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5"/>
  </p:notesMasterIdLst>
  <p:sldIdLst>
    <p:sldId id="376" r:id="rId2"/>
    <p:sldId id="377" r:id="rId3"/>
    <p:sldId id="521" r:id="rId4"/>
    <p:sldId id="378" r:id="rId5"/>
    <p:sldId id="379" r:id="rId6"/>
    <p:sldId id="380" r:id="rId7"/>
    <p:sldId id="381" r:id="rId8"/>
    <p:sldId id="382" r:id="rId9"/>
    <p:sldId id="383" r:id="rId10"/>
    <p:sldId id="384" r:id="rId11"/>
    <p:sldId id="385" r:id="rId12"/>
    <p:sldId id="386" r:id="rId13"/>
    <p:sldId id="387" r:id="rId14"/>
    <p:sldId id="388" r:id="rId15"/>
    <p:sldId id="389" r:id="rId16"/>
    <p:sldId id="433" r:id="rId17"/>
    <p:sldId id="390" r:id="rId18"/>
    <p:sldId id="391" r:id="rId19"/>
    <p:sldId id="392" r:id="rId20"/>
    <p:sldId id="393" r:id="rId21"/>
    <p:sldId id="394" r:id="rId22"/>
    <p:sldId id="395" r:id="rId23"/>
    <p:sldId id="397" r:id="rId24"/>
    <p:sldId id="398" r:id="rId25"/>
    <p:sldId id="399" r:id="rId26"/>
    <p:sldId id="426" r:id="rId27"/>
    <p:sldId id="427" r:id="rId28"/>
    <p:sldId id="428" r:id="rId29"/>
    <p:sldId id="429" r:id="rId30"/>
    <p:sldId id="430" r:id="rId31"/>
    <p:sldId id="431" r:id="rId32"/>
    <p:sldId id="400" r:id="rId33"/>
    <p:sldId id="401" r:id="rId34"/>
    <p:sldId id="402" r:id="rId35"/>
    <p:sldId id="403" r:id="rId36"/>
    <p:sldId id="404" r:id="rId37"/>
    <p:sldId id="507" r:id="rId38"/>
    <p:sldId id="508" r:id="rId39"/>
    <p:sldId id="509" r:id="rId40"/>
    <p:sldId id="510" r:id="rId41"/>
    <p:sldId id="516" r:id="rId42"/>
    <p:sldId id="511" r:id="rId43"/>
    <p:sldId id="512" r:id="rId44"/>
    <p:sldId id="513" r:id="rId45"/>
    <p:sldId id="514" r:id="rId46"/>
    <p:sldId id="421" r:id="rId47"/>
    <p:sldId id="405" r:id="rId48"/>
    <p:sldId id="424" r:id="rId49"/>
    <p:sldId id="423" r:id="rId50"/>
    <p:sldId id="425" r:id="rId51"/>
    <p:sldId id="406" r:id="rId52"/>
    <p:sldId id="407" r:id="rId53"/>
    <p:sldId id="408" r:id="rId54"/>
    <p:sldId id="409" r:id="rId55"/>
    <p:sldId id="410" r:id="rId56"/>
    <p:sldId id="411" r:id="rId57"/>
    <p:sldId id="412" r:id="rId58"/>
    <p:sldId id="413" r:id="rId59"/>
    <p:sldId id="414" r:id="rId60"/>
    <p:sldId id="415" r:id="rId61"/>
    <p:sldId id="416" r:id="rId62"/>
    <p:sldId id="417" r:id="rId63"/>
    <p:sldId id="418" r:id="rId64"/>
    <p:sldId id="419" r:id="rId65"/>
    <p:sldId id="420" r:id="rId66"/>
    <p:sldId id="434" r:id="rId67"/>
    <p:sldId id="435" r:id="rId68"/>
    <p:sldId id="436" r:id="rId69"/>
    <p:sldId id="437" r:id="rId70"/>
    <p:sldId id="438" r:id="rId71"/>
    <p:sldId id="439" r:id="rId72"/>
    <p:sldId id="440" r:id="rId73"/>
    <p:sldId id="441" r:id="rId74"/>
    <p:sldId id="442" r:id="rId75"/>
    <p:sldId id="443" r:id="rId76"/>
    <p:sldId id="444" r:id="rId77"/>
    <p:sldId id="445" r:id="rId78"/>
    <p:sldId id="358" r:id="rId79"/>
    <p:sldId id="301" r:id="rId80"/>
    <p:sldId id="447" r:id="rId81"/>
    <p:sldId id="448" r:id="rId82"/>
    <p:sldId id="449" r:id="rId83"/>
    <p:sldId id="451" r:id="rId84"/>
    <p:sldId id="450" r:id="rId85"/>
    <p:sldId id="452" r:id="rId86"/>
    <p:sldId id="453" r:id="rId87"/>
    <p:sldId id="454" r:id="rId88"/>
    <p:sldId id="456" r:id="rId89"/>
    <p:sldId id="457" r:id="rId90"/>
    <p:sldId id="455" r:id="rId91"/>
    <p:sldId id="458" r:id="rId92"/>
    <p:sldId id="459" r:id="rId93"/>
    <p:sldId id="460" r:id="rId94"/>
    <p:sldId id="461" r:id="rId95"/>
    <p:sldId id="462" r:id="rId96"/>
    <p:sldId id="463" r:id="rId97"/>
    <p:sldId id="478" r:id="rId98"/>
    <p:sldId id="464" r:id="rId99"/>
    <p:sldId id="303" r:id="rId100"/>
    <p:sldId id="304" r:id="rId101"/>
    <p:sldId id="305" r:id="rId102"/>
    <p:sldId id="306" r:id="rId103"/>
    <p:sldId id="307" r:id="rId104"/>
    <p:sldId id="465" r:id="rId105"/>
    <p:sldId id="312" r:id="rId106"/>
    <p:sldId id="313" r:id="rId107"/>
    <p:sldId id="314" r:id="rId108"/>
    <p:sldId id="370" r:id="rId109"/>
    <p:sldId id="315" r:id="rId110"/>
    <p:sldId id="316" r:id="rId111"/>
    <p:sldId id="467" r:id="rId112"/>
    <p:sldId id="468" r:id="rId113"/>
    <p:sldId id="317" r:id="rId114"/>
    <p:sldId id="318" r:id="rId115"/>
    <p:sldId id="321" r:id="rId116"/>
    <p:sldId id="322" r:id="rId117"/>
    <p:sldId id="323" r:id="rId118"/>
    <p:sldId id="324" r:id="rId119"/>
    <p:sldId id="325" r:id="rId120"/>
    <p:sldId id="326" r:id="rId121"/>
    <p:sldId id="327" r:id="rId122"/>
    <p:sldId id="328" r:id="rId123"/>
    <p:sldId id="329" r:id="rId124"/>
    <p:sldId id="471" r:id="rId125"/>
    <p:sldId id="472" r:id="rId126"/>
    <p:sldId id="479" r:id="rId127"/>
    <p:sldId id="490" r:id="rId128"/>
    <p:sldId id="517" r:id="rId129"/>
    <p:sldId id="489" r:id="rId130"/>
    <p:sldId id="518" r:id="rId131"/>
    <p:sldId id="488" r:id="rId132"/>
    <p:sldId id="519" r:id="rId133"/>
    <p:sldId id="469" r:id="rId134"/>
    <p:sldId id="482" r:id="rId135"/>
    <p:sldId id="483" r:id="rId136"/>
    <p:sldId id="485" r:id="rId137"/>
    <p:sldId id="473" r:id="rId138"/>
    <p:sldId id="330" r:id="rId139"/>
    <p:sldId id="474" r:id="rId140"/>
    <p:sldId id="331" r:id="rId141"/>
    <p:sldId id="475" r:id="rId142"/>
    <p:sldId id="476" r:id="rId143"/>
    <p:sldId id="491" r:id="rId144"/>
    <p:sldId id="477" r:id="rId145"/>
    <p:sldId id="480" r:id="rId146"/>
    <p:sldId id="481" r:id="rId147"/>
    <p:sldId id="492" r:id="rId148"/>
    <p:sldId id="466" r:id="rId149"/>
    <p:sldId id="332" r:id="rId150"/>
    <p:sldId id="494" r:id="rId151"/>
    <p:sldId id="495" r:id="rId152"/>
    <p:sldId id="496" r:id="rId153"/>
    <p:sldId id="497" r:id="rId154"/>
    <p:sldId id="498" r:id="rId155"/>
    <p:sldId id="499" r:id="rId156"/>
    <p:sldId id="500" r:id="rId157"/>
    <p:sldId id="501" r:id="rId158"/>
    <p:sldId id="502" r:id="rId159"/>
    <p:sldId id="503" r:id="rId160"/>
    <p:sldId id="504" r:id="rId161"/>
    <p:sldId id="505" r:id="rId162"/>
    <p:sldId id="506" r:id="rId163"/>
    <p:sldId id="337" r:id="rId164"/>
    <p:sldId id="338" r:id="rId165"/>
    <p:sldId id="339" r:id="rId166"/>
    <p:sldId id="340" r:id="rId167"/>
    <p:sldId id="520" r:id="rId168"/>
    <p:sldId id="341" r:id="rId169"/>
    <p:sldId id="342" r:id="rId170"/>
    <p:sldId id="343" r:id="rId171"/>
    <p:sldId id="344" r:id="rId172"/>
    <p:sldId id="345" r:id="rId173"/>
    <p:sldId id="346" r:id="rId174"/>
    <p:sldId id="347" r:id="rId175"/>
    <p:sldId id="348" r:id="rId176"/>
    <p:sldId id="349" r:id="rId177"/>
    <p:sldId id="350" r:id="rId178"/>
    <p:sldId id="351" r:id="rId179"/>
    <p:sldId id="365" r:id="rId180"/>
    <p:sldId id="366" r:id="rId181"/>
    <p:sldId id="367" r:id="rId182"/>
    <p:sldId id="493" r:id="rId183"/>
    <p:sldId id="357" r:id="rId1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8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6FBAE-58FC-4FE1-BA0D-B5ADBBB6AB7F}" type="datetimeFigureOut">
              <a:rPr lang="en-MY" smtClean="0"/>
              <a:pPr/>
              <a:t>4/3/2015</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8DC7A0-FD47-4865-850A-D5A05B4985A0}" type="slidenum">
              <a:rPr lang="en-MY" smtClean="0"/>
              <a:pPr/>
              <a:t>‹#›</a:t>
            </a:fld>
            <a:endParaRPr lang="en-MY"/>
          </a:p>
        </p:txBody>
      </p:sp>
    </p:spTree>
    <p:extLst>
      <p:ext uri="{BB962C8B-B14F-4D97-AF65-F5344CB8AC3E}">
        <p14:creationId xmlns:p14="http://schemas.microsoft.com/office/powerpoint/2010/main" val="505520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2C1D81-BCD4-4B76-8BE3-0EBBD45D7D20}" type="slidenum">
              <a:rPr lang="en-US" smtClean="0"/>
              <a:pPr/>
              <a:t>1</a:t>
            </a:fld>
            <a:endParaRPr lang="en-US" dirty="0"/>
          </a:p>
        </p:txBody>
      </p:sp>
    </p:spTree>
    <p:extLst>
      <p:ext uri="{BB962C8B-B14F-4D97-AF65-F5344CB8AC3E}">
        <p14:creationId xmlns:p14="http://schemas.microsoft.com/office/powerpoint/2010/main" val="3641827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11</a:t>
            </a:fld>
            <a:endParaRPr lang="en-US"/>
          </a:p>
        </p:txBody>
      </p:sp>
    </p:spTree>
    <p:extLst>
      <p:ext uri="{BB962C8B-B14F-4D97-AF65-F5344CB8AC3E}">
        <p14:creationId xmlns:p14="http://schemas.microsoft.com/office/powerpoint/2010/main" val="1206553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12</a:t>
            </a:fld>
            <a:endParaRPr lang="en-US"/>
          </a:p>
        </p:txBody>
      </p:sp>
    </p:spTree>
    <p:extLst>
      <p:ext uri="{BB962C8B-B14F-4D97-AF65-F5344CB8AC3E}">
        <p14:creationId xmlns:p14="http://schemas.microsoft.com/office/powerpoint/2010/main" val="2721404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13</a:t>
            </a:fld>
            <a:endParaRPr lang="en-US"/>
          </a:p>
        </p:txBody>
      </p:sp>
    </p:spTree>
    <p:extLst>
      <p:ext uri="{BB962C8B-B14F-4D97-AF65-F5344CB8AC3E}">
        <p14:creationId xmlns:p14="http://schemas.microsoft.com/office/powerpoint/2010/main" val="1555427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14</a:t>
            </a:fld>
            <a:endParaRPr lang="en-US"/>
          </a:p>
        </p:txBody>
      </p:sp>
    </p:spTree>
    <p:extLst>
      <p:ext uri="{BB962C8B-B14F-4D97-AF65-F5344CB8AC3E}">
        <p14:creationId xmlns:p14="http://schemas.microsoft.com/office/powerpoint/2010/main" val="255313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15</a:t>
            </a:fld>
            <a:endParaRPr lang="en-US"/>
          </a:p>
        </p:txBody>
      </p:sp>
    </p:spTree>
    <p:extLst>
      <p:ext uri="{BB962C8B-B14F-4D97-AF65-F5344CB8AC3E}">
        <p14:creationId xmlns:p14="http://schemas.microsoft.com/office/powerpoint/2010/main" val="1026406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16</a:t>
            </a:fld>
            <a:endParaRPr lang="en-US"/>
          </a:p>
        </p:txBody>
      </p:sp>
    </p:spTree>
    <p:extLst>
      <p:ext uri="{BB962C8B-B14F-4D97-AF65-F5344CB8AC3E}">
        <p14:creationId xmlns:p14="http://schemas.microsoft.com/office/powerpoint/2010/main" val="3811405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17</a:t>
            </a:fld>
            <a:endParaRPr lang="en-US"/>
          </a:p>
        </p:txBody>
      </p:sp>
    </p:spTree>
    <p:extLst>
      <p:ext uri="{BB962C8B-B14F-4D97-AF65-F5344CB8AC3E}">
        <p14:creationId xmlns:p14="http://schemas.microsoft.com/office/powerpoint/2010/main" val="645320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18</a:t>
            </a:fld>
            <a:endParaRPr lang="en-US"/>
          </a:p>
        </p:txBody>
      </p:sp>
    </p:spTree>
    <p:extLst>
      <p:ext uri="{BB962C8B-B14F-4D97-AF65-F5344CB8AC3E}">
        <p14:creationId xmlns:p14="http://schemas.microsoft.com/office/powerpoint/2010/main" val="864184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19</a:t>
            </a:fld>
            <a:endParaRPr lang="en-US"/>
          </a:p>
        </p:txBody>
      </p:sp>
    </p:spTree>
    <p:extLst>
      <p:ext uri="{BB962C8B-B14F-4D97-AF65-F5344CB8AC3E}">
        <p14:creationId xmlns:p14="http://schemas.microsoft.com/office/powerpoint/2010/main" val="1691164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20</a:t>
            </a:fld>
            <a:endParaRPr lang="en-US"/>
          </a:p>
        </p:txBody>
      </p:sp>
    </p:spTree>
    <p:extLst>
      <p:ext uri="{BB962C8B-B14F-4D97-AF65-F5344CB8AC3E}">
        <p14:creationId xmlns:p14="http://schemas.microsoft.com/office/powerpoint/2010/main" val="99430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2</a:t>
            </a:fld>
            <a:endParaRPr lang="en-US"/>
          </a:p>
        </p:txBody>
      </p:sp>
    </p:spTree>
    <p:extLst>
      <p:ext uri="{BB962C8B-B14F-4D97-AF65-F5344CB8AC3E}">
        <p14:creationId xmlns:p14="http://schemas.microsoft.com/office/powerpoint/2010/main" val="2573034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21</a:t>
            </a:fld>
            <a:endParaRPr lang="en-US"/>
          </a:p>
        </p:txBody>
      </p:sp>
    </p:spTree>
    <p:extLst>
      <p:ext uri="{BB962C8B-B14F-4D97-AF65-F5344CB8AC3E}">
        <p14:creationId xmlns:p14="http://schemas.microsoft.com/office/powerpoint/2010/main" val="1069176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22</a:t>
            </a:fld>
            <a:endParaRPr lang="en-US"/>
          </a:p>
        </p:txBody>
      </p:sp>
    </p:spTree>
    <p:extLst>
      <p:ext uri="{BB962C8B-B14F-4D97-AF65-F5344CB8AC3E}">
        <p14:creationId xmlns:p14="http://schemas.microsoft.com/office/powerpoint/2010/main" val="1150882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23</a:t>
            </a:fld>
            <a:endParaRPr lang="en-US"/>
          </a:p>
        </p:txBody>
      </p:sp>
    </p:spTree>
    <p:extLst>
      <p:ext uri="{BB962C8B-B14F-4D97-AF65-F5344CB8AC3E}">
        <p14:creationId xmlns:p14="http://schemas.microsoft.com/office/powerpoint/2010/main" val="1852606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24</a:t>
            </a:fld>
            <a:endParaRPr lang="en-US"/>
          </a:p>
        </p:txBody>
      </p:sp>
    </p:spTree>
    <p:extLst>
      <p:ext uri="{BB962C8B-B14F-4D97-AF65-F5344CB8AC3E}">
        <p14:creationId xmlns:p14="http://schemas.microsoft.com/office/powerpoint/2010/main" val="3859143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25</a:t>
            </a:fld>
            <a:endParaRPr lang="en-US"/>
          </a:p>
        </p:txBody>
      </p:sp>
    </p:spTree>
    <p:extLst>
      <p:ext uri="{BB962C8B-B14F-4D97-AF65-F5344CB8AC3E}">
        <p14:creationId xmlns:p14="http://schemas.microsoft.com/office/powerpoint/2010/main" val="3183866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32</a:t>
            </a:fld>
            <a:endParaRPr lang="en-US"/>
          </a:p>
        </p:txBody>
      </p:sp>
    </p:spTree>
    <p:extLst>
      <p:ext uri="{BB962C8B-B14F-4D97-AF65-F5344CB8AC3E}">
        <p14:creationId xmlns:p14="http://schemas.microsoft.com/office/powerpoint/2010/main" val="3848420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33</a:t>
            </a:fld>
            <a:endParaRPr lang="en-US"/>
          </a:p>
        </p:txBody>
      </p:sp>
    </p:spTree>
    <p:extLst>
      <p:ext uri="{BB962C8B-B14F-4D97-AF65-F5344CB8AC3E}">
        <p14:creationId xmlns:p14="http://schemas.microsoft.com/office/powerpoint/2010/main" val="228785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34</a:t>
            </a:fld>
            <a:endParaRPr lang="en-US"/>
          </a:p>
        </p:txBody>
      </p:sp>
    </p:spTree>
    <p:extLst>
      <p:ext uri="{BB962C8B-B14F-4D97-AF65-F5344CB8AC3E}">
        <p14:creationId xmlns:p14="http://schemas.microsoft.com/office/powerpoint/2010/main" val="3594389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35</a:t>
            </a:fld>
            <a:endParaRPr lang="en-US"/>
          </a:p>
        </p:txBody>
      </p:sp>
    </p:spTree>
    <p:extLst>
      <p:ext uri="{BB962C8B-B14F-4D97-AF65-F5344CB8AC3E}">
        <p14:creationId xmlns:p14="http://schemas.microsoft.com/office/powerpoint/2010/main" val="3364843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36</a:t>
            </a:fld>
            <a:endParaRPr lang="en-US"/>
          </a:p>
        </p:txBody>
      </p:sp>
    </p:spTree>
    <p:extLst>
      <p:ext uri="{BB962C8B-B14F-4D97-AF65-F5344CB8AC3E}">
        <p14:creationId xmlns:p14="http://schemas.microsoft.com/office/powerpoint/2010/main" val="109823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4</a:t>
            </a:fld>
            <a:endParaRPr lang="en-US"/>
          </a:p>
        </p:txBody>
      </p:sp>
    </p:spTree>
    <p:extLst>
      <p:ext uri="{BB962C8B-B14F-4D97-AF65-F5344CB8AC3E}">
        <p14:creationId xmlns:p14="http://schemas.microsoft.com/office/powerpoint/2010/main" val="3811405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46</a:t>
            </a:fld>
            <a:endParaRPr lang="en-US"/>
          </a:p>
        </p:txBody>
      </p:sp>
    </p:spTree>
    <p:extLst>
      <p:ext uri="{BB962C8B-B14F-4D97-AF65-F5344CB8AC3E}">
        <p14:creationId xmlns:p14="http://schemas.microsoft.com/office/powerpoint/2010/main" val="3811405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47</a:t>
            </a:fld>
            <a:endParaRPr lang="en-US"/>
          </a:p>
        </p:txBody>
      </p:sp>
    </p:spTree>
    <p:extLst>
      <p:ext uri="{BB962C8B-B14F-4D97-AF65-F5344CB8AC3E}">
        <p14:creationId xmlns:p14="http://schemas.microsoft.com/office/powerpoint/2010/main" val="191220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51</a:t>
            </a:fld>
            <a:endParaRPr lang="en-US"/>
          </a:p>
        </p:txBody>
      </p:sp>
    </p:spTree>
    <p:extLst>
      <p:ext uri="{BB962C8B-B14F-4D97-AF65-F5344CB8AC3E}">
        <p14:creationId xmlns:p14="http://schemas.microsoft.com/office/powerpoint/2010/main" val="103088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52</a:t>
            </a:fld>
            <a:endParaRPr lang="en-US"/>
          </a:p>
        </p:txBody>
      </p:sp>
    </p:spTree>
    <p:extLst>
      <p:ext uri="{BB962C8B-B14F-4D97-AF65-F5344CB8AC3E}">
        <p14:creationId xmlns:p14="http://schemas.microsoft.com/office/powerpoint/2010/main" val="4026805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53</a:t>
            </a:fld>
            <a:endParaRPr lang="en-US"/>
          </a:p>
        </p:txBody>
      </p:sp>
    </p:spTree>
    <p:extLst>
      <p:ext uri="{BB962C8B-B14F-4D97-AF65-F5344CB8AC3E}">
        <p14:creationId xmlns:p14="http://schemas.microsoft.com/office/powerpoint/2010/main" val="1765326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54</a:t>
            </a:fld>
            <a:endParaRPr lang="en-US"/>
          </a:p>
        </p:txBody>
      </p:sp>
    </p:spTree>
    <p:extLst>
      <p:ext uri="{BB962C8B-B14F-4D97-AF65-F5344CB8AC3E}">
        <p14:creationId xmlns:p14="http://schemas.microsoft.com/office/powerpoint/2010/main" val="40827429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55</a:t>
            </a:fld>
            <a:endParaRPr lang="en-US"/>
          </a:p>
        </p:txBody>
      </p:sp>
    </p:spTree>
    <p:extLst>
      <p:ext uri="{BB962C8B-B14F-4D97-AF65-F5344CB8AC3E}">
        <p14:creationId xmlns:p14="http://schemas.microsoft.com/office/powerpoint/2010/main" val="3876317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56</a:t>
            </a:fld>
            <a:endParaRPr lang="en-US"/>
          </a:p>
        </p:txBody>
      </p:sp>
    </p:spTree>
    <p:extLst>
      <p:ext uri="{BB962C8B-B14F-4D97-AF65-F5344CB8AC3E}">
        <p14:creationId xmlns:p14="http://schemas.microsoft.com/office/powerpoint/2010/main" val="26300118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57</a:t>
            </a:fld>
            <a:endParaRPr lang="en-US"/>
          </a:p>
        </p:txBody>
      </p:sp>
    </p:spTree>
    <p:extLst>
      <p:ext uri="{BB962C8B-B14F-4D97-AF65-F5344CB8AC3E}">
        <p14:creationId xmlns:p14="http://schemas.microsoft.com/office/powerpoint/2010/main" val="29084519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58</a:t>
            </a:fld>
            <a:endParaRPr lang="en-US"/>
          </a:p>
        </p:txBody>
      </p:sp>
    </p:spTree>
    <p:extLst>
      <p:ext uri="{BB962C8B-B14F-4D97-AF65-F5344CB8AC3E}">
        <p14:creationId xmlns:p14="http://schemas.microsoft.com/office/powerpoint/2010/main" val="25237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5</a:t>
            </a:fld>
            <a:endParaRPr lang="en-US"/>
          </a:p>
        </p:txBody>
      </p:sp>
    </p:spTree>
    <p:extLst>
      <p:ext uri="{BB962C8B-B14F-4D97-AF65-F5344CB8AC3E}">
        <p14:creationId xmlns:p14="http://schemas.microsoft.com/office/powerpoint/2010/main" val="1312009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59</a:t>
            </a:fld>
            <a:endParaRPr lang="en-US"/>
          </a:p>
        </p:txBody>
      </p:sp>
    </p:spTree>
    <p:extLst>
      <p:ext uri="{BB962C8B-B14F-4D97-AF65-F5344CB8AC3E}">
        <p14:creationId xmlns:p14="http://schemas.microsoft.com/office/powerpoint/2010/main" val="3066040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60</a:t>
            </a:fld>
            <a:endParaRPr lang="en-US"/>
          </a:p>
        </p:txBody>
      </p:sp>
    </p:spTree>
    <p:extLst>
      <p:ext uri="{BB962C8B-B14F-4D97-AF65-F5344CB8AC3E}">
        <p14:creationId xmlns:p14="http://schemas.microsoft.com/office/powerpoint/2010/main" val="2947147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61</a:t>
            </a:fld>
            <a:endParaRPr lang="en-US"/>
          </a:p>
        </p:txBody>
      </p:sp>
    </p:spTree>
    <p:extLst>
      <p:ext uri="{BB962C8B-B14F-4D97-AF65-F5344CB8AC3E}">
        <p14:creationId xmlns:p14="http://schemas.microsoft.com/office/powerpoint/2010/main" val="516210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62</a:t>
            </a:fld>
            <a:endParaRPr lang="en-US"/>
          </a:p>
        </p:txBody>
      </p:sp>
    </p:spTree>
    <p:extLst>
      <p:ext uri="{BB962C8B-B14F-4D97-AF65-F5344CB8AC3E}">
        <p14:creationId xmlns:p14="http://schemas.microsoft.com/office/powerpoint/2010/main" val="14571490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63</a:t>
            </a:fld>
            <a:endParaRPr lang="en-US"/>
          </a:p>
        </p:txBody>
      </p:sp>
    </p:spTree>
    <p:extLst>
      <p:ext uri="{BB962C8B-B14F-4D97-AF65-F5344CB8AC3E}">
        <p14:creationId xmlns:p14="http://schemas.microsoft.com/office/powerpoint/2010/main" val="22406673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64</a:t>
            </a:fld>
            <a:endParaRPr lang="en-US"/>
          </a:p>
        </p:txBody>
      </p:sp>
    </p:spTree>
    <p:extLst>
      <p:ext uri="{BB962C8B-B14F-4D97-AF65-F5344CB8AC3E}">
        <p14:creationId xmlns:p14="http://schemas.microsoft.com/office/powerpoint/2010/main" val="1484296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65</a:t>
            </a:fld>
            <a:endParaRPr lang="en-US"/>
          </a:p>
        </p:txBody>
      </p:sp>
    </p:spTree>
    <p:extLst>
      <p:ext uri="{BB962C8B-B14F-4D97-AF65-F5344CB8AC3E}">
        <p14:creationId xmlns:p14="http://schemas.microsoft.com/office/powerpoint/2010/main" val="9845652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ftr" sz="quarter" idx="4"/>
          </p:nvPr>
        </p:nvSpPr>
        <p:spPr bwMode="auto">
          <a:noFill/>
          <a:ln>
            <a:miter lim="800000"/>
            <a:headEnd/>
            <a:tailEnd/>
          </a:ln>
        </p:spPr>
        <p:txBody>
          <a:bodyPr/>
          <a:lstStyle/>
          <a:p>
            <a:r>
              <a:rPr lang="en-US" altLang="en-US"/>
              <a:t>EAC Training Modules (OBE for Panel Evaluator)</a:t>
            </a:r>
          </a:p>
        </p:txBody>
      </p:sp>
      <p:sp>
        <p:nvSpPr>
          <p:cNvPr id="60419" name="Rectangle 7"/>
          <p:cNvSpPr>
            <a:spLocks noGrp="1" noChangeArrowheads="1"/>
          </p:cNvSpPr>
          <p:nvPr>
            <p:ph type="sldNum" sz="quarter" idx="5"/>
          </p:nvPr>
        </p:nvSpPr>
        <p:spPr bwMode="auto">
          <a:noFill/>
          <a:ln>
            <a:miter lim="800000"/>
            <a:headEnd/>
            <a:tailEnd/>
          </a:ln>
        </p:spPr>
        <p:txBody>
          <a:bodyPr/>
          <a:lstStyle/>
          <a:p>
            <a:fld id="{C3553C63-0B22-4D0C-98C8-00B4B351F3EF}" type="slidenum">
              <a:rPr lang="en-US" altLang="en-US"/>
              <a:pPr/>
              <a:t>128</a:t>
            </a:fld>
            <a:endParaRPr lang="en-US" altLang="en-US"/>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1" name="Rectangle 3"/>
          <p:cNvSpPr>
            <a:spLocks noGrp="1" noChangeArrowheads="1"/>
          </p:cNvSpPr>
          <p:nvPr>
            <p:ph type="body" idx="1"/>
          </p:nvPr>
        </p:nvSpPr>
        <p:spPr bwMode="auto">
          <a:noFill/>
        </p:spPr>
        <p:txBody>
          <a:bodyPr/>
          <a:lstStyle/>
          <a:p>
            <a:pPr>
              <a:spcBef>
                <a:spcPct val="0"/>
              </a:spcBef>
            </a:pPr>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bwMode="auto">
          <a:noFill/>
          <a:ln>
            <a:miter lim="800000"/>
            <a:headEnd/>
            <a:tailEnd/>
          </a:ln>
        </p:spPr>
        <p:txBody>
          <a:bodyPr/>
          <a:lstStyle/>
          <a:p>
            <a:r>
              <a:rPr lang="en-US" altLang="en-US"/>
              <a:t>EAC Training Modules (OBE for Panel Evaluator)</a:t>
            </a:r>
          </a:p>
        </p:txBody>
      </p:sp>
      <p:sp>
        <p:nvSpPr>
          <p:cNvPr id="61443" name="Rectangle 7"/>
          <p:cNvSpPr>
            <a:spLocks noGrp="1" noChangeArrowheads="1"/>
          </p:cNvSpPr>
          <p:nvPr>
            <p:ph type="sldNum" sz="quarter" idx="5"/>
          </p:nvPr>
        </p:nvSpPr>
        <p:spPr bwMode="auto">
          <a:noFill/>
          <a:ln>
            <a:miter lim="800000"/>
            <a:headEnd/>
            <a:tailEnd/>
          </a:ln>
        </p:spPr>
        <p:txBody>
          <a:bodyPr/>
          <a:lstStyle/>
          <a:p>
            <a:fld id="{2A16FACD-A174-49CD-B94F-5856262CF727}" type="slidenum">
              <a:rPr lang="en-US" altLang="en-US"/>
              <a:pPr/>
              <a:t>130</a:t>
            </a:fld>
            <a:endParaRPr lang="en-US" altLang="en-US"/>
          </a:p>
        </p:txBody>
      </p:sp>
      <p:sp>
        <p:nvSpPr>
          <p:cNvPr id="614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5" name="Rectangle 3"/>
          <p:cNvSpPr>
            <a:spLocks noGrp="1" noChangeArrowheads="1"/>
          </p:cNvSpPr>
          <p:nvPr>
            <p:ph type="body" idx="1"/>
          </p:nvPr>
        </p:nvSpPr>
        <p:spPr bwMode="auto">
          <a:noFill/>
        </p:spPr>
        <p:txBody>
          <a:bodyPr/>
          <a:lstStyle/>
          <a:p>
            <a:pPr>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6</a:t>
            </a:fld>
            <a:endParaRPr lang="en-US"/>
          </a:p>
        </p:txBody>
      </p:sp>
    </p:spTree>
    <p:extLst>
      <p:ext uri="{BB962C8B-B14F-4D97-AF65-F5344CB8AC3E}">
        <p14:creationId xmlns:p14="http://schemas.microsoft.com/office/powerpoint/2010/main" val="1440527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7</a:t>
            </a:fld>
            <a:endParaRPr lang="en-US"/>
          </a:p>
        </p:txBody>
      </p:sp>
    </p:spTree>
    <p:extLst>
      <p:ext uri="{BB962C8B-B14F-4D97-AF65-F5344CB8AC3E}">
        <p14:creationId xmlns:p14="http://schemas.microsoft.com/office/powerpoint/2010/main" val="3314084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8</a:t>
            </a:fld>
            <a:endParaRPr lang="en-US"/>
          </a:p>
        </p:txBody>
      </p:sp>
    </p:spTree>
    <p:extLst>
      <p:ext uri="{BB962C8B-B14F-4D97-AF65-F5344CB8AC3E}">
        <p14:creationId xmlns:p14="http://schemas.microsoft.com/office/powerpoint/2010/main" val="2549911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9</a:t>
            </a:fld>
            <a:endParaRPr lang="en-US"/>
          </a:p>
        </p:txBody>
      </p:sp>
    </p:spTree>
    <p:extLst>
      <p:ext uri="{BB962C8B-B14F-4D97-AF65-F5344CB8AC3E}">
        <p14:creationId xmlns:p14="http://schemas.microsoft.com/office/powerpoint/2010/main" val="3473642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C1D81-BCD4-4B76-8BE3-0EBBD45D7D20}" type="slidenum">
              <a:rPr lang="en-US" smtClean="0"/>
              <a:pPr/>
              <a:t>10</a:t>
            </a:fld>
            <a:endParaRPr lang="en-US"/>
          </a:p>
        </p:txBody>
      </p:sp>
    </p:spTree>
    <p:extLst>
      <p:ext uri="{BB962C8B-B14F-4D97-AF65-F5344CB8AC3E}">
        <p14:creationId xmlns:p14="http://schemas.microsoft.com/office/powerpoint/2010/main" val="55158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083DE45A-0C3B-446C-8E14-051F45D2196E}" type="datetimeFigureOut">
              <a:rPr lang="en-MY" smtClean="0"/>
              <a:pPr/>
              <a:t>4/3/2015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083DE45A-0C3B-446C-8E14-051F45D2196E}" type="datetimeFigureOut">
              <a:rPr lang="en-MY" smtClean="0"/>
              <a:pPr/>
              <a:t>4/3/2015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083DE45A-0C3B-446C-8E14-051F45D2196E}" type="datetimeFigureOut">
              <a:rPr lang="en-MY" smtClean="0"/>
              <a:pPr/>
              <a:t>4/3/2015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083DE45A-0C3B-446C-8E14-051F45D2196E}" type="datetimeFigureOut">
              <a:rPr lang="en-MY" smtClean="0"/>
              <a:pPr/>
              <a:t>4/3/2015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DE45A-0C3B-446C-8E14-051F45D2196E}" type="datetimeFigureOut">
              <a:rPr lang="en-MY" smtClean="0"/>
              <a:pPr/>
              <a:t>4/3/2015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083DE45A-0C3B-446C-8E14-051F45D2196E}" type="datetimeFigureOut">
              <a:rPr lang="en-MY" smtClean="0"/>
              <a:pPr/>
              <a:t>4/3/2015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083DE45A-0C3B-446C-8E14-051F45D2196E}" type="datetimeFigureOut">
              <a:rPr lang="en-MY" smtClean="0"/>
              <a:pPr/>
              <a:t>4/3/2015</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083DE45A-0C3B-446C-8E14-051F45D2196E}" type="datetimeFigureOut">
              <a:rPr lang="en-MY" smtClean="0"/>
              <a:pPr/>
              <a:t>4/3/2015</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DE45A-0C3B-446C-8E14-051F45D2196E}" type="datetimeFigureOut">
              <a:rPr lang="en-MY" smtClean="0"/>
              <a:pPr/>
              <a:t>4/3/2015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DE45A-0C3B-446C-8E14-051F45D2196E}" type="datetimeFigureOut">
              <a:rPr lang="en-MY" smtClean="0"/>
              <a:pPr/>
              <a:t>4/3/2015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DE45A-0C3B-446C-8E14-051F45D2196E}" type="datetimeFigureOut">
              <a:rPr lang="en-MY" smtClean="0"/>
              <a:pPr/>
              <a:t>4/3/2015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1A8C3C4-E173-497E-9D78-EC3C11E6550D}"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DE45A-0C3B-446C-8E14-051F45D2196E}" type="datetimeFigureOut">
              <a:rPr lang="en-MY" smtClean="0"/>
              <a:pPr/>
              <a:t>4/3/2015</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8C3C4-E173-497E-9D78-EC3C11E6550D}"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dio.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851025"/>
          </a:xfrm>
        </p:spPr>
        <p:txBody>
          <a:bodyPr>
            <a:noAutofit/>
          </a:bodyPr>
          <a:lstStyle/>
          <a:p>
            <a:r>
              <a:rPr lang="en-US" sz="4000" dirty="0" smtClean="0">
                <a:solidFill>
                  <a:srgbClr val="FF0000"/>
                </a:solidFill>
              </a:rPr>
              <a:t>Accreditation Workshop</a:t>
            </a:r>
            <a:br>
              <a:rPr lang="en-US" sz="4000" dirty="0" smtClean="0">
                <a:solidFill>
                  <a:srgbClr val="FF0000"/>
                </a:solidFill>
              </a:rPr>
            </a:br>
            <a:r>
              <a:rPr lang="en-US" sz="4000" dirty="0" smtClean="0">
                <a:solidFill>
                  <a:srgbClr val="FF0000"/>
                </a:solidFill>
              </a:rPr>
              <a:t>for Faculty and Program Administrators</a:t>
            </a:r>
            <a:endParaRPr lang="en-US" sz="4000" dirty="0">
              <a:solidFill>
                <a:srgbClr val="FF0000"/>
              </a:solidFill>
            </a:endParaRPr>
          </a:p>
        </p:txBody>
      </p:sp>
      <p:sp>
        <p:nvSpPr>
          <p:cNvPr id="4" name="Subtitle 3"/>
          <p:cNvSpPr>
            <a:spLocks noGrp="1"/>
          </p:cNvSpPr>
          <p:nvPr>
            <p:ph type="subTitle" idx="1"/>
          </p:nvPr>
        </p:nvSpPr>
        <p:spPr>
          <a:xfrm>
            <a:off x="838200" y="3733800"/>
            <a:ext cx="7315200" cy="1447800"/>
          </a:xfrm>
        </p:spPr>
        <p:txBody>
          <a:bodyPr>
            <a:normAutofit fontScale="62500" lnSpcReduction="20000"/>
          </a:bodyPr>
          <a:lstStyle/>
          <a:p>
            <a:r>
              <a:rPr lang="en-US" sz="4000" dirty="0" smtClean="0">
                <a:solidFill>
                  <a:srgbClr val="C00000"/>
                </a:solidFill>
              </a:rPr>
              <a:t>Er. Professor Dr. Kai Sang LOCK</a:t>
            </a:r>
          </a:p>
          <a:p>
            <a:r>
              <a:rPr lang="en-US" dirty="0" smtClean="0">
                <a:solidFill>
                  <a:srgbClr val="00B050"/>
                </a:solidFill>
              </a:rPr>
              <a:t>Washington Accord Mentor to PEC</a:t>
            </a:r>
          </a:p>
          <a:p>
            <a:r>
              <a:rPr lang="en-US" dirty="0" smtClean="0">
                <a:solidFill>
                  <a:srgbClr val="00B050"/>
                </a:solidFill>
              </a:rPr>
              <a:t>Past Chairman, Engineering Accreditation Board, IES</a:t>
            </a:r>
          </a:p>
          <a:p>
            <a:r>
              <a:rPr lang="en-US" dirty="0" smtClean="0">
                <a:solidFill>
                  <a:srgbClr val="00B050"/>
                </a:solidFill>
              </a:rPr>
              <a:t>Adjunct Professor, Singapore University of Technology and Design</a:t>
            </a:r>
          </a:p>
        </p:txBody>
      </p:sp>
      <p:sp>
        <p:nvSpPr>
          <p:cNvPr id="5" name="TextBox 4"/>
          <p:cNvSpPr txBox="1"/>
          <p:nvPr/>
        </p:nvSpPr>
        <p:spPr>
          <a:xfrm>
            <a:off x="3458794" y="2514600"/>
            <a:ext cx="2202399" cy="954107"/>
          </a:xfrm>
          <a:prstGeom prst="rect">
            <a:avLst/>
          </a:prstGeom>
          <a:noFill/>
        </p:spPr>
        <p:txBody>
          <a:bodyPr wrap="none" rtlCol="0">
            <a:spAutoFit/>
          </a:bodyPr>
          <a:lstStyle/>
          <a:p>
            <a:pPr algn="ctr"/>
            <a:r>
              <a:rPr lang="en-US" sz="2800" dirty="0" smtClean="0">
                <a:solidFill>
                  <a:schemeClr val="tx2"/>
                </a:solidFill>
              </a:rPr>
              <a:t>3 March 2015</a:t>
            </a:r>
          </a:p>
          <a:p>
            <a:pPr algn="ctr"/>
            <a:r>
              <a:rPr lang="en-US" sz="2800" dirty="0" smtClean="0">
                <a:solidFill>
                  <a:schemeClr val="tx2"/>
                </a:solidFill>
              </a:rPr>
              <a:t>Islamabad</a:t>
            </a:r>
            <a:endParaRPr lang="en-US" sz="2800" dirty="0">
              <a:solidFill>
                <a:schemeClr val="tx2"/>
              </a:solidFill>
            </a:endParaRPr>
          </a:p>
        </p:txBody>
      </p:sp>
      <p:sp>
        <p:nvSpPr>
          <p:cNvPr id="6" name="TextBox 5"/>
          <p:cNvSpPr txBox="1"/>
          <p:nvPr/>
        </p:nvSpPr>
        <p:spPr>
          <a:xfrm>
            <a:off x="2495856" y="5410200"/>
            <a:ext cx="4354012" cy="954107"/>
          </a:xfrm>
          <a:prstGeom prst="rect">
            <a:avLst/>
          </a:prstGeom>
          <a:noFill/>
        </p:spPr>
        <p:txBody>
          <a:bodyPr wrap="none" rtlCol="0">
            <a:spAutoFit/>
          </a:bodyPr>
          <a:lstStyle/>
          <a:p>
            <a:pPr algn="ctr"/>
            <a:r>
              <a:rPr lang="en-US" sz="2800" dirty="0" smtClean="0"/>
              <a:t>Organized by</a:t>
            </a:r>
          </a:p>
          <a:p>
            <a:pPr algn="ctr"/>
            <a:r>
              <a:rPr lang="en-US" sz="2800" dirty="0" smtClean="0"/>
              <a:t>Pakistan Engineering Council</a:t>
            </a:r>
            <a:endParaRPr lang="en-US" sz="2800" dirty="0"/>
          </a:p>
        </p:txBody>
      </p:sp>
    </p:spTree>
    <p:extLst>
      <p:ext uri="{BB962C8B-B14F-4D97-AF65-F5344CB8AC3E}">
        <p14:creationId xmlns:p14="http://schemas.microsoft.com/office/powerpoint/2010/main" val="622760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C00000"/>
                </a:solidFill>
              </a:rPr>
              <a:t>“Educating the Engineer of 2020” </a:t>
            </a:r>
            <a:r>
              <a:rPr lang="en-US" sz="3600" dirty="0" smtClean="0">
                <a:solidFill>
                  <a:srgbClr val="C00000"/>
                </a:solidFill>
              </a:rPr>
              <a:t>- </a:t>
            </a:r>
            <a:r>
              <a:rPr lang="en-US" sz="3600" dirty="0">
                <a:solidFill>
                  <a:srgbClr val="C00000"/>
                </a:solidFill>
              </a:rPr>
              <a:t>the National Engineering Academy (NEA), USA</a:t>
            </a:r>
          </a:p>
        </p:txBody>
      </p:sp>
      <p:sp>
        <p:nvSpPr>
          <p:cNvPr id="3" name="Content Placeholder 2"/>
          <p:cNvSpPr>
            <a:spLocks noGrp="1"/>
          </p:cNvSpPr>
          <p:nvPr>
            <p:ph idx="1"/>
          </p:nvPr>
        </p:nvSpPr>
        <p:spPr/>
        <p:txBody>
          <a:bodyPr>
            <a:normAutofit fontScale="77500" lnSpcReduction="20000"/>
          </a:bodyPr>
          <a:lstStyle/>
          <a:p>
            <a:pPr lvl="0"/>
            <a:r>
              <a:rPr lang="en-US" dirty="0" smtClean="0"/>
              <a:t>The </a:t>
            </a:r>
            <a:r>
              <a:rPr lang="en-US" dirty="0"/>
              <a:t>steady integration of technology in our public infrastructures and lives will call for more involvement by engineers in the societal context, and demanding attributes in communication and people skills necessary for effective interaction with technical and public audiences</a:t>
            </a:r>
          </a:p>
          <a:p>
            <a:pPr lvl="0"/>
            <a:r>
              <a:rPr lang="en-US" dirty="0"/>
              <a:t>A growing need for interdisciplinary and system-based approaches</a:t>
            </a:r>
          </a:p>
          <a:p>
            <a:pPr lvl="0"/>
            <a:r>
              <a:rPr lang="en-US" dirty="0"/>
              <a:t>Producing engineers with core knowledge, capable of defining and solving complex problems, and are lifelong learners</a:t>
            </a:r>
          </a:p>
          <a:p>
            <a:pPr lvl="0"/>
            <a:r>
              <a:rPr lang="en-US" dirty="0"/>
              <a:t>Attention to ethical issues in engineering</a:t>
            </a:r>
          </a:p>
          <a:p>
            <a:pPr lvl="0"/>
            <a:r>
              <a:rPr lang="en-US" dirty="0"/>
              <a:t>Reinventing engineering education requires the interaction of engineers in industry and academe</a:t>
            </a:r>
          </a:p>
          <a:p>
            <a:endParaRPr lang="en-US" dirty="0"/>
          </a:p>
        </p:txBody>
      </p:sp>
    </p:spTree>
    <p:extLst>
      <p:ext uri="{BB962C8B-B14F-4D97-AF65-F5344CB8AC3E}">
        <p14:creationId xmlns:p14="http://schemas.microsoft.com/office/powerpoint/2010/main" val="8203401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Outcomes-based system</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GB" dirty="0" smtClean="0"/>
              <a:t>The emphasis is on measured “outcomes” rather than "inputs”</a:t>
            </a:r>
          </a:p>
          <a:p>
            <a:r>
              <a:rPr lang="en-GB" dirty="0" smtClean="0"/>
              <a:t>Outcomes include a range of skills and knowledge</a:t>
            </a:r>
          </a:p>
          <a:p>
            <a:r>
              <a:rPr lang="en-GB" dirty="0" smtClean="0"/>
              <a:t>Outcomes are measurable, observable</a:t>
            </a:r>
          </a:p>
          <a:p>
            <a:r>
              <a:rPr lang="en-GB" dirty="0" smtClean="0"/>
              <a:t>Outcomes (skills and knowledge) are specified, but not inputs</a:t>
            </a:r>
          </a:p>
          <a:p>
            <a:r>
              <a:rPr lang="en-GB" dirty="0" smtClean="0"/>
              <a:t>Identifying appropriate and measurable outcomes is difficult, and often controversial</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Outcomes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Stipulate knowledge, skills, attitudes &amp; behaviors on completion of program</a:t>
            </a:r>
          </a:p>
          <a:p>
            <a:r>
              <a:rPr lang="en-US" dirty="0" smtClean="0"/>
              <a:t>Well documented</a:t>
            </a:r>
          </a:p>
          <a:p>
            <a:r>
              <a:rPr lang="en-US" dirty="0" smtClean="0"/>
              <a:t>Defined by measurable performance indicators</a:t>
            </a:r>
          </a:p>
          <a:p>
            <a:r>
              <a:rPr lang="en-US" dirty="0" smtClean="0"/>
              <a:t>Both direct &amp; indirect assessment tools to measure each outcome</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Writing Intended Learning Outcomes </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GB" dirty="0" smtClean="0"/>
              <a:t>Intended learning outcomes need to be written at both programme and course levels.</a:t>
            </a:r>
          </a:p>
          <a:p>
            <a:r>
              <a:rPr lang="en-GB" dirty="0" smtClean="0"/>
              <a:t>Both of them need two essential elements:</a:t>
            </a:r>
          </a:p>
          <a:p>
            <a:pPr lvl="1"/>
            <a:r>
              <a:rPr lang="en-GB" dirty="0" smtClean="0"/>
              <a:t>A statement of what content are the students  expected to be able to do at the end of learning experience;</a:t>
            </a:r>
          </a:p>
          <a:p>
            <a:pPr lvl="1"/>
            <a:r>
              <a:rPr lang="en-GB" dirty="0" smtClean="0"/>
              <a:t>The levels of understanding or performance in those content areas. </a:t>
            </a:r>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solidFill>
                  <a:srgbClr val="FF0000"/>
                </a:solidFill>
              </a:rPr>
              <a:t>Definition of terms used</a:t>
            </a:r>
            <a:endParaRPr lang="en-GB" dirty="0" smtClean="0">
              <a:solidFill>
                <a:srgbClr val="FF0000"/>
              </a:solidFill>
            </a:endParaRPr>
          </a:p>
        </p:txBody>
      </p:sp>
      <p:sp>
        <p:nvSpPr>
          <p:cNvPr id="31747" name="Content Placeholder 2"/>
          <p:cNvSpPr>
            <a:spLocks noGrp="1"/>
          </p:cNvSpPr>
          <p:nvPr>
            <p:ph idx="1"/>
          </p:nvPr>
        </p:nvSpPr>
        <p:spPr/>
        <p:txBody>
          <a:bodyPr>
            <a:normAutofit fontScale="85000" lnSpcReduction="10000"/>
          </a:bodyPr>
          <a:lstStyle/>
          <a:p>
            <a:pPr eaLnBrk="1" hangingPunct="1"/>
            <a:r>
              <a:rPr lang="en-SG" dirty="0" smtClean="0"/>
              <a:t>Programme Educational Objectives</a:t>
            </a:r>
          </a:p>
          <a:p>
            <a:pPr lvl="1" eaLnBrk="1" hangingPunct="1">
              <a:buFont typeface="Arial" charset="0"/>
              <a:buChar char="•"/>
            </a:pPr>
            <a:r>
              <a:rPr lang="en-SG" dirty="0" smtClean="0"/>
              <a:t>Programme educational objectives are broad statements that describe the </a:t>
            </a:r>
            <a:r>
              <a:rPr lang="en-SG" b="1" dirty="0" smtClean="0"/>
              <a:t>career and professional accomplishments </a:t>
            </a:r>
            <a:r>
              <a:rPr lang="en-SG" dirty="0" smtClean="0"/>
              <a:t>that the programme is </a:t>
            </a:r>
            <a:r>
              <a:rPr lang="en-SG" b="1" dirty="0" smtClean="0"/>
              <a:t>preparing graduates to achieve </a:t>
            </a:r>
            <a:r>
              <a:rPr lang="en-SG" dirty="0" smtClean="0"/>
              <a:t>(within 3 to 5 years after graduation)</a:t>
            </a:r>
          </a:p>
          <a:p>
            <a:pPr eaLnBrk="1" hangingPunct="1"/>
            <a:r>
              <a:rPr lang="en-SG" dirty="0" smtClean="0"/>
              <a:t>Student Learning Outcomes</a:t>
            </a:r>
          </a:p>
          <a:p>
            <a:pPr lvl="1" eaLnBrk="1" hangingPunct="1">
              <a:buFont typeface="Arial" charset="0"/>
              <a:buChar char="•"/>
            </a:pPr>
            <a:r>
              <a:rPr lang="en-SG" dirty="0" smtClean="0"/>
              <a:t>Student learning outcomes are narrower statements that describe </a:t>
            </a:r>
            <a:r>
              <a:rPr lang="en-SG" b="1" dirty="0" smtClean="0"/>
              <a:t>what students are expected to know and be able to do by the time of graduation</a:t>
            </a:r>
            <a:r>
              <a:rPr lang="en-SG" dirty="0" smtClean="0"/>
              <a:t>.  These relate to the skills, knowledge, and behaviours that students acquire in their matriculation through the programme</a:t>
            </a:r>
            <a:endParaRPr lang="en-GB"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3. Lack of understanding of PEO</a:t>
            </a:r>
            <a:endParaRPr lang="en-MY" dirty="0">
              <a:solidFill>
                <a:srgbClr val="C00000"/>
              </a:solidFill>
            </a:endParaRPr>
          </a:p>
        </p:txBody>
      </p:sp>
      <p:sp>
        <p:nvSpPr>
          <p:cNvPr id="3" name="Content Placeholder 2"/>
          <p:cNvSpPr>
            <a:spLocks noGrp="1"/>
          </p:cNvSpPr>
          <p:nvPr>
            <p:ph idx="1"/>
          </p:nvPr>
        </p:nvSpPr>
        <p:spPr/>
        <p:txBody>
          <a:bodyPr/>
          <a:lstStyle/>
          <a:p>
            <a:r>
              <a:rPr lang="en-US" dirty="0" smtClean="0"/>
              <a:t>PEO written in the form of PLO</a:t>
            </a:r>
          </a:p>
          <a:p>
            <a:pPr lvl="1"/>
            <a:r>
              <a:rPr lang="en-US" dirty="0" smtClean="0"/>
              <a:t>e.g. students will be able to do ….</a:t>
            </a:r>
            <a:endParaRPr lang="en-MY"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Alignment with Mission</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University mission?</a:t>
            </a:r>
          </a:p>
          <a:p>
            <a:r>
              <a:rPr lang="en-US" dirty="0" smtClean="0"/>
              <a:t>Faculty (school) mission &amp; departmental mission statement?</a:t>
            </a:r>
          </a:p>
          <a:p>
            <a:r>
              <a:rPr lang="en-US" dirty="0" smtClean="0"/>
              <a:t>Alignment with mission of institution?</a:t>
            </a:r>
          </a:p>
          <a:p>
            <a:r>
              <a:rPr lang="en-US" dirty="0" smtClean="0"/>
              <a:t>Published and known to stake-holders?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Programme Education Objectives (PEO)</a:t>
            </a:r>
            <a:endParaRPr lang="en-US"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Broad statements that describe what graduates are expected to attain within a few years after graduation</a:t>
            </a:r>
          </a:p>
          <a:p>
            <a:r>
              <a:rPr lang="en-US" dirty="0" smtClean="0"/>
              <a:t>Align with university’s &amp; engineering school’s mission</a:t>
            </a:r>
          </a:p>
          <a:p>
            <a:r>
              <a:rPr lang="en-US" dirty="0" smtClean="0"/>
              <a:t>Well defined &amp; documented &amp; publicized</a:t>
            </a:r>
          </a:p>
          <a:p>
            <a:r>
              <a:rPr lang="en-US" dirty="0" smtClean="0"/>
              <a:t>Stakeholders</a:t>
            </a:r>
            <a:r>
              <a:rPr lang="en-US" dirty="0"/>
              <a:t>’ participation, including faculty</a:t>
            </a:r>
          </a:p>
          <a:p>
            <a:r>
              <a:rPr lang="en-US" dirty="0"/>
              <a:t>Manageable number of objectives</a:t>
            </a:r>
          </a:p>
          <a:p>
            <a:r>
              <a:rPr lang="en-US" dirty="0"/>
              <a:t>Define outcomes</a:t>
            </a:r>
          </a:p>
          <a:p>
            <a:r>
              <a:rPr lang="en-US" dirty="0"/>
              <a:t>Measurable</a:t>
            </a:r>
          </a:p>
          <a:p>
            <a:r>
              <a:rPr lang="en-US" dirty="0"/>
              <a:t>Feedback mechanism for </a:t>
            </a:r>
            <a:r>
              <a:rPr lang="en-US" dirty="0" smtClean="0"/>
              <a:t>improvement</a:t>
            </a:r>
          </a:p>
          <a:p>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Programme Educational Objective (PEO)</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PEO consistent with mission?</a:t>
            </a:r>
          </a:p>
          <a:p>
            <a:r>
              <a:rPr lang="en-US" dirty="0" smtClean="0"/>
              <a:t>Alignment with mission of institution?</a:t>
            </a:r>
          </a:p>
          <a:p>
            <a:r>
              <a:rPr lang="en-US" dirty="0" smtClean="0"/>
              <a:t>Published and known to stake-holders?</a:t>
            </a:r>
          </a:p>
          <a:p>
            <a:r>
              <a:rPr lang="en-US" dirty="0" smtClean="0"/>
              <a:t>Based on needs of constituencies?</a:t>
            </a:r>
          </a:p>
          <a:p>
            <a:r>
              <a:rPr lang="en-US" dirty="0" smtClean="0"/>
              <a:t>Curriculum and processes that lead to attainment of PEO?</a:t>
            </a:r>
          </a:p>
          <a:p>
            <a:r>
              <a:rPr lang="en-US" dirty="0" smtClean="0"/>
              <a:t>Common mistakes in setting PEO</a:t>
            </a:r>
          </a:p>
          <a:p>
            <a:pPr lvl="1"/>
            <a:r>
              <a:rPr lang="en-US" dirty="0" smtClean="0"/>
              <a:t>Too broad and not specific to program</a:t>
            </a:r>
          </a:p>
          <a:p>
            <a:pPr lvl="1"/>
            <a:r>
              <a:rPr lang="en-US" dirty="0" smtClean="0"/>
              <a:t>Too narrow and similar to SLO</a:t>
            </a:r>
          </a:p>
          <a:p>
            <a:pPr lvl="1"/>
            <a:r>
              <a:rPr lang="en-US" dirty="0" smtClean="0"/>
              <a:t>Not known to stake-holders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2563" t="10164" r="14956" b="19491"/>
          <a:stretch>
            <a:fillRect/>
          </a:stretch>
        </p:blipFill>
        <p:spPr bwMode="auto">
          <a:xfrm>
            <a:off x="251520" y="620688"/>
            <a:ext cx="8496944" cy="5688632"/>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Achievement of PEO</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Are assessment and evaluation processes in place to determine attainment of PEO?</a:t>
            </a:r>
          </a:p>
          <a:p>
            <a:r>
              <a:rPr lang="en-US" dirty="0" smtClean="0"/>
              <a:t>Is there a continuous improvement mechanism in place?</a:t>
            </a:r>
          </a:p>
          <a:p>
            <a:r>
              <a:rPr lang="en-US" dirty="0" smtClean="0"/>
              <a:t>Evidence and documentation is important.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Purpose of an Education Program</a:t>
            </a:r>
            <a:endParaRPr lang="en-US" dirty="0">
              <a:solidFill>
                <a:srgbClr val="C00000"/>
              </a:solidFill>
            </a:endParaRPr>
          </a:p>
        </p:txBody>
      </p:sp>
      <p:sp>
        <p:nvSpPr>
          <p:cNvPr id="3" name="Content Placeholder 2"/>
          <p:cNvSpPr>
            <a:spLocks noGrp="1"/>
          </p:cNvSpPr>
          <p:nvPr>
            <p:ph idx="1"/>
          </p:nvPr>
        </p:nvSpPr>
        <p:spPr/>
        <p:txBody>
          <a:bodyPr>
            <a:normAutofit fontScale="62500" lnSpcReduction="20000"/>
          </a:bodyPr>
          <a:lstStyle/>
          <a:p>
            <a:r>
              <a:rPr lang="en-US" dirty="0"/>
              <a:t>The purpose of an education program is broadly articulated in the accreditation jargon as Program Educational Objectives (PEOs). </a:t>
            </a:r>
            <a:endParaRPr lang="en-US" dirty="0" smtClean="0"/>
          </a:p>
          <a:p>
            <a:r>
              <a:rPr lang="en-US" dirty="0" smtClean="0"/>
              <a:t>PEOs </a:t>
            </a:r>
            <a:r>
              <a:rPr lang="en-US" dirty="0"/>
              <a:t>are broad statements that describe the career and professional accomplishments that the program is preparing graduates to achieve. </a:t>
            </a:r>
            <a:endParaRPr lang="en-US" dirty="0" smtClean="0"/>
          </a:p>
          <a:p>
            <a:r>
              <a:rPr lang="en-US" dirty="0" smtClean="0"/>
              <a:t>These </a:t>
            </a:r>
            <a:r>
              <a:rPr lang="en-US" dirty="0"/>
              <a:t>objectives are periodically reviewed based on feedback of the program’s various constituencies. </a:t>
            </a:r>
            <a:endParaRPr lang="en-US" dirty="0" smtClean="0"/>
          </a:p>
          <a:p>
            <a:r>
              <a:rPr lang="en-US" dirty="0" smtClean="0"/>
              <a:t>For </a:t>
            </a:r>
            <a:r>
              <a:rPr lang="en-US" dirty="0"/>
              <a:t>this purpose, there should be in place a process to identify and document relationships with constituencies (who are expected to include students) and their needs which have to be adequately addressed when reviewing the curriculum and processes. </a:t>
            </a:r>
            <a:endParaRPr lang="en-US" dirty="0" smtClean="0"/>
          </a:p>
          <a:p>
            <a:r>
              <a:rPr lang="en-US" dirty="0" smtClean="0"/>
              <a:t>Published </a:t>
            </a:r>
            <a:r>
              <a:rPr lang="en-US" dirty="0"/>
              <a:t>PEOs should be consistent with the mission of the educational institution and the stipulated student learning outcomes and the curriculum and teaching processes that lead to the attainment of these objectives. </a:t>
            </a:r>
            <a:endParaRPr lang="en-US" dirty="0" smtClean="0"/>
          </a:p>
          <a:p>
            <a:r>
              <a:rPr lang="en-US" dirty="0" smtClean="0"/>
              <a:t>The </a:t>
            </a:r>
            <a:r>
              <a:rPr lang="en-US" dirty="0"/>
              <a:t>objectives should be assessable and realistic within the context of the committed resources. </a:t>
            </a:r>
          </a:p>
        </p:txBody>
      </p:sp>
    </p:spTree>
    <p:extLst>
      <p:ext uri="{BB962C8B-B14F-4D97-AF65-F5344CB8AC3E}">
        <p14:creationId xmlns:p14="http://schemas.microsoft.com/office/powerpoint/2010/main" val="38547888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eaLnBrk="1" hangingPunct="1"/>
            <a:r>
              <a:rPr lang="en-US" dirty="0" smtClean="0">
                <a:solidFill>
                  <a:srgbClr val="FF0000"/>
                </a:solidFill>
              </a:rPr>
              <a:t>Assessment of Programme Educational Objectives</a:t>
            </a:r>
            <a:endParaRPr lang="en-GB" dirty="0" smtClean="0">
              <a:solidFill>
                <a:srgbClr val="FF0000"/>
              </a:solidFill>
            </a:endParaRP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en-US" dirty="0" smtClean="0"/>
              <a:t>What </a:t>
            </a:r>
            <a:r>
              <a:rPr lang="en-US" u="sng" dirty="0" smtClean="0"/>
              <a:t>graduates</a:t>
            </a:r>
            <a:r>
              <a:rPr lang="en-US" dirty="0" smtClean="0"/>
              <a:t> are expected to attain within a few years after graduation</a:t>
            </a:r>
          </a:p>
          <a:p>
            <a:pPr eaLnBrk="1" fontAlgn="auto" hangingPunct="1">
              <a:spcAft>
                <a:spcPts val="0"/>
              </a:spcAft>
              <a:defRPr/>
            </a:pPr>
            <a:r>
              <a:rPr lang="en-US" dirty="0" smtClean="0"/>
              <a:t>Ingredients to look out for:</a:t>
            </a:r>
          </a:p>
          <a:p>
            <a:pPr lvl="1" eaLnBrk="1" fontAlgn="auto" hangingPunct="1">
              <a:spcAft>
                <a:spcPts val="0"/>
              </a:spcAft>
              <a:defRPr/>
            </a:pPr>
            <a:r>
              <a:rPr lang="en-US" dirty="0" smtClean="0"/>
              <a:t>Objectives are current and relevant</a:t>
            </a:r>
          </a:p>
          <a:p>
            <a:pPr lvl="1" eaLnBrk="1" fontAlgn="auto" hangingPunct="1">
              <a:spcAft>
                <a:spcPts val="0"/>
              </a:spcAft>
              <a:defRPr/>
            </a:pPr>
            <a:r>
              <a:rPr lang="en-US" dirty="0" smtClean="0"/>
              <a:t>Methods and frequency to monitor if they are appropriate (usually every 2 to 3 yrs)</a:t>
            </a:r>
          </a:p>
          <a:p>
            <a:pPr lvl="1" eaLnBrk="1" fontAlgn="auto" hangingPunct="1">
              <a:spcAft>
                <a:spcPts val="0"/>
              </a:spcAft>
              <a:defRPr/>
            </a:pPr>
            <a:r>
              <a:rPr lang="en-US" dirty="0" smtClean="0"/>
              <a:t>Constituents involved is appropriate</a:t>
            </a:r>
          </a:p>
          <a:p>
            <a:pPr lvl="1" eaLnBrk="1" fontAlgn="auto" hangingPunct="1">
              <a:spcAft>
                <a:spcPts val="0"/>
              </a:spcAft>
              <a:defRPr/>
            </a:pPr>
            <a:r>
              <a:rPr lang="en-US" dirty="0" smtClean="0"/>
              <a:t>Student learning outcomes will enable its attainment</a:t>
            </a:r>
          </a:p>
          <a:p>
            <a:pPr lvl="1" eaLnBrk="1" fontAlgn="auto" hangingPunct="1">
              <a:spcAft>
                <a:spcPts val="0"/>
              </a:spcAft>
              <a:defRPr/>
            </a:pPr>
            <a:r>
              <a:rPr lang="en-US" dirty="0" smtClean="0"/>
              <a:t>Effective assessment processes in place to evaluate achievement</a:t>
            </a:r>
          </a:p>
          <a:p>
            <a:pPr lvl="1" eaLnBrk="1" fontAlgn="auto" hangingPunct="1">
              <a:spcAft>
                <a:spcPts val="0"/>
              </a:spcAft>
              <a:defRPr/>
            </a:pPr>
            <a:r>
              <a:rPr lang="en-US" dirty="0" smtClean="0"/>
              <a:t>Assessment method depends on factors like size of cohorts</a:t>
            </a:r>
          </a:p>
          <a:p>
            <a:pPr lvl="1" eaLnBrk="1" fontAlgn="auto" hangingPunct="1">
              <a:spcAft>
                <a:spcPts val="0"/>
              </a:spcAft>
              <a:defRPr/>
            </a:pPr>
            <a:r>
              <a:rPr lang="en-US" dirty="0" smtClean="0"/>
              <a:t>Methods can include data from advisory boards, recruiters, employers, graduate surveys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4. PLOs not well matched</a:t>
            </a:r>
            <a:endParaRPr lang="en-MY"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PLOs are not “perfect” match to those stipulated by the accreditation body</a:t>
            </a:r>
          </a:p>
          <a:p>
            <a:r>
              <a:rPr lang="en-US" dirty="0" smtClean="0"/>
              <a:t>Difficult to evaluate the shortfalls in breadth and depth of outcomes achievement</a:t>
            </a:r>
          </a:p>
          <a:p>
            <a:r>
              <a:rPr lang="en-US" dirty="0" smtClean="0"/>
              <a:t>My suggestion</a:t>
            </a:r>
          </a:p>
          <a:p>
            <a:pPr lvl="1"/>
            <a:r>
              <a:rPr lang="en-US" dirty="0" smtClean="0"/>
              <a:t>Adopt all 12 PEC PLOs without changes</a:t>
            </a:r>
          </a:p>
          <a:p>
            <a:pPr lvl="1"/>
            <a:r>
              <a:rPr lang="en-US" dirty="0" smtClean="0"/>
              <a:t>Add additional PLOs if you want (but bear in mind the additional work in assessment, and the curriculum support)</a:t>
            </a:r>
            <a:endParaRPr lang="en-MY"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5. Lack of Outcomes Assessment</a:t>
            </a:r>
            <a:endParaRPr lang="en-MY"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Only mapping of courses to outcomes</a:t>
            </a:r>
          </a:p>
          <a:p>
            <a:r>
              <a:rPr lang="en-US" dirty="0" smtClean="0"/>
              <a:t>No outcomes assessment at course level</a:t>
            </a:r>
          </a:p>
          <a:p>
            <a:r>
              <a:rPr lang="en-US" dirty="0" smtClean="0"/>
              <a:t>Faculty not trained and are not conducting outcomes assessment</a:t>
            </a:r>
          </a:p>
          <a:p>
            <a:r>
              <a:rPr lang="en-US" dirty="0" smtClean="0"/>
              <a:t>Subject/course marks &amp; grading used as justification that overall outcomes are contributed by the subject(s)</a:t>
            </a:r>
            <a:endParaRPr lang="en-MY"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Student Learning Outcomes</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Student learning outcomes describe what students are expected to know and able to do by the time of graduation</a:t>
            </a:r>
          </a:p>
          <a:p>
            <a:r>
              <a:rPr lang="en-US" dirty="0" smtClean="0"/>
              <a:t>These relate to knowledge, skills, and behaviors that student acquire as they progress through the program</a:t>
            </a:r>
          </a:p>
          <a:p>
            <a:r>
              <a:rPr lang="en-US" dirty="0" smtClean="0"/>
              <a:t>Student </a:t>
            </a:r>
            <a:r>
              <a:rPr lang="en-US" dirty="0"/>
              <a:t>learning outcomes to be stated and documented - in the form of graduate attributes</a:t>
            </a:r>
          </a:p>
          <a:p>
            <a:r>
              <a:rPr lang="en-US" dirty="0"/>
              <a:t>Provide mapping of program SLO with EAB’s SLO, if different</a:t>
            </a:r>
          </a:p>
          <a:p>
            <a:r>
              <a:rPr lang="en-US" dirty="0"/>
              <a:t>Relationship of SLO to </a:t>
            </a:r>
            <a:r>
              <a:rPr lang="en-US" dirty="0" smtClean="0"/>
              <a:t>PEO</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1997" y="1523999"/>
          <a:ext cx="7848602" cy="3962400"/>
        </p:xfrm>
        <a:graphic>
          <a:graphicData uri="http://schemas.openxmlformats.org/drawingml/2006/table">
            <a:tbl>
              <a:tblPr/>
              <a:tblGrid>
                <a:gridCol w="417998"/>
                <a:gridCol w="3997532"/>
                <a:gridCol w="342620"/>
                <a:gridCol w="342620"/>
                <a:gridCol w="343479"/>
                <a:gridCol w="343479"/>
                <a:gridCol w="343479"/>
                <a:gridCol w="343479"/>
                <a:gridCol w="343479"/>
                <a:gridCol w="343479"/>
                <a:gridCol w="343479"/>
                <a:gridCol w="343479"/>
              </a:tblGrid>
              <a:tr h="680981">
                <a:tc rowSpan="2" gridSpan="2">
                  <a:txBody>
                    <a:bodyPr/>
                    <a:lstStyle/>
                    <a:p>
                      <a:pPr marL="0" marR="0" algn="ctr">
                        <a:spcBef>
                          <a:spcPts val="0"/>
                        </a:spcBef>
                        <a:spcAft>
                          <a:spcPts val="0"/>
                        </a:spcAft>
                      </a:pPr>
                      <a:r>
                        <a:rPr lang="en-US" sz="1400" b="1" dirty="0">
                          <a:latin typeface="Garamond"/>
                          <a:ea typeface="Times New Roman"/>
                          <a:cs typeface="Times New Roman"/>
                        </a:rPr>
                        <a:t>Educational institution’s Student Learning Outcomes</a:t>
                      </a:r>
                      <a:br>
                        <a:rPr lang="en-US" sz="1400" b="1" dirty="0">
                          <a:latin typeface="Garamond"/>
                          <a:ea typeface="Times New Roman"/>
                          <a:cs typeface="Times New Roman"/>
                        </a:rPr>
                      </a:br>
                      <a:r>
                        <a:rPr lang="en-US" sz="1400" b="1" dirty="0">
                          <a:latin typeface="Garamond"/>
                          <a:ea typeface="Times New Roman"/>
                          <a:cs typeface="Times New Roman"/>
                        </a:rPr>
                        <a:t>[if different from graduate attributes in Criterion 2(</a:t>
                      </a:r>
                      <a:r>
                        <a:rPr lang="en-US" sz="1400" b="1" dirty="0" err="1">
                          <a:latin typeface="Garamond"/>
                          <a:ea typeface="Times New Roman"/>
                          <a:cs typeface="Times New Roman"/>
                        </a:rPr>
                        <a:t>i</a:t>
                      </a:r>
                      <a:r>
                        <a:rPr lang="en-US" sz="1400" b="1" dirty="0">
                          <a:latin typeface="Garamond"/>
                          <a:ea typeface="Times New Roman"/>
                          <a:cs typeface="Times New Roman"/>
                        </a:rPr>
                        <a:t>) (a) to (j)]</a:t>
                      </a:r>
                      <a:endParaRPr lang="en-US" sz="1400" dirty="0">
                        <a:latin typeface="Times New Roman"/>
                        <a:ea typeface="Times New Roman"/>
                        <a:cs typeface="Times New Roman"/>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10">
                  <a:txBody>
                    <a:bodyPr/>
                    <a:lstStyle/>
                    <a:p>
                      <a:pPr marL="0" marR="0" algn="ctr">
                        <a:spcBef>
                          <a:spcPts val="0"/>
                        </a:spcBef>
                        <a:spcAft>
                          <a:spcPts val="0"/>
                        </a:spcAft>
                      </a:pPr>
                      <a:r>
                        <a:rPr lang="en-US" sz="1400" b="1">
                          <a:latin typeface="Garamond"/>
                          <a:ea typeface="Times New Roman"/>
                          <a:cs typeface="Times New Roman"/>
                        </a:rPr>
                        <a:t>Graduate attributes in EAB’s 2(i) (a) to (j)</a:t>
                      </a:r>
                      <a:r>
                        <a:rPr lang="en-US" sz="1400" b="1" baseline="30000">
                          <a:latin typeface="Garamond"/>
                          <a:ea typeface="Times New Roman"/>
                          <a:cs typeface="Times New Roman"/>
                        </a:rPr>
                        <a:t>*</a:t>
                      </a: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2895">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Times New Roman"/>
                        <a:ea typeface="Times New Roman"/>
                        <a:cs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631">
                <a:tc>
                  <a:txBody>
                    <a:bodyPr/>
                    <a:lstStyle/>
                    <a:p>
                      <a:pPr marL="0" marR="0">
                        <a:spcBef>
                          <a:spcPts val="0"/>
                        </a:spcBef>
                        <a:spcAft>
                          <a:spcPts val="0"/>
                        </a:spcAft>
                      </a:pPr>
                      <a:r>
                        <a:rPr lang="en-US" sz="1400">
                          <a:latin typeface="Garamond"/>
                          <a:ea typeface="Times New Roman"/>
                          <a:cs typeface="Times New Roman"/>
                        </a:rPr>
                        <a:t>(1)</a:t>
                      </a:r>
                      <a:endParaRPr lang="en-US" sz="1400">
                        <a:latin typeface="Times New Roman"/>
                        <a:ea typeface="Times New Roman"/>
                        <a:cs typeface="Times New Roman"/>
                      </a:endParaRPr>
                    </a:p>
                  </a:txBody>
                  <a:tcPr marL="73025" marR="27305" marT="27305" marB="2730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i="1">
                          <a:latin typeface="Garamond"/>
                          <a:ea typeface="Times New Roman"/>
                          <a:cs typeface="Times New Roman"/>
                        </a:rPr>
                        <a:t>Student learning outcome (..)</a:t>
                      </a:r>
                      <a:endParaRPr lang="en-US" sz="1400">
                        <a:latin typeface="Times New Roman"/>
                        <a:ea typeface="Times New Roman"/>
                        <a:cs typeface="Times New Roman"/>
                      </a:endParaRPr>
                    </a:p>
                  </a:txBody>
                  <a:tcPr marL="73025" marR="73025" marT="27305" marB="2730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Arial Unicode MS"/>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631">
                <a:tc>
                  <a:txBody>
                    <a:bodyPr/>
                    <a:lstStyle/>
                    <a:p>
                      <a:pPr marL="0" marR="0">
                        <a:spcBef>
                          <a:spcPts val="0"/>
                        </a:spcBef>
                        <a:spcAft>
                          <a:spcPts val="0"/>
                        </a:spcAft>
                      </a:pPr>
                      <a:r>
                        <a:rPr lang="en-US" sz="1400">
                          <a:latin typeface="Garamond"/>
                          <a:ea typeface="Times New Roman"/>
                          <a:cs typeface="Times New Roman"/>
                        </a:rPr>
                        <a:t>(2)</a:t>
                      </a:r>
                      <a:endParaRPr lang="en-US" sz="1400">
                        <a:latin typeface="Times New Roman"/>
                        <a:ea typeface="Times New Roman"/>
                        <a:cs typeface="Times New Roman"/>
                      </a:endParaRPr>
                    </a:p>
                  </a:txBody>
                  <a:tcPr marL="73025" marR="27305" marT="27305" marB="2730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i="1">
                          <a:latin typeface="Garamond"/>
                          <a:ea typeface="Times New Roman"/>
                          <a:cs typeface="Times New Roman"/>
                        </a:rPr>
                        <a:t>Student learning outcome (…)</a:t>
                      </a:r>
                      <a:endParaRPr lang="en-US" sz="1400">
                        <a:latin typeface="Times New Roman"/>
                        <a:ea typeface="Times New Roman"/>
                        <a:cs typeface="Times New Roman"/>
                      </a:endParaRPr>
                    </a:p>
                  </a:txBody>
                  <a:tcPr marL="73025" marR="73025" marT="27305" marB="2730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Arial Unicode MS"/>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631">
                <a:tc>
                  <a:txBody>
                    <a:bodyPr/>
                    <a:lstStyle/>
                    <a:p>
                      <a:pPr marL="0" marR="0">
                        <a:spcBef>
                          <a:spcPts val="0"/>
                        </a:spcBef>
                        <a:spcAft>
                          <a:spcPts val="0"/>
                        </a:spcAft>
                      </a:pPr>
                      <a:r>
                        <a:rPr lang="en-US" sz="1400">
                          <a:latin typeface="Garamond"/>
                          <a:ea typeface="Times New Roman"/>
                          <a:cs typeface="Times New Roman"/>
                        </a:rPr>
                        <a:t>(3)</a:t>
                      </a:r>
                      <a:endParaRPr lang="en-US" sz="1400">
                        <a:latin typeface="Times New Roman"/>
                        <a:ea typeface="Times New Roman"/>
                        <a:cs typeface="Times New Roman"/>
                      </a:endParaRPr>
                    </a:p>
                  </a:txBody>
                  <a:tcPr marL="73025" marR="27305" marT="27305" marB="2730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i="1">
                          <a:latin typeface="Garamond"/>
                          <a:ea typeface="Times New Roman"/>
                          <a:cs typeface="Times New Roman"/>
                        </a:rPr>
                        <a:t>	</a:t>
                      </a:r>
                      <a:r>
                        <a:rPr lang="en-US" sz="1400" b="1">
                          <a:latin typeface="Garamond"/>
                          <a:ea typeface="Times New Roman"/>
                          <a:cs typeface="Times New Roman"/>
                        </a:rPr>
                        <a:t>|</a:t>
                      </a:r>
                      <a:endParaRPr lang="en-US" sz="1400">
                        <a:latin typeface="Times New Roman"/>
                        <a:ea typeface="Times New Roman"/>
                        <a:cs typeface="Times New Roman"/>
                      </a:endParaRPr>
                    </a:p>
                  </a:txBody>
                  <a:tcPr marL="73025" marR="73025" marT="27305" marB="2730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631">
                <a:tc>
                  <a:txBody>
                    <a:bodyPr/>
                    <a:lstStyle/>
                    <a:p>
                      <a:pPr marL="0" marR="0">
                        <a:spcBef>
                          <a:spcPts val="0"/>
                        </a:spcBef>
                        <a:spcAft>
                          <a:spcPts val="0"/>
                        </a:spcAft>
                      </a:pPr>
                      <a:r>
                        <a:rPr lang="en-US" sz="1400">
                          <a:latin typeface="Garamond"/>
                          <a:ea typeface="Times New Roman"/>
                          <a:cs typeface="Times New Roman"/>
                        </a:rPr>
                        <a:t>(4)</a:t>
                      </a:r>
                      <a:endParaRPr lang="en-US" sz="1400">
                        <a:latin typeface="Times New Roman"/>
                        <a:ea typeface="Times New Roman"/>
                        <a:cs typeface="Times New Roman"/>
                      </a:endParaRPr>
                    </a:p>
                  </a:txBody>
                  <a:tcPr marL="73025" marR="27305" marT="27305" marB="27305">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i="1">
                          <a:latin typeface="Garamond"/>
                          <a:ea typeface="Times New Roman"/>
                          <a:cs typeface="Times New Roman"/>
                        </a:rPr>
                        <a:t>	</a:t>
                      </a:r>
                      <a:r>
                        <a:rPr lang="en-US" sz="1400" b="1">
                          <a:latin typeface="Garamond"/>
                          <a:ea typeface="Times New Roman"/>
                          <a:cs typeface="Times New Roman"/>
                        </a:rPr>
                        <a:t>|</a:t>
                      </a:r>
                      <a:endParaRPr lang="en-US" sz="1400">
                        <a:latin typeface="Times New Roman"/>
                        <a:ea typeface="Times New Roman"/>
                        <a:cs typeface="Times New Roman"/>
                      </a:endParaRPr>
                    </a:p>
                  </a:txBody>
                  <a:tcPr marL="73025" marR="73025" marT="27305" marB="27305">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Garamond"/>
                        <a:ea typeface="Arial Unicode MS"/>
                        <a:cs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7" name="Rectangle 3"/>
          <p:cNvSpPr>
            <a:spLocks noChangeArrowheads="1"/>
          </p:cNvSpPr>
          <p:nvPr/>
        </p:nvSpPr>
        <p:spPr bwMode="auto">
          <a:xfrm>
            <a:off x="457200" y="638890"/>
            <a:ext cx="8153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Lst>
            </a:pPr>
            <a:r>
              <a:rPr kumimoji="0" lang="en-US" sz="1400" b="1" i="0" u="sng" strike="noStrike" cap="none" normalizeH="0" baseline="0" dirty="0" smtClean="0">
                <a:ln>
                  <a:noFill/>
                </a:ln>
                <a:solidFill>
                  <a:schemeClr val="tx1"/>
                </a:solidFill>
                <a:effectLst/>
                <a:latin typeface="Garamond" pitchFamily="18" charset="0"/>
                <a:ea typeface="Times New Roman" pitchFamily="18" charset="0"/>
              </a:rPr>
              <a:t>Table 2.1 :  Mapping of Student Learning Outcomes to graduate attributes </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Lst>
            </a:pPr>
            <a:r>
              <a:rPr kumimoji="0" lang="en-US" sz="1400" b="1" i="0" u="sng" strike="noStrike" cap="none" normalizeH="0" baseline="0" dirty="0" smtClean="0">
                <a:ln>
                  <a:noFill/>
                </a:ln>
                <a:solidFill>
                  <a:schemeClr val="tx1"/>
                </a:solidFill>
                <a:effectLst/>
                <a:latin typeface="Garamond" pitchFamily="18" charset="0"/>
                <a:ea typeface="Times New Roman" pitchFamily="18" charset="0"/>
              </a:rPr>
              <a:t>in EAB’s Criterion 2(</a:t>
            </a:r>
            <a:r>
              <a:rPr kumimoji="0" lang="en-US" sz="1400" b="1" i="0" u="sng" strike="noStrike" cap="none" normalizeH="0" baseline="0" dirty="0" err="1" smtClean="0">
                <a:ln>
                  <a:noFill/>
                </a:ln>
                <a:solidFill>
                  <a:schemeClr val="tx1"/>
                </a:solidFill>
                <a:effectLst/>
                <a:latin typeface="Garamond" pitchFamily="18" charset="0"/>
                <a:ea typeface="Times New Roman" pitchFamily="18" charset="0"/>
              </a:rPr>
              <a:t>i</a:t>
            </a:r>
            <a:r>
              <a:rPr kumimoji="0" lang="en-US" sz="1400" b="1" i="0" u="sng" strike="noStrike" cap="none" normalizeH="0" baseline="0" dirty="0" smtClean="0">
                <a:ln>
                  <a:noFill/>
                </a:ln>
                <a:solidFill>
                  <a:schemeClr val="tx1"/>
                </a:solidFill>
                <a:effectLst/>
                <a:latin typeface="Garamond" pitchFamily="18" charset="0"/>
                <a:ea typeface="Times New Roman" pitchFamily="18" charset="0"/>
              </a:rPr>
              <a:t>) (a) to (j)</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US" smtClean="0"/>
              <a:t>Assessment of Student Learning Outcomes</a:t>
            </a:r>
            <a:endParaRPr lang="en-GB" smtClean="0"/>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defRPr/>
            </a:pPr>
            <a:r>
              <a:rPr lang="en-US" sz="3200" dirty="0" smtClean="0"/>
              <a:t>Collect data to assess the level students have attained outcomes</a:t>
            </a:r>
          </a:p>
          <a:p>
            <a:pPr eaLnBrk="1" fontAlgn="auto" hangingPunct="1">
              <a:spcAft>
                <a:spcPts val="0"/>
              </a:spcAft>
              <a:defRPr/>
            </a:pPr>
            <a:r>
              <a:rPr lang="en-US" sz="3200" dirty="0" smtClean="0"/>
              <a:t>Evaluate results to assist in deciding how to improve teaching-learning processes</a:t>
            </a:r>
          </a:p>
          <a:p>
            <a:pPr eaLnBrk="1" fontAlgn="auto" hangingPunct="1">
              <a:spcAft>
                <a:spcPts val="0"/>
              </a:spcAft>
              <a:defRPr/>
            </a:pPr>
            <a:r>
              <a:rPr lang="en-US" sz="3200" dirty="0" smtClean="0"/>
              <a:t>Key features to take note:</a:t>
            </a:r>
          </a:p>
          <a:p>
            <a:pPr lvl="1" eaLnBrk="1" fontAlgn="auto" hangingPunct="1">
              <a:spcAft>
                <a:spcPts val="0"/>
              </a:spcAft>
              <a:defRPr/>
            </a:pPr>
            <a:r>
              <a:rPr lang="en-US" dirty="0" smtClean="0"/>
              <a:t>Assess performance of cohorts, not individual students</a:t>
            </a:r>
          </a:p>
          <a:p>
            <a:pPr lvl="1" eaLnBrk="1" fontAlgn="auto" hangingPunct="1">
              <a:spcAft>
                <a:spcPts val="0"/>
              </a:spcAft>
              <a:defRPr/>
            </a:pPr>
            <a:r>
              <a:rPr lang="en-US" dirty="0" smtClean="0"/>
              <a:t>For each outcomes, identify key performance indicators</a:t>
            </a:r>
            <a:r>
              <a:rPr lang="en-US" sz="2700" baseline="30000" dirty="0" smtClean="0"/>
              <a:t>@</a:t>
            </a:r>
            <a:r>
              <a:rPr lang="en-US" dirty="0" smtClean="0"/>
              <a:t> (concrete actions students is able to perform)</a:t>
            </a:r>
          </a:p>
          <a:p>
            <a:pPr lvl="1" eaLnBrk="1" fontAlgn="auto" hangingPunct="1">
              <a:spcAft>
                <a:spcPts val="0"/>
              </a:spcAft>
              <a:defRPr/>
            </a:pPr>
            <a:r>
              <a:rPr lang="en-US" dirty="0" smtClean="0"/>
              <a:t>Not necessary to collect data for every student in every course – data collection needs to be representative</a:t>
            </a:r>
          </a:p>
          <a:p>
            <a:pPr lvl="1" eaLnBrk="1" fontAlgn="auto" hangingPunct="1">
              <a:spcAft>
                <a:spcPts val="0"/>
              </a:spcAft>
              <a:defRPr/>
            </a:pPr>
            <a:r>
              <a:rPr lang="en-US" dirty="0" smtClean="0"/>
              <a:t>Not necessary to have more than one data point to determine performance of an outcome</a:t>
            </a:r>
          </a:p>
          <a:p>
            <a:pPr lvl="1" eaLnBrk="1" fontAlgn="auto" hangingPunct="1">
              <a:spcAft>
                <a:spcPts val="0"/>
              </a:spcAft>
              <a:defRPr/>
            </a:pPr>
            <a:r>
              <a:rPr lang="en-US" dirty="0" smtClean="0"/>
              <a:t>Not necessary to assess every outcome every year</a:t>
            </a:r>
          </a:p>
          <a:p>
            <a:pPr lvl="1" eaLnBrk="1" fontAlgn="auto" hangingPunct="1">
              <a:spcAft>
                <a:spcPts val="0"/>
              </a:spcAft>
              <a:defRPr/>
            </a:pPr>
            <a:r>
              <a:rPr lang="en-US" dirty="0" smtClean="0"/>
              <a:t>Focus is on how data is used to understand strengths/weaknesses  and continuous improvement</a:t>
            </a:r>
          </a:p>
          <a:p>
            <a:pPr lvl="1" eaLnBrk="1" fontAlgn="auto" hangingPunct="1">
              <a:spcAft>
                <a:spcPts val="0"/>
              </a:spcAft>
              <a:buFont typeface="Arial" pitchFamily="34" charset="0"/>
              <a:buNone/>
              <a:defRPr/>
            </a:pPr>
            <a:endParaRPr lang="en-US" sz="1300" dirty="0" smtClean="0"/>
          </a:p>
          <a:p>
            <a:pPr marL="234950" lvl="1" indent="-234950" eaLnBrk="1" fontAlgn="auto" hangingPunct="1">
              <a:spcAft>
                <a:spcPts val="0"/>
              </a:spcAft>
              <a:buFont typeface="Arial" pitchFamily="34" charset="0"/>
              <a:buNone/>
              <a:tabLst>
                <a:tab pos="225425" algn="l"/>
              </a:tabLst>
              <a:defRPr/>
            </a:pPr>
            <a:r>
              <a:rPr lang="en-US" sz="2200" dirty="0" smtClean="0"/>
              <a:t>@	Definition by ABET: </a:t>
            </a:r>
            <a:r>
              <a:rPr lang="en-US" sz="2200" i="1" dirty="0" smtClean="0"/>
              <a:t>Specific</a:t>
            </a:r>
            <a:r>
              <a:rPr lang="en-SG" sz="2200" i="1" dirty="0" smtClean="0"/>
              <a:t>, measurable statements identifying the performance(s) required to meet the outcome; confirmable through evidence</a:t>
            </a:r>
            <a:endParaRPr lang="en-GB" sz="2200" i="1"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Reference (from ABET)</a:t>
            </a:r>
            <a:endParaRPr lang="en-GB" smtClean="0"/>
          </a:p>
        </p:txBody>
      </p:sp>
      <p:sp>
        <p:nvSpPr>
          <p:cNvPr id="39939" name="Content Placeholder 2"/>
          <p:cNvSpPr>
            <a:spLocks noGrp="1"/>
          </p:cNvSpPr>
          <p:nvPr>
            <p:ph idx="1"/>
          </p:nvPr>
        </p:nvSpPr>
        <p:spPr/>
        <p:txBody>
          <a:bodyPr/>
          <a:lstStyle/>
          <a:p>
            <a:pPr eaLnBrk="1" hangingPunct="1"/>
            <a:r>
              <a:rPr lang="en-SG" smtClean="0"/>
              <a:t>In program assessment planning, it is important to let common sense prevail.  Example of how not having to assess every outcome every year:</a:t>
            </a:r>
          </a:p>
          <a:p>
            <a:pPr eaLnBrk="1" hangingPunct="1"/>
            <a:endParaRPr lang="en-GB" smtClean="0"/>
          </a:p>
        </p:txBody>
      </p:sp>
      <p:pic>
        <p:nvPicPr>
          <p:cNvPr id="39940" name="Picture 2"/>
          <p:cNvPicPr>
            <a:picLocks noChangeAspect="1" noChangeArrowheads="1"/>
          </p:cNvPicPr>
          <p:nvPr/>
        </p:nvPicPr>
        <p:blipFill>
          <a:blip r:embed="rId2" cstate="print"/>
          <a:srcRect/>
          <a:stretch>
            <a:fillRect/>
          </a:stretch>
        </p:blipFill>
        <p:spPr bwMode="auto">
          <a:xfrm>
            <a:off x="257175" y="2057400"/>
            <a:ext cx="8810625"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Learning outcomes</a:t>
            </a:r>
            <a:endParaRPr lang="en-GB" dirty="0"/>
          </a:p>
        </p:txBody>
      </p:sp>
      <p:sp>
        <p:nvSpPr>
          <p:cNvPr id="3" name="Content Placeholder 2"/>
          <p:cNvSpPr>
            <a:spLocks noGrp="1"/>
          </p:cNvSpPr>
          <p:nvPr>
            <p:ph idx="1"/>
          </p:nvPr>
        </p:nvSpPr>
        <p:spPr/>
        <p:txBody>
          <a:bodyPr>
            <a:normAutofit fontScale="85000" lnSpcReduction="10000"/>
          </a:bodyPr>
          <a:lstStyle/>
          <a:p>
            <a:pPr>
              <a:lnSpc>
                <a:spcPct val="90000"/>
              </a:lnSpc>
            </a:pPr>
            <a:r>
              <a:rPr lang="en-GB" dirty="0" smtClean="0"/>
              <a:t>Course Learning Outcomes describe what a student should be capable of as a result of learning experiences within a course</a:t>
            </a:r>
          </a:p>
          <a:p>
            <a:pPr>
              <a:lnSpc>
                <a:spcPct val="90000"/>
              </a:lnSpc>
            </a:pPr>
            <a:r>
              <a:rPr lang="en-GB" dirty="0" smtClean="0"/>
              <a:t>To be determined by the course instructor (s)</a:t>
            </a:r>
          </a:p>
          <a:p>
            <a:pPr>
              <a:lnSpc>
                <a:spcPct val="90000"/>
              </a:lnSpc>
            </a:pPr>
            <a:r>
              <a:rPr lang="en-GB" dirty="0" smtClean="0"/>
              <a:t>Mapping course learning outcomes to SLO to show learning experience meets the accreditation criteria</a:t>
            </a:r>
          </a:p>
          <a:p>
            <a:pPr>
              <a:lnSpc>
                <a:spcPct val="90000"/>
              </a:lnSpc>
            </a:pPr>
            <a:r>
              <a:rPr lang="en-GB" dirty="0" smtClean="0"/>
              <a:t>Each course may contribute to a list of SLOs, may contribute strongly to one or some SLOs and less strongly to other SLOs</a:t>
            </a:r>
          </a:p>
          <a:p>
            <a:pPr>
              <a:lnSpc>
                <a:spcPct val="90000"/>
              </a:lnSpc>
            </a:pPr>
            <a:r>
              <a:rPr lang="en-GB" dirty="0" smtClean="0"/>
              <a:t>When a course may contribute to several SLOs, usually only a subset of its strong outcomes need to be used for EAB assessment</a:t>
            </a:r>
            <a:endParaRPr lang="en-US" dirty="0" smtClean="0"/>
          </a:p>
          <a:p>
            <a:pPr>
              <a:lnSpc>
                <a:spcPct val="90000"/>
              </a:lnSpc>
            </a:pPr>
            <a:endParaRPr lang="en-US" dirty="0" smtClean="0"/>
          </a:p>
          <a:p>
            <a:endParaRPr lang="en-GB"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112862" y="914400"/>
            <a:ext cx="7232744"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GB" b="1" dirty="0" smtClean="0">
                <a:solidFill>
                  <a:srgbClr val="C00000"/>
                </a:solidFill>
              </a:rPr>
              <a:t>Defining Curriculum Objective and Intended Course Learning Outcomes </a:t>
            </a:r>
            <a:endParaRPr lang="en-US" dirty="0">
              <a:solidFill>
                <a:srgbClr val="C00000"/>
              </a:solidFill>
            </a:endParaRPr>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r>
              <a:rPr lang="en-GB" dirty="0" smtClean="0"/>
              <a:t>A learning outcome is what a student can do as a result of a learning experience. </a:t>
            </a:r>
          </a:p>
          <a:p>
            <a:r>
              <a:rPr lang="en-GB" dirty="0" smtClean="0"/>
              <a:t>It describes a specific task that student is able to perform at a given level of competence under a certain situation.</a:t>
            </a:r>
          </a:p>
          <a:p>
            <a:r>
              <a:rPr lang="en-GB" dirty="0" smtClean="0"/>
              <a:t>The three broad types of learning outcomes are:</a:t>
            </a:r>
          </a:p>
          <a:p>
            <a:pPr lvl="1"/>
            <a:r>
              <a:rPr lang="en-GB" dirty="0" smtClean="0"/>
              <a:t>Disciplinary knowledge and skills </a:t>
            </a:r>
          </a:p>
          <a:p>
            <a:pPr lvl="1"/>
            <a:r>
              <a:rPr lang="en-GB" dirty="0" smtClean="0"/>
              <a:t>Generic skills </a:t>
            </a:r>
          </a:p>
          <a:p>
            <a:pPr lvl="1"/>
            <a:r>
              <a:rPr lang="en-GB" dirty="0" smtClean="0"/>
              <a:t>Attitudes and values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Traditional Education System</a:t>
            </a:r>
            <a:endParaRPr lang="en-US" dirty="0">
              <a:solidFill>
                <a:srgbClr val="C00000"/>
              </a:solidFill>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2181618140"/>
              </p:ext>
            </p:extLst>
          </p:nvPr>
        </p:nvGraphicFramePr>
        <p:xfrm>
          <a:off x="1374775" y="1886744"/>
          <a:ext cx="6394450" cy="3952875"/>
        </p:xfrm>
        <a:graphic>
          <a:graphicData uri="http://schemas.openxmlformats.org/presentationml/2006/ole">
            <mc:AlternateContent xmlns:mc="http://schemas.openxmlformats.org/markup-compatibility/2006">
              <mc:Choice xmlns:v="urn:schemas-microsoft-com:vml" Requires="v">
                <p:oleObj spid="_x0000_s1027" name="Visio" r:id="rId4" imgW="6394013" imgH="3952994" progId="Visio.Drawing.11">
                  <p:embed/>
                </p:oleObj>
              </mc:Choice>
              <mc:Fallback>
                <p:oleObj name="Visio" r:id="rId4" imgW="6394013" imgH="3952994" progId="Visio.Drawing.11">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775" y="1886744"/>
                        <a:ext cx="6394450" cy="395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67440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2286000"/>
          <a:ext cx="7848599" cy="3129278"/>
        </p:xfrm>
        <a:graphic>
          <a:graphicData uri="http://schemas.openxmlformats.org/drawingml/2006/table">
            <a:tbl>
              <a:tblPr/>
              <a:tblGrid>
                <a:gridCol w="1192335"/>
                <a:gridCol w="936525"/>
                <a:gridCol w="3121751"/>
                <a:gridCol w="326049"/>
                <a:gridCol w="326049"/>
                <a:gridCol w="324315"/>
                <a:gridCol w="324315"/>
                <a:gridCol w="324315"/>
                <a:gridCol w="324315"/>
                <a:gridCol w="324315"/>
                <a:gridCol w="324315"/>
              </a:tblGrid>
              <a:tr h="352261">
                <a:tc rowSpan="2">
                  <a:txBody>
                    <a:bodyPr/>
                    <a:lstStyle/>
                    <a:p>
                      <a:pPr marL="0" marR="0">
                        <a:spcBef>
                          <a:spcPts val="0"/>
                        </a:spcBef>
                        <a:spcAft>
                          <a:spcPts val="0"/>
                        </a:spcAft>
                      </a:pPr>
                      <a:r>
                        <a:rPr lang="en-US" sz="1400" b="1">
                          <a:latin typeface="Garamond"/>
                          <a:ea typeface="Times New Roman"/>
                          <a:cs typeface="Times New Roman"/>
                        </a:rPr>
                        <a:t/>
                      </a:r>
                      <a:br>
                        <a:rPr lang="en-US" sz="1400" b="1">
                          <a:latin typeface="Garamond"/>
                          <a:ea typeface="Times New Roman"/>
                          <a:cs typeface="Times New Roman"/>
                        </a:rPr>
                      </a:br>
                      <a:r>
                        <a:rPr lang="en-US" sz="1400" b="1">
                          <a:latin typeface="Garamond"/>
                          <a:ea typeface="Times New Roman"/>
                        </a:rPr>
                        <a:t>Module </a:t>
                      </a:r>
                      <a:endParaRPr lang="en-US" sz="1400">
                        <a:latin typeface="Times New Roman"/>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endParaRPr lang="en-US" sz="1400" b="1" dirty="0" smtClean="0">
                        <a:latin typeface="Garamond"/>
                        <a:ea typeface="Times New Roman"/>
                      </a:endParaRPr>
                    </a:p>
                    <a:p>
                      <a:pPr marL="0" marR="0" algn="ctr">
                        <a:spcBef>
                          <a:spcPts val="0"/>
                        </a:spcBef>
                        <a:spcAft>
                          <a:spcPts val="0"/>
                        </a:spcAft>
                      </a:pPr>
                      <a:r>
                        <a:rPr lang="en-US" sz="1400" b="1" dirty="0" smtClean="0">
                          <a:latin typeface="Garamond"/>
                          <a:ea typeface="Times New Roman"/>
                        </a:rPr>
                        <a:t>Category</a:t>
                      </a:r>
                      <a:r>
                        <a:rPr lang="en-US" sz="1400" b="1" baseline="30000" dirty="0" smtClean="0">
                          <a:latin typeface="Garamond"/>
                          <a:ea typeface="Times New Roman"/>
                        </a:rPr>
                        <a:t>#</a:t>
                      </a:r>
                      <a:endParaRPr lang="en-US" sz="1400" dirty="0">
                        <a:latin typeface="Times New Roman"/>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n-lt"/>
                          <a:ea typeface="+mn-ea"/>
                          <a:cs typeface="+mn-cs"/>
                        </a:rPr>
                        <a:t>Evaluation method &amp; criteria</a:t>
                      </a:r>
                      <a:endParaRPr lang="en-US" sz="1400" kern="1200" dirty="0" smtClean="0">
                        <a:solidFill>
                          <a:schemeClr val="tx1"/>
                        </a:solidFill>
                        <a:latin typeface="+mn-lt"/>
                        <a:ea typeface="+mn-ea"/>
                        <a:cs typeface="+mn-cs"/>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marR="0" algn="ctr">
                        <a:spcBef>
                          <a:spcPts val="0"/>
                        </a:spcBef>
                        <a:spcAft>
                          <a:spcPts val="0"/>
                        </a:spcAft>
                      </a:pPr>
                      <a:r>
                        <a:rPr lang="en-US" sz="1400" b="1">
                          <a:latin typeface="Garamond"/>
                          <a:ea typeface="Times New Roman"/>
                        </a:rPr>
                        <a:t>Student Learning Outcomes</a:t>
                      </a:r>
                      <a:r>
                        <a:rPr lang="en-US" sz="1400" b="1" baseline="30000">
                          <a:latin typeface="Garamond"/>
                          <a:ea typeface="Times New Roman"/>
                        </a:rPr>
                        <a:t>*</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22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b="1">
                          <a:latin typeface="Garamond"/>
                          <a:ea typeface="Times New Roman"/>
                        </a:rPr>
                        <a:t>(1)</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Garamond"/>
                          <a:ea typeface="Times New Roman"/>
                        </a:rPr>
                        <a:t>(2)</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Garamond"/>
                          <a:ea typeface="Times New Roman"/>
                        </a:rPr>
                        <a:t>(3)</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Garamond"/>
                          <a:ea typeface="Times New Roman"/>
                        </a:rPr>
                        <a:t>(4)</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Garamond"/>
                          <a:ea typeface="Times New Roman"/>
                        </a:rPr>
                        <a:t>(5)</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Garamond"/>
                          <a:ea typeface="Times New Roman"/>
                        </a:rPr>
                        <a:t>(6)</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Garamond"/>
                          <a:ea typeface="Times New Roman"/>
                        </a:rPr>
                        <a:t>(7)</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Garamond"/>
                          <a:ea typeface="Times New Roman"/>
                        </a:rPr>
                        <a:t>--</a:t>
                      </a:r>
                      <a:endParaRPr lang="en-US" sz="1400">
                        <a:latin typeface="Times New Roman"/>
                        <a:ea typeface="Times New Roman"/>
                      </a:endParaRPr>
                    </a:p>
                  </a:txBody>
                  <a:tcPr marL="27305"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126">
                <a:tc>
                  <a:txBody>
                    <a:bodyPr/>
                    <a:lstStyle/>
                    <a:p>
                      <a:pPr marL="0" marR="0">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SzPts val="800"/>
                        <a:buFont typeface="Symbol"/>
                        <a:buChar char=""/>
                        <a:tabLst>
                          <a:tab pos="91440" algn="l"/>
                        </a:tabLs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Arial Unicode MS"/>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126">
                <a:tc>
                  <a:txBody>
                    <a:bodyPr/>
                    <a:lstStyle/>
                    <a:p>
                      <a:pPr marL="0" marR="0">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SzPts val="800"/>
                        <a:buFont typeface="Symbol"/>
                        <a:buChar char=""/>
                        <a:tabLst>
                          <a:tab pos="91440" algn="l"/>
                        </a:tabLs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137160" algn="l"/>
                        </a:tabLs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Arial Unicode MS"/>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126">
                <a:tc>
                  <a:txBody>
                    <a:bodyPr/>
                    <a:lstStyle/>
                    <a:p>
                      <a:pPr marL="0" marR="0">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SzPts val="800"/>
                        <a:buFont typeface="Symbol"/>
                        <a:buChar char=""/>
                        <a:tabLst>
                          <a:tab pos="91440" algn="l"/>
                        </a:tabLs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Arial Unicode MS"/>
                        <a:cs typeface="Arial Unicode MS"/>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126">
                <a:tc>
                  <a:txBody>
                    <a:bodyPr/>
                    <a:lstStyle/>
                    <a:p>
                      <a:pPr marL="0" marR="0">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SzPts val="800"/>
                        <a:buFont typeface="Symbol"/>
                        <a:buChar char=""/>
                        <a:tabLst>
                          <a:tab pos="91440" algn="l"/>
                        </a:tabLs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126">
                <a:tc>
                  <a:txBody>
                    <a:bodyPr/>
                    <a:lstStyle/>
                    <a:p>
                      <a:pPr marL="0" marR="0" algn="just">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SzPts val="800"/>
                        <a:buFont typeface="Symbol"/>
                        <a:buChar char=""/>
                        <a:tabLst>
                          <a:tab pos="91440" algn="l"/>
                        </a:tabLs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126">
                <a:tc>
                  <a:txBody>
                    <a:bodyPr/>
                    <a:lstStyle/>
                    <a:p>
                      <a:pPr marL="0" marR="0" algn="just">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SzPts val="800"/>
                        <a:buFont typeface="Symbol"/>
                        <a:buChar char=""/>
                        <a:tabLst>
                          <a:tab pos="91440" algn="l"/>
                        </a:tabLst>
                      </a:pPr>
                      <a:endParaRPr lang="en-US" sz="1400">
                        <a:latin typeface="Garamond"/>
                        <a:ea typeface="Times New Roman"/>
                      </a:endParaRPr>
                    </a:p>
                  </a:txBody>
                  <a:tcPr marL="73025" marR="7302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dirty="0">
                        <a:latin typeface="Garamond"/>
                        <a:ea typeface="Times New Roman"/>
                      </a:endParaRPr>
                    </a:p>
                  </a:txBody>
                  <a:tcPr marL="27305"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2644" name="Rectangle 4"/>
          <p:cNvSpPr>
            <a:spLocks noChangeArrowheads="1"/>
          </p:cNvSpPr>
          <p:nvPr/>
        </p:nvSpPr>
        <p:spPr bwMode="auto">
          <a:xfrm>
            <a:off x="610018" y="926813"/>
            <a:ext cx="792396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Table 3.1: Curriculum and teaching processes to achieve Student Learning Outcomes,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Garamond" pitchFamily="18" charset="0"/>
                <a:ea typeface="Times New Roman" pitchFamily="18" charset="0"/>
                <a:cs typeface="Times New Roman" pitchFamily="18" charset="0"/>
              </a:rPr>
              <a:t>and evaluation method/criteria</a:t>
            </a:r>
            <a:r>
              <a:rPr kumimoji="0" lang="en-US" sz="1600" b="1"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Course Learning outcomes</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GB" dirty="0" smtClean="0"/>
              <a:t>Course Learning Outcomes describe the complex performances a student should be capable of as a result of learning experiences within a course. </a:t>
            </a:r>
          </a:p>
          <a:p>
            <a:r>
              <a:rPr lang="en-GB" dirty="0" smtClean="0"/>
              <a:t>These are determined by the course instructor (</a:t>
            </a:r>
            <a:r>
              <a:rPr lang="en-GB" dirty="0" err="1" smtClean="0"/>
              <a:t>s</a:t>
            </a:r>
            <a:r>
              <a:rPr lang="en-GB" dirty="0" smtClean="0"/>
              <a:t>)</a:t>
            </a:r>
          </a:p>
          <a:p>
            <a:r>
              <a:rPr lang="en-GB" dirty="0" smtClean="0"/>
              <a:t>Mapping course learning outcomes to program outcomes and how overall learning experience meet the accreditation criteria</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Contribution of each course </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GB" dirty="0" smtClean="0"/>
              <a:t>Each undergraduate course in the department contributes to a list of </a:t>
            </a:r>
            <a:r>
              <a:rPr lang="en-GB" dirty="0" err="1" smtClean="0"/>
              <a:t>SLOs</a:t>
            </a:r>
            <a:r>
              <a:rPr lang="en-GB" dirty="0" smtClean="0"/>
              <a:t>. </a:t>
            </a:r>
          </a:p>
          <a:p>
            <a:r>
              <a:rPr lang="en-GB" dirty="0" smtClean="0"/>
              <a:t>Usually, a course may contribute strongly to some </a:t>
            </a:r>
            <a:r>
              <a:rPr lang="en-GB" dirty="0" smtClean="0">
                <a:solidFill>
                  <a:srgbClr val="FF0000"/>
                </a:solidFill>
              </a:rPr>
              <a:t>EAB*</a:t>
            </a:r>
            <a:r>
              <a:rPr lang="en-GB" dirty="0" smtClean="0"/>
              <a:t> SL outcomes and less strongly to other outcomes. </a:t>
            </a:r>
          </a:p>
          <a:p>
            <a:r>
              <a:rPr lang="en-GB" dirty="0" smtClean="0"/>
              <a:t>While a course may contribute to several NBA </a:t>
            </a:r>
            <a:r>
              <a:rPr lang="en-GB" dirty="0" err="1" smtClean="0"/>
              <a:t>SLOs</a:t>
            </a:r>
            <a:r>
              <a:rPr lang="en-GB" dirty="0" smtClean="0"/>
              <a:t>, usually only a subset of its strong outcomes need to be used for </a:t>
            </a:r>
            <a:r>
              <a:rPr lang="en-GB" dirty="0" smtClean="0">
                <a:solidFill>
                  <a:srgbClr val="FF0000"/>
                </a:solidFill>
              </a:rPr>
              <a:t>EAB*</a:t>
            </a:r>
            <a:r>
              <a:rPr lang="en-GB" dirty="0" smtClean="0"/>
              <a:t> assessment.</a:t>
            </a:r>
            <a:endParaRPr lang="en-US" dirty="0"/>
          </a:p>
        </p:txBody>
      </p:sp>
      <p:sp>
        <p:nvSpPr>
          <p:cNvPr id="4" name="TextBox 3"/>
          <p:cNvSpPr txBox="1"/>
          <p:nvPr/>
        </p:nvSpPr>
        <p:spPr>
          <a:xfrm>
            <a:off x="1174316" y="6096000"/>
            <a:ext cx="7018011" cy="523220"/>
          </a:xfrm>
          <a:prstGeom prst="rect">
            <a:avLst/>
          </a:prstGeom>
          <a:noFill/>
        </p:spPr>
        <p:txBody>
          <a:bodyPr wrap="none" rtlCol="0">
            <a:spAutoFit/>
          </a:bodyPr>
          <a:lstStyle/>
          <a:p>
            <a:pPr algn="ctr"/>
            <a:r>
              <a:rPr lang="en-US" sz="1400" dirty="0" smtClean="0"/>
              <a:t>*Adapted from: UCLA Electrical Engineering Department’s “Guide for instructors and teaching</a:t>
            </a:r>
          </a:p>
          <a:p>
            <a:pPr algn="ctr"/>
            <a:r>
              <a:rPr lang="en-US" sz="1400" dirty="0" smtClean="0"/>
              <a:t>Assistants of undergraduate courses</a:t>
            </a:r>
            <a:endParaRPr lang="en-US" sz="140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Teaching-Learning Processes</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Each program should cover general and specialized professional content</a:t>
            </a:r>
          </a:p>
          <a:p>
            <a:r>
              <a:rPr lang="en-US" dirty="0" smtClean="0"/>
              <a:t> Adequate breadth and depth, and</a:t>
            </a:r>
          </a:p>
          <a:p>
            <a:r>
              <a:rPr lang="en-US" dirty="0" smtClean="0"/>
              <a:t>Appropriate components in Science and Humanities</a:t>
            </a:r>
          </a:p>
          <a:p>
            <a:r>
              <a:rPr lang="en-US" dirty="0" smtClean="0"/>
              <a:t>Evaluation of teaching-learning processes</a:t>
            </a:r>
          </a:p>
          <a:p>
            <a:r>
              <a:rPr lang="en-US" dirty="0" smtClean="0"/>
              <a:t>Modes of teaching-learning: lecture, tutorial, seminar, projects, internship, peer-group discussion, ..</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6. Mapping exercise</a:t>
            </a:r>
            <a:endParaRPr lang="en-MY"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Program Accreditation Committee undertake the task of mapping subjects/courses to each outcomes</a:t>
            </a:r>
          </a:p>
          <a:p>
            <a:r>
              <a:rPr lang="en-US" dirty="0" smtClean="0"/>
              <a:t>Faculty teaching a particular subject is not aware of the outcomes contribution from his subject, and has not conducted proper outcomes assessment</a:t>
            </a:r>
          </a:p>
          <a:p>
            <a:r>
              <a:rPr lang="en-US" dirty="0" smtClean="0"/>
              <a:t>Just a mapping exercise – not acceptable</a:t>
            </a:r>
            <a:endParaRPr lang="en-MY"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7. Faculty not fully involved in outcomes assessment</a:t>
            </a:r>
            <a:endParaRPr lang="en-MY"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Most faculty members do not understand outcome-based accreditation</a:t>
            </a:r>
          </a:p>
          <a:p>
            <a:r>
              <a:rPr lang="en-US" dirty="0" smtClean="0"/>
              <a:t>They are not trained in outcomes assessment</a:t>
            </a:r>
          </a:p>
          <a:p>
            <a:r>
              <a:rPr lang="en-US" dirty="0" smtClean="0"/>
              <a:t>They don’t know how to conduct proper outcomes assessment</a:t>
            </a:r>
          </a:p>
          <a:p>
            <a:r>
              <a:rPr lang="en-US" dirty="0" smtClean="0"/>
              <a:t>Student learning activities not guided by outcomes </a:t>
            </a:r>
          </a:p>
          <a:p>
            <a:r>
              <a:rPr lang="en-US" dirty="0" smtClean="0"/>
              <a:t>They rely on marks and grades to justify course outcomes attainment</a:t>
            </a:r>
            <a:endParaRPr lang="en-MY"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8. Obsession with Assessment</a:t>
            </a:r>
            <a:endParaRPr lang="en-MY"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Assessment involves:</a:t>
            </a:r>
          </a:p>
          <a:p>
            <a:pPr lvl="1"/>
            <a:r>
              <a:rPr lang="en-US" dirty="0" smtClean="0"/>
              <a:t>Cognitive domain (thinking, knowledge)</a:t>
            </a:r>
          </a:p>
          <a:p>
            <a:pPr lvl="1"/>
            <a:r>
              <a:rPr lang="en-US" dirty="0" smtClean="0"/>
              <a:t>Psychomotor domain (doing, skills)</a:t>
            </a:r>
          </a:p>
          <a:p>
            <a:pPr lvl="1"/>
            <a:r>
              <a:rPr lang="en-US" dirty="0" smtClean="0"/>
              <a:t>Affective domain (feeling &amp; attitude)</a:t>
            </a:r>
            <a:endParaRPr lang="en-MY" dirty="0" smtClean="0"/>
          </a:p>
          <a:p>
            <a:r>
              <a:rPr lang="en-US" dirty="0" smtClean="0"/>
              <a:t>Is the assessment efforts sustainable?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800" y="1828800"/>
            <a:ext cx="1295400" cy="533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Creation</a:t>
            </a:r>
            <a:endParaRPr lang="en-US" dirty="0"/>
          </a:p>
        </p:txBody>
      </p:sp>
      <p:sp>
        <p:nvSpPr>
          <p:cNvPr id="5" name="Rectangle 4"/>
          <p:cNvSpPr/>
          <p:nvPr/>
        </p:nvSpPr>
        <p:spPr>
          <a:xfrm>
            <a:off x="3581400" y="2895600"/>
            <a:ext cx="2362200" cy="533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Synthesis</a:t>
            </a:r>
            <a:endParaRPr lang="en-US" dirty="0"/>
          </a:p>
        </p:txBody>
      </p:sp>
      <p:sp>
        <p:nvSpPr>
          <p:cNvPr id="6" name="Rectangle 5"/>
          <p:cNvSpPr/>
          <p:nvPr/>
        </p:nvSpPr>
        <p:spPr>
          <a:xfrm>
            <a:off x="3276600" y="3429000"/>
            <a:ext cx="29718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Analysis</a:t>
            </a:r>
            <a:endParaRPr lang="en-US" dirty="0"/>
          </a:p>
        </p:txBody>
      </p:sp>
      <p:sp>
        <p:nvSpPr>
          <p:cNvPr id="7" name="Rectangle 6"/>
          <p:cNvSpPr/>
          <p:nvPr/>
        </p:nvSpPr>
        <p:spPr>
          <a:xfrm>
            <a:off x="2667000" y="4495800"/>
            <a:ext cx="4191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Comprehension</a:t>
            </a:r>
            <a:endParaRPr lang="en-US" dirty="0"/>
          </a:p>
        </p:txBody>
      </p:sp>
      <p:sp>
        <p:nvSpPr>
          <p:cNvPr id="8" name="Rectangle 7"/>
          <p:cNvSpPr/>
          <p:nvPr/>
        </p:nvSpPr>
        <p:spPr>
          <a:xfrm>
            <a:off x="2971800" y="3962400"/>
            <a:ext cx="3581400" cy="5334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Application</a:t>
            </a:r>
            <a:endParaRPr lang="en-US" dirty="0"/>
          </a:p>
        </p:txBody>
      </p:sp>
      <p:sp>
        <p:nvSpPr>
          <p:cNvPr id="9" name="Rectangle 8"/>
          <p:cNvSpPr/>
          <p:nvPr/>
        </p:nvSpPr>
        <p:spPr>
          <a:xfrm>
            <a:off x="2209800" y="5029200"/>
            <a:ext cx="5105400" cy="533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Knowledge (Remembering)</a:t>
            </a:r>
            <a:endParaRPr lang="en-US" dirty="0"/>
          </a:p>
        </p:txBody>
      </p:sp>
      <p:sp>
        <p:nvSpPr>
          <p:cNvPr id="10" name="TextBox 9"/>
          <p:cNvSpPr txBox="1"/>
          <p:nvPr/>
        </p:nvSpPr>
        <p:spPr>
          <a:xfrm>
            <a:off x="2743200" y="609600"/>
            <a:ext cx="3859839" cy="646331"/>
          </a:xfrm>
          <a:prstGeom prst="rect">
            <a:avLst/>
          </a:prstGeom>
          <a:noFill/>
        </p:spPr>
        <p:txBody>
          <a:bodyPr wrap="none" rtlCol="0">
            <a:spAutoFit/>
          </a:bodyPr>
          <a:lstStyle/>
          <a:p>
            <a:pPr algn="ctr"/>
            <a:r>
              <a:rPr lang="en-US" dirty="0" smtClean="0"/>
              <a:t>Bloom’s Taxonomy – Cognitive  Domain</a:t>
            </a:r>
          </a:p>
          <a:p>
            <a:pPr algn="ctr"/>
            <a:r>
              <a:rPr lang="en-US" dirty="0" smtClean="0"/>
              <a:t> (modified by Anderson &amp; </a:t>
            </a:r>
            <a:r>
              <a:rPr lang="en-US" dirty="0" err="1" smtClean="0"/>
              <a:t>Krathwohl</a:t>
            </a:r>
            <a:r>
              <a:rPr lang="en-US" dirty="0" smtClean="0"/>
              <a:t>)</a:t>
            </a:r>
            <a:endParaRPr lang="en-US" dirty="0"/>
          </a:p>
        </p:txBody>
      </p:sp>
      <p:sp>
        <p:nvSpPr>
          <p:cNvPr id="11" name="Rectangle 10"/>
          <p:cNvSpPr/>
          <p:nvPr/>
        </p:nvSpPr>
        <p:spPr>
          <a:xfrm>
            <a:off x="3886200" y="2362200"/>
            <a:ext cx="1828800" cy="533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Evaluation</a:t>
            </a:r>
            <a:endParaRPr lang="en-US" dirty="0"/>
          </a:p>
        </p:txBody>
      </p:sp>
      <p:sp>
        <p:nvSpPr>
          <p:cNvPr id="12" name="TextBox 11"/>
          <p:cNvSpPr txBox="1"/>
          <p:nvPr/>
        </p:nvSpPr>
        <p:spPr>
          <a:xfrm>
            <a:off x="7467600" y="5105400"/>
            <a:ext cx="725520" cy="369332"/>
          </a:xfrm>
          <a:prstGeom prst="rect">
            <a:avLst/>
          </a:prstGeom>
          <a:noFill/>
        </p:spPr>
        <p:txBody>
          <a:bodyPr wrap="none" rtlCol="0">
            <a:spAutoFit/>
          </a:bodyPr>
          <a:lstStyle/>
          <a:p>
            <a:r>
              <a:rPr lang="en-US" dirty="0" smtClean="0"/>
              <a:t>List …</a:t>
            </a:r>
            <a:endParaRPr lang="en-US" dirty="0"/>
          </a:p>
        </p:txBody>
      </p:sp>
      <p:sp>
        <p:nvSpPr>
          <p:cNvPr id="13" name="TextBox 12"/>
          <p:cNvSpPr txBox="1"/>
          <p:nvPr/>
        </p:nvSpPr>
        <p:spPr>
          <a:xfrm>
            <a:off x="7086600" y="4572000"/>
            <a:ext cx="1067921" cy="369332"/>
          </a:xfrm>
          <a:prstGeom prst="rect">
            <a:avLst/>
          </a:prstGeom>
          <a:noFill/>
        </p:spPr>
        <p:txBody>
          <a:bodyPr wrap="none" rtlCol="0">
            <a:spAutoFit/>
          </a:bodyPr>
          <a:lstStyle/>
          <a:p>
            <a:r>
              <a:rPr lang="en-US" dirty="0" smtClean="0"/>
              <a:t>Explain …</a:t>
            </a:r>
            <a:endParaRPr lang="en-US" dirty="0"/>
          </a:p>
        </p:txBody>
      </p:sp>
      <p:sp>
        <p:nvSpPr>
          <p:cNvPr id="14" name="TextBox 13"/>
          <p:cNvSpPr txBox="1"/>
          <p:nvPr/>
        </p:nvSpPr>
        <p:spPr>
          <a:xfrm>
            <a:off x="6858000" y="4038600"/>
            <a:ext cx="1254061" cy="369332"/>
          </a:xfrm>
          <a:prstGeom prst="rect">
            <a:avLst/>
          </a:prstGeom>
          <a:noFill/>
        </p:spPr>
        <p:txBody>
          <a:bodyPr wrap="none" rtlCol="0">
            <a:spAutoFit/>
          </a:bodyPr>
          <a:lstStyle/>
          <a:p>
            <a:r>
              <a:rPr lang="en-US" dirty="0" smtClean="0"/>
              <a:t>Calculate …</a:t>
            </a:r>
            <a:endParaRPr lang="en-US" dirty="0"/>
          </a:p>
        </p:txBody>
      </p:sp>
      <p:sp>
        <p:nvSpPr>
          <p:cNvPr id="15" name="TextBox 14"/>
          <p:cNvSpPr txBox="1"/>
          <p:nvPr/>
        </p:nvSpPr>
        <p:spPr>
          <a:xfrm>
            <a:off x="6477000" y="3505200"/>
            <a:ext cx="1121910" cy="369332"/>
          </a:xfrm>
          <a:prstGeom prst="rect">
            <a:avLst/>
          </a:prstGeom>
          <a:noFill/>
        </p:spPr>
        <p:txBody>
          <a:bodyPr wrap="none" rtlCol="0">
            <a:spAutoFit/>
          </a:bodyPr>
          <a:lstStyle/>
          <a:p>
            <a:r>
              <a:rPr lang="en-US" dirty="0" err="1" smtClean="0"/>
              <a:t>Analyse</a:t>
            </a:r>
            <a:r>
              <a:rPr lang="en-US" dirty="0" smtClean="0"/>
              <a:t> …</a:t>
            </a:r>
            <a:endParaRPr lang="en-US" dirty="0"/>
          </a:p>
        </p:txBody>
      </p:sp>
      <p:sp>
        <p:nvSpPr>
          <p:cNvPr id="16" name="TextBox 15"/>
          <p:cNvSpPr txBox="1"/>
          <p:nvPr/>
        </p:nvSpPr>
        <p:spPr>
          <a:xfrm>
            <a:off x="6096000" y="2971800"/>
            <a:ext cx="1027845" cy="369332"/>
          </a:xfrm>
          <a:prstGeom prst="rect">
            <a:avLst/>
          </a:prstGeom>
          <a:noFill/>
        </p:spPr>
        <p:txBody>
          <a:bodyPr wrap="none" rtlCol="0">
            <a:spAutoFit/>
          </a:bodyPr>
          <a:lstStyle/>
          <a:p>
            <a:r>
              <a:rPr lang="en-US" dirty="0" smtClean="0"/>
              <a:t>Design …</a:t>
            </a:r>
            <a:endParaRPr lang="en-US" dirty="0"/>
          </a:p>
        </p:txBody>
      </p:sp>
      <p:sp>
        <p:nvSpPr>
          <p:cNvPr id="17" name="TextBox 16"/>
          <p:cNvSpPr txBox="1"/>
          <p:nvPr/>
        </p:nvSpPr>
        <p:spPr>
          <a:xfrm>
            <a:off x="5791200" y="2438400"/>
            <a:ext cx="1986634" cy="369332"/>
          </a:xfrm>
          <a:prstGeom prst="rect">
            <a:avLst/>
          </a:prstGeom>
          <a:noFill/>
        </p:spPr>
        <p:txBody>
          <a:bodyPr wrap="none" rtlCol="0">
            <a:spAutoFit/>
          </a:bodyPr>
          <a:lstStyle/>
          <a:p>
            <a:r>
              <a:rPr lang="en-US" dirty="0" smtClean="0"/>
              <a:t>Compare, decide …</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noChangeArrowheads="1"/>
          </p:cNvSpPr>
          <p:nvPr>
            <p:ph type="title"/>
          </p:nvPr>
        </p:nvSpPr>
        <p:spPr>
          <a:xfrm>
            <a:off x="457200" y="704850"/>
            <a:ext cx="8305800" cy="1143000"/>
          </a:xfrm>
        </p:spPr>
        <p:txBody>
          <a:bodyPr/>
          <a:lstStyle/>
          <a:p>
            <a:pPr>
              <a:defRPr/>
            </a:pPr>
            <a:endParaRPr lang="en-US" altLang="en-US" smtClean="0"/>
          </a:p>
        </p:txBody>
      </p:sp>
      <p:pic>
        <p:nvPicPr>
          <p:cNvPr id="40963" name="Picture 5" descr="cognitif"/>
          <p:cNvPicPr>
            <a:picLocks noChangeAspect="1" noChangeArrowheads="1"/>
          </p:cNvPicPr>
          <p:nvPr/>
        </p:nvPicPr>
        <p:blipFill>
          <a:blip r:embed="rId3" cstate="print"/>
          <a:srcRect/>
          <a:stretch>
            <a:fillRect/>
          </a:stretch>
        </p:blipFill>
        <p:spPr bwMode="auto">
          <a:xfrm>
            <a:off x="-438150" y="-457200"/>
            <a:ext cx="10555288" cy="8185150"/>
          </a:xfrm>
          <a:prstGeom prst="rect">
            <a:avLst/>
          </a:prstGeom>
          <a:noFill/>
          <a:ln w="9525">
            <a:noFill/>
            <a:miter lim="800000"/>
            <a:headEnd/>
            <a:tailEnd/>
          </a:ln>
        </p:spPr>
      </p:pic>
      <p:sp>
        <p:nvSpPr>
          <p:cNvPr id="40964" name="Text Box 6"/>
          <p:cNvSpPr txBox="1">
            <a:spLocks noChangeArrowheads="1"/>
          </p:cNvSpPr>
          <p:nvPr/>
        </p:nvSpPr>
        <p:spPr bwMode="auto">
          <a:xfrm>
            <a:off x="6156325" y="6629400"/>
            <a:ext cx="2736850" cy="457200"/>
          </a:xfrm>
          <a:prstGeom prst="rect">
            <a:avLst/>
          </a:prstGeom>
          <a:solidFill>
            <a:schemeClr val="accent1"/>
          </a:solidFill>
          <a:ln w="9525">
            <a:noFill/>
            <a:miter lim="800000"/>
            <a:headEnd/>
            <a:tailEnd/>
          </a:ln>
        </p:spPr>
        <p:txBody>
          <a:bodyPr>
            <a:spAutoFit/>
          </a:bodyPr>
          <a:lstStyle/>
          <a:p>
            <a:pPr algn="ctr"/>
            <a:r>
              <a:rPr lang="en-US" altLang="en-US" sz="2400">
                <a:solidFill>
                  <a:schemeClr val="bg2"/>
                </a:solidFill>
                <a:latin typeface="Arial Narrow" pitchFamily="34" charset="0"/>
              </a:rPr>
              <a:t>Higher order</a:t>
            </a:r>
          </a:p>
        </p:txBody>
      </p:sp>
      <p:sp>
        <p:nvSpPr>
          <p:cNvPr id="40965" name="Text Box 7"/>
          <p:cNvSpPr txBox="1">
            <a:spLocks noChangeArrowheads="1"/>
          </p:cNvSpPr>
          <p:nvPr/>
        </p:nvSpPr>
        <p:spPr bwMode="auto">
          <a:xfrm>
            <a:off x="457200" y="6629400"/>
            <a:ext cx="2890838" cy="457200"/>
          </a:xfrm>
          <a:prstGeom prst="rect">
            <a:avLst/>
          </a:prstGeom>
          <a:solidFill>
            <a:srgbClr val="00CC99"/>
          </a:solidFill>
          <a:ln w="9525">
            <a:noFill/>
            <a:miter lim="800000"/>
            <a:headEnd/>
            <a:tailEnd/>
          </a:ln>
        </p:spPr>
        <p:txBody>
          <a:bodyPr>
            <a:spAutoFit/>
          </a:bodyPr>
          <a:lstStyle/>
          <a:p>
            <a:pPr algn="ctr"/>
            <a:r>
              <a:rPr lang="en-US" altLang="en-US" sz="2400">
                <a:solidFill>
                  <a:schemeClr val="bg2"/>
                </a:solidFill>
                <a:latin typeface="Arial Narrow" pitchFamily="34" charset="0"/>
              </a:rPr>
              <a:t>lower order</a:t>
            </a:r>
          </a:p>
        </p:txBody>
      </p:sp>
      <p:sp>
        <p:nvSpPr>
          <p:cNvPr id="40966" name="Text Box 8"/>
          <p:cNvSpPr txBox="1">
            <a:spLocks noChangeArrowheads="1"/>
          </p:cNvSpPr>
          <p:nvPr/>
        </p:nvSpPr>
        <p:spPr bwMode="auto">
          <a:xfrm>
            <a:off x="3370263" y="6629400"/>
            <a:ext cx="2786062" cy="457200"/>
          </a:xfrm>
          <a:prstGeom prst="rect">
            <a:avLst/>
          </a:prstGeom>
          <a:solidFill>
            <a:srgbClr val="FFCC00"/>
          </a:solidFill>
          <a:ln w="9525">
            <a:noFill/>
            <a:miter lim="800000"/>
            <a:headEnd/>
            <a:tailEnd/>
          </a:ln>
        </p:spPr>
        <p:txBody>
          <a:bodyPr>
            <a:spAutoFit/>
          </a:bodyPr>
          <a:lstStyle/>
          <a:p>
            <a:pPr algn="ctr"/>
            <a:r>
              <a:rPr lang="en-US" altLang="en-US" sz="2400">
                <a:solidFill>
                  <a:schemeClr val="bg2"/>
                </a:solidFill>
                <a:latin typeface="Arial Narrow" pitchFamily="34" charset="0"/>
              </a:rPr>
              <a:t>Intermediate</a:t>
            </a:r>
          </a:p>
        </p:txBody>
      </p:sp>
      <p:sp>
        <p:nvSpPr>
          <p:cNvPr id="40967" name="Slide Number Placeholder 6"/>
          <p:cNvSpPr>
            <a:spLocks noGrp="1"/>
          </p:cNvSpPr>
          <p:nvPr>
            <p:ph type="sldNum" sz="quarter" idx="12"/>
          </p:nvPr>
        </p:nvSpPr>
        <p:spPr bwMode="auto">
          <a:noFill/>
          <a:ln>
            <a:miter lim="800000"/>
            <a:headEnd/>
            <a:tailEnd/>
          </a:ln>
        </p:spPr>
        <p:txBody>
          <a:bodyPr/>
          <a:lstStyle/>
          <a:p>
            <a:fld id="{2B48AB81-9F29-40C7-86ED-6F65EF35FDD8}" type="slidenum">
              <a:rPr lang="en-MY" altLang="en-US"/>
              <a:pPr/>
              <a:t>128</a:t>
            </a:fld>
            <a:endParaRPr lang="en-MY" altLang="en-US"/>
          </a:p>
        </p:txBody>
      </p:sp>
      <p:sp>
        <p:nvSpPr>
          <p:cNvPr id="8" name="TextBox 7"/>
          <p:cNvSpPr txBox="1"/>
          <p:nvPr/>
        </p:nvSpPr>
        <p:spPr>
          <a:xfrm>
            <a:off x="4572000" y="1052736"/>
            <a:ext cx="4121513" cy="369332"/>
          </a:xfrm>
          <a:prstGeom prst="rect">
            <a:avLst/>
          </a:prstGeom>
          <a:noFill/>
        </p:spPr>
        <p:txBody>
          <a:bodyPr wrap="none" rtlCol="0">
            <a:spAutoFit/>
          </a:bodyPr>
          <a:lstStyle/>
          <a:p>
            <a:r>
              <a:rPr lang="en-US" dirty="0" smtClean="0">
                <a:solidFill>
                  <a:srgbClr val="FF0000"/>
                </a:solidFill>
              </a:rPr>
              <a:t>Prof </a:t>
            </a:r>
            <a:r>
              <a:rPr lang="en-US" dirty="0" err="1" smtClean="0">
                <a:solidFill>
                  <a:srgbClr val="FF0000"/>
                </a:solidFill>
              </a:rPr>
              <a:t>Megat’s</a:t>
            </a:r>
            <a:r>
              <a:rPr lang="en-US" dirty="0" smtClean="0">
                <a:solidFill>
                  <a:srgbClr val="FF0000"/>
                </a:solidFill>
              </a:rPr>
              <a:t> slide taken from PEC website</a:t>
            </a:r>
            <a:endParaRPr lang="en-MY" dirty="0">
              <a:solidFill>
                <a:srgbClr val="FF0000"/>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Psychomotor Domain</a:t>
            </a:r>
            <a:endParaRPr lang="en-MY" dirty="0"/>
          </a:p>
        </p:txBody>
      </p:sp>
      <p:pic>
        <p:nvPicPr>
          <p:cNvPr id="5" name="Picture 2" descr="http://www.learningandteaching.info/learning/graphics/blmpmd.gif"/>
          <p:cNvPicPr>
            <a:picLocks noGrp="1" noChangeAspect="1" noChangeArrowheads="1"/>
          </p:cNvPicPr>
          <p:nvPr>
            <p:ph idx="1"/>
          </p:nvPr>
        </p:nvPicPr>
        <p:blipFill>
          <a:blip r:embed="rId2" cstate="print"/>
          <a:srcRect/>
          <a:stretch>
            <a:fillRect/>
          </a:stretch>
        </p:blipFill>
        <p:spPr bwMode="auto">
          <a:xfrm>
            <a:off x="1596443" y="1704444"/>
            <a:ext cx="5855877" cy="4388852"/>
          </a:xfrm>
          <a:prstGeom prst="rect">
            <a:avLst/>
          </a:prstGeom>
          <a:noFill/>
        </p:spPr>
      </p:pic>
      <p:sp>
        <p:nvSpPr>
          <p:cNvPr id="6" name="TextBox 5"/>
          <p:cNvSpPr txBox="1"/>
          <p:nvPr/>
        </p:nvSpPr>
        <p:spPr>
          <a:xfrm>
            <a:off x="1619672" y="6237312"/>
            <a:ext cx="5969648" cy="369332"/>
          </a:xfrm>
          <a:prstGeom prst="rect">
            <a:avLst/>
          </a:prstGeom>
          <a:noFill/>
        </p:spPr>
        <p:txBody>
          <a:bodyPr wrap="none" rtlCol="0">
            <a:spAutoFit/>
          </a:bodyPr>
          <a:lstStyle/>
          <a:p>
            <a:r>
              <a:rPr lang="en-MY" dirty="0" smtClean="0"/>
              <a:t>http://www.learningandteaching.info/learning/bloomtax.htm</a:t>
            </a:r>
            <a:endParaRPr lang="en-MY"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Premise of traditional approach</a:t>
            </a:r>
            <a:endParaRPr lang="en-US"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US" dirty="0"/>
              <a:t>The premise </a:t>
            </a:r>
            <a:r>
              <a:rPr lang="en-US" dirty="0" smtClean="0"/>
              <a:t>that </a:t>
            </a:r>
            <a:r>
              <a:rPr lang="en-US" dirty="0"/>
              <a:t>good raw materials (the students) plus good production system (institution resources) will automatically produce good products (the graduates). </a:t>
            </a:r>
            <a:endParaRPr lang="en-US" dirty="0" smtClean="0"/>
          </a:p>
          <a:p>
            <a:r>
              <a:rPr lang="en-US" dirty="0" smtClean="0"/>
              <a:t>Evaluation </a:t>
            </a:r>
            <a:r>
              <a:rPr lang="en-US" dirty="0"/>
              <a:t>of the quality of the graduates is based on comparative student grades and rankings. </a:t>
            </a:r>
            <a:endParaRPr lang="en-US" dirty="0" smtClean="0"/>
          </a:p>
          <a:p>
            <a:r>
              <a:rPr lang="en-US" dirty="0" smtClean="0"/>
              <a:t>The </a:t>
            </a:r>
            <a:r>
              <a:rPr lang="en-US" dirty="0"/>
              <a:t>curriculum is structured mainly based on the available expertise and preferences of the faculty. The system is content-based and teaching-centric. </a:t>
            </a:r>
            <a:endParaRPr lang="en-US" dirty="0" smtClean="0"/>
          </a:p>
          <a:p>
            <a:r>
              <a:rPr lang="en-US" dirty="0" smtClean="0"/>
              <a:t>The </a:t>
            </a:r>
            <a:r>
              <a:rPr lang="en-US" dirty="0"/>
              <a:t>emphasis is on the input and output of the education system. The important input parameters are the available resources, the number of qualified teachers and the student intake quality. </a:t>
            </a:r>
            <a:endParaRPr lang="en-US" dirty="0" smtClean="0"/>
          </a:p>
          <a:p>
            <a:r>
              <a:rPr lang="en-US" dirty="0" smtClean="0"/>
              <a:t>The </a:t>
            </a:r>
            <a:r>
              <a:rPr lang="en-US" dirty="0"/>
              <a:t>output quality is based on measuring the student’s mastery of the defined body of disciplinary knowledge and their performance with the defined curriculum. </a:t>
            </a:r>
            <a:endParaRPr lang="en-US" dirty="0" smtClean="0"/>
          </a:p>
          <a:p>
            <a:r>
              <a:rPr lang="en-US" dirty="0" smtClean="0"/>
              <a:t>The </a:t>
            </a:r>
            <a:r>
              <a:rPr lang="en-US" dirty="0"/>
              <a:t>mastery is based on content acquisition and retention. </a:t>
            </a:r>
          </a:p>
        </p:txBody>
      </p:sp>
    </p:spTree>
    <p:extLst>
      <p:ext uri="{BB962C8B-B14F-4D97-AF65-F5344CB8AC3E}">
        <p14:creationId xmlns:p14="http://schemas.microsoft.com/office/powerpoint/2010/main" val="372478483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affective"/>
          <p:cNvPicPr>
            <a:picLocks noChangeAspect="1" noChangeArrowheads="1"/>
          </p:cNvPicPr>
          <p:nvPr/>
        </p:nvPicPr>
        <p:blipFill>
          <a:blip r:embed="rId3" cstate="print"/>
          <a:srcRect/>
          <a:stretch>
            <a:fillRect/>
          </a:stretch>
        </p:blipFill>
        <p:spPr bwMode="auto">
          <a:xfrm>
            <a:off x="-438150" y="-457200"/>
            <a:ext cx="10021888" cy="7772400"/>
          </a:xfrm>
          <a:prstGeom prst="rect">
            <a:avLst/>
          </a:prstGeom>
          <a:noFill/>
          <a:ln w="9525">
            <a:noFill/>
            <a:miter lim="800000"/>
            <a:headEnd/>
            <a:tailEnd/>
          </a:ln>
        </p:spPr>
      </p:pic>
      <p:sp>
        <p:nvSpPr>
          <p:cNvPr id="41987" name="Text Box 5"/>
          <p:cNvSpPr txBox="1">
            <a:spLocks noChangeArrowheads="1"/>
          </p:cNvSpPr>
          <p:nvPr/>
        </p:nvSpPr>
        <p:spPr bwMode="auto">
          <a:xfrm>
            <a:off x="5003800" y="6237288"/>
            <a:ext cx="3429000" cy="457200"/>
          </a:xfrm>
          <a:prstGeom prst="rect">
            <a:avLst/>
          </a:prstGeom>
          <a:solidFill>
            <a:schemeClr val="accent1"/>
          </a:solidFill>
          <a:ln w="9525">
            <a:noFill/>
            <a:miter lim="800000"/>
            <a:headEnd/>
            <a:tailEnd/>
          </a:ln>
        </p:spPr>
        <p:txBody>
          <a:bodyPr>
            <a:spAutoFit/>
          </a:bodyPr>
          <a:lstStyle/>
          <a:p>
            <a:pPr algn="ctr"/>
            <a:r>
              <a:rPr lang="en-US" altLang="en-US" sz="2400">
                <a:solidFill>
                  <a:schemeClr val="bg2"/>
                </a:solidFill>
                <a:latin typeface="Arial Narrow" pitchFamily="34" charset="0"/>
              </a:rPr>
              <a:t>Higher order</a:t>
            </a:r>
          </a:p>
        </p:txBody>
      </p:sp>
      <p:sp>
        <p:nvSpPr>
          <p:cNvPr id="41988" name="Text Box 6"/>
          <p:cNvSpPr txBox="1">
            <a:spLocks noChangeArrowheads="1"/>
          </p:cNvSpPr>
          <p:nvPr/>
        </p:nvSpPr>
        <p:spPr bwMode="auto">
          <a:xfrm>
            <a:off x="457200" y="6237288"/>
            <a:ext cx="2286000" cy="457200"/>
          </a:xfrm>
          <a:prstGeom prst="rect">
            <a:avLst/>
          </a:prstGeom>
          <a:solidFill>
            <a:srgbClr val="00CC99"/>
          </a:solidFill>
          <a:ln w="9525">
            <a:noFill/>
            <a:miter lim="800000"/>
            <a:headEnd/>
            <a:tailEnd/>
          </a:ln>
        </p:spPr>
        <p:txBody>
          <a:bodyPr>
            <a:spAutoFit/>
          </a:bodyPr>
          <a:lstStyle/>
          <a:p>
            <a:pPr algn="ctr"/>
            <a:r>
              <a:rPr lang="en-US" altLang="en-US" sz="2400">
                <a:solidFill>
                  <a:schemeClr val="bg2"/>
                </a:solidFill>
                <a:latin typeface="Arial Narrow" pitchFamily="34" charset="0"/>
              </a:rPr>
              <a:t>lower order</a:t>
            </a:r>
          </a:p>
        </p:txBody>
      </p:sp>
      <p:sp>
        <p:nvSpPr>
          <p:cNvPr id="41989" name="Text Box 7"/>
          <p:cNvSpPr txBox="1">
            <a:spLocks noChangeArrowheads="1"/>
          </p:cNvSpPr>
          <p:nvPr/>
        </p:nvSpPr>
        <p:spPr bwMode="auto">
          <a:xfrm>
            <a:off x="2771775" y="6237288"/>
            <a:ext cx="2209800" cy="457200"/>
          </a:xfrm>
          <a:prstGeom prst="rect">
            <a:avLst/>
          </a:prstGeom>
          <a:solidFill>
            <a:srgbClr val="FFCC00"/>
          </a:solidFill>
          <a:ln w="9525">
            <a:noFill/>
            <a:miter lim="800000"/>
            <a:headEnd/>
            <a:tailEnd/>
          </a:ln>
        </p:spPr>
        <p:txBody>
          <a:bodyPr>
            <a:spAutoFit/>
          </a:bodyPr>
          <a:lstStyle/>
          <a:p>
            <a:pPr algn="ctr"/>
            <a:r>
              <a:rPr lang="en-US" altLang="en-US" sz="2400">
                <a:solidFill>
                  <a:schemeClr val="bg2"/>
                </a:solidFill>
                <a:latin typeface="Arial Narrow" pitchFamily="34" charset="0"/>
              </a:rPr>
              <a:t>Intermediate</a:t>
            </a:r>
          </a:p>
        </p:txBody>
      </p:sp>
      <p:sp>
        <p:nvSpPr>
          <p:cNvPr id="41990" name="Slide Number Placeholder 5"/>
          <p:cNvSpPr>
            <a:spLocks noGrp="1"/>
          </p:cNvSpPr>
          <p:nvPr>
            <p:ph type="sldNum" sz="quarter" idx="12"/>
          </p:nvPr>
        </p:nvSpPr>
        <p:spPr bwMode="auto">
          <a:noFill/>
          <a:ln>
            <a:miter lim="800000"/>
            <a:headEnd/>
            <a:tailEnd/>
          </a:ln>
        </p:spPr>
        <p:txBody>
          <a:bodyPr/>
          <a:lstStyle/>
          <a:p>
            <a:fld id="{9B9DBE35-5CFE-4A38-A9B6-8142C31DCB58}" type="slidenum">
              <a:rPr lang="en-MY" altLang="en-US"/>
              <a:pPr/>
              <a:t>130</a:t>
            </a:fld>
            <a:endParaRPr lang="en-MY" altLang="en-US"/>
          </a:p>
        </p:txBody>
      </p:sp>
      <p:sp>
        <p:nvSpPr>
          <p:cNvPr id="7" name="TextBox 6"/>
          <p:cNvSpPr txBox="1"/>
          <p:nvPr/>
        </p:nvSpPr>
        <p:spPr>
          <a:xfrm>
            <a:off x="2483768" y="1196752"/>
            <a:ext cx="4121513" cy="369332"/>
          </a:xfrm>
          <a:prstGeom prst="rect">
            <a:avLst/>
          </a:prstGeom>
          <a:noFill/>
        </p:spPr>
        <p:txBody>
          <a:bodyPr wrap="none" rtlCol="0">
            <a:spAutoFit/>
          </a:bodyPr>
          <a:lstStyle/>
          <a:p>
            <a:r>
              <a:rPr lang="en-US" dirty="0" smtClean="0">
                <a:solidFill>
                  <a:srgbClr val="FF0000"/>
                </a:solidFill>
              </a:rPr>
              <a:t>Prof </a:t>
            </a:r>
            <a:r>
              <a:rPr lang="en-US" dirty="0" err="1" smtClean="0">
                <a:solidFill>
                  <a:srgbClr val="FF0000"/>
                </a:solidFill>
              </a:rPr>
              <a:t>Megat’s</a:t>
            </a:r>
            <a:r>
              <a:rPr lang="en-US" dirty="0" smtClean="0">
                <a:solidFill>
                  <a:srgbClr val="FF0000"/>
                </a:solidFill>
              </a:rPr>
              <a:t> slide taken from PEC website</a:t>
            </a:r>
            <a:endParaRPr lang="en-MY" dirty="0">
              <a:solidFill>
                <a:srgbClr val="FF0000"/>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Affective Domain</a:t>
            </a:r>
            <a:endParaRPr lang="en-MY" dirty="0"/>
          </a:p>
        </p:txBody>
      </p:sp>
      <p:pic>
        <p:nvPicPr>
          <p:cNvPr id="5" name="Picture 2" descr="bloomaff.gif (6018 bytes)"/>
          <p:cNvPicPr>
            <a:picLocks noGrp="1" noChangeAspect="1" noChangeArrowheads="1"/>
          </p:cNvPicPr>
          <p:nvPr>
            <p:ph idx="1"/>
          </p:nvPr>
        </p:nvPicPr>
        <p:blipFill>
          <a:blip r:embed="rId2" cstate="print"/>
          <a:srcRect/>
          <a:stretch>
            <a:fillRect/>
          </a:stretch>
        </p:blipFill>
        <p:spPr bwMode="auto">
          <a:xfrm>
            <a:off x="1596442" y="1866349"/>
            <a:ext cx="5639853" cy="4226947"/>
          </a:xfrm>
          <a:prstGeom prst="rect">
            <a:avLst/>
          </a:prstGeom>
          <a:noFill/>
        </p:spPr>
      </p:pic>
      <p:sp>
        <p:nvSpPr>
          <p:cNvPr id="6" name="TextBox 5"/>
          <p:cNvSpPr txBox="1"/>
          <p:nvPr/>
        </p:nvSpPr>
        <p:spPr>
          <a:xfrm>
            <a:off x="1619672" y="6237312"/>
            <a:ext cx="5969648" cy="369332"/>
          </a:xfrm>
          <a:prstGeom prst="rect">
            <a:avLst/>
          </a:prstGeom>
          <a:noFill/>
        </p:spPr>
        <p:txBody>
          <a:bodyPr wrap="none" rtlCol="0">
            <a:spAutoFit/>
          </a:bodyPr>
          <a:lstStyle/>
          <a:p>
            <a:r>
              <a:rPr lang="en-MY" dirty="0" smtClean="0"/>
              <a:t>http://www.learningandteaching.info/learning/bloomtax.htm</a:t>
            </a:r>
            <a:endParaRPr lang="en-MY"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GB" altLang="en-US" smtClean="0"/>
          </a:p>
        </p:txBody>
      </p:sp>
      <p:sp>
        <p:nvSpPr>
          <p:cNvPr id="43011" name="Content Placeholder 2"/>
          <p:cNvSpPr>
            <a:spLocks noGrp="1"/>
          </p:cNvSpPr>
          <p:nvPr>
            <p:ph idx="1"/>
          </p:nvPr>
        </p:nvSpPr>
        <p:spPr/>
        <p:txBody>
          <a:bodyPr/>
          <a:lstStyle/>
          <a:p>
            <a:endParaRPr lang="en-GB" altLang="en-US" smtClean="0"/>
          </a:p>
        </p:txBody>
      </p:sp>
      <p:pic>
        <p:nvPicPr>
          <p:cNvPr id="43012" name="Picture 4" descr="skills"/>
          <p:cNvPicPr>
            <a:picLocks noChangeAspect="1" noChangeArrowheads="1"/>
          </p:cNvPicPr>
          <p:nvPr/>
        </p:nvPicPr>
        <p:blipFill>
          <a:blip r:embed="rId2" cstate="print"/>
          <a:srcRect/>
          <a:stretch>
            <a:fillRect/>
          </a:stretch>
        </p:blipFill>
        <p:spPr bwMode="auto">
          <a:xfrm>
            <a:off x="-612576" y="-459432"/>
            <a:ext cx="10021888" cy="7772400"/>
          </a:xfrm>
          <a:prstGeom prst="rect">
            <a:avLst/>
          </a:prstGeom>
          <a:noFill/>
          <a:ln w="9525">
            <a:noFill/>
            <a:miter lim="800000"/>
            <a:headEnd/>
            <a:tailEnd/>
          </a:ln>
        </p:spPr>
      </p:pic>
      <p:sp>
        <p:nvSpPr>
          <p:cNvPr id="43013" name="Slide Number Placeholder 4"/>
          <p:cNvSpPr>
            <a:spLocks noGrp="1"/>
          </p:cNvSpPr>
          <p:nvPr>
            <p:ph type="sldNum" sz="quarter" idx="12"/>
          </p:nvPr>
        </p:nvSpPr>
        <p:spPr bwMode="auto">
          <a:noFill/>
          <a:ln>
            <a:miter lim="800000"/>
            <a:headEnd/>
            <a:tailEnd/>
          </a:ln>
        </p:spPr>
        <p:txBody>
          <a:bodyPr/>
          <a:lstStyle/>
          <a:p>
            <a:fld id="{F4630610-878C-4190-827D-CE6E5C945EAF}" type="slidenum">
              <a:rPr lang="en-MY" altLang="en-US"/>
              <a:pPr/>
              <a:t>132</a:t>
            </a:fld>
            <a:endParaRPr lang="en-MY" altLang="en-US"/>
          </a:p>
        </p:txBody>
      </p:sp>
      <p:sp>
        <p:nvSpPr>
          <p:cNvPr id="6" name="TextBox 5"/>
          <p:cNvSpPr txBox="1"/>
          <p:nvPr/>
        </p:nvSpPr>
        <p:spPr>
          <a:xfrm>
            <a:off x="4572000" y="1052736"/>
            <a:ext cx="4121513" cy="369332"/>
          </a:xfrm>
          <a:prstGeom prst="rect">
            <a:avLst/>
          </a:prstGeom>
          <a:noFill/>
        </p:spPr>
        <p:txBody>
          <a:bodyPr wrap="none" rtlCol="0">
            <a:spAutoFit/>
          </a:bodyPr>
          <a:lstStyle/>
          <a:p>
            <a:r>
              <a:rPr lang="en-US" dirty="0" smtClean="0">
                <a:solidFill>
                  <a:srgbClr val="FF0000"/>
                </a:solidFill>
              </a:rPr>
              <a:t>Prof </a:t>
            </a:r>
            <a:r>
              <a:rPr lang="en-US" dirty="0" err="1" smtClean="0">
                <a:solidFill>
                  <a:srgbClr val="FF0000"/>
                </a:solidFill>
              </a:rPr>
              <a:t>Megat’s</a:t>
            </a:r>
            <a:r>
              <a:rPr lang="en-US" dirty="0" smtClean="0">
                <a:solidFill>
                  <a:srgbClr val="FF0000"/>
                </a:solidFill>
              </a:rPr>
              <a:t> slide taken from PEC website</a:t>
            </a:r>
            <a:endParaRPr lang="en-MY" dirty="0">
              <a:solidFill>
                <a:srgbClr val="FF0000"/>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9. Wrong Justification of Outcomes Attainment</a:t>
            </a:r>
            <a:endParaRPr lang="en-MY" dirty="0">
              <a:solidFill>
                <a:srgbClr val="C00000"/>
              </a:solidFill>
            </a:endParaRPr>
          </a:p>
        </p:txBody>
      </p:sp>
      <p:sp>
        <p:nvSpPr>
          <p:cNvPr id="3" name="Content Placeholder 2"/>
          <p:cNvSpPr>
            <a:spLocks noGrp="1"/>
          </p:cNvSpPr>
          <p:nvPr>
            <p:ph idx="1"/>
          </p:nvPr>
        </p:nvSpPr>
        <p:spPr/>
        <p:txBody>
          <a:bodyPr>
            <a:normAutofit fontScale="92500"/>
          </a:bodyPr>
          <a:lstStyle/>
          <a:p>
            <a:r>
              <a:rPr lang="en-US" dirty="0" smtClean="0"/>
              <a:t>Wrong interpretation of the Bloom’s Taxonomy</a:t>
            </a:r>
          </a:p>
          <a:p>
            <a:r>
              <a:rPr lang="en-US" dirty="0" smtClean="0"/>
              <a:t>Entry level courses are used to map achievement of outcomes at mastery level simply because some assessment exercises include activities of </a:t>
            </a:r>
          </a:p>
          <a:p>
            <a:pPr lvl="1"/>
            <a:r>
              <a:rPr lang="en-US" dirty="0" smtClean="0"/>
              <a:t>Write</a:t>
            </a:r>
          </a:p>
          <a:p>
            <a:pPr lvl="1"/>
            <a:r>
              <a:rPr lang="en-US" dirty="0" smtClean="0"/>
              <a:t>Evaluate </a:t>
            </a:r>
          </a:p>
          <a:p>
            <a:pPr lvl="1"/>
            <a:r>
              <a:rPr lang="en-US" dirty="0" smtClean="0"/>
              <a:t>Design, etc</a:t>
            </a:r>
          </a:p>
          <a:p>
            <a:r>
              <a:rPr lang="en-US" dirty="0" smtClean="0">
                <a:solidFill>
                  <a:srgbClr val="C00000"/>
                </a:solidFill>
              </a:rPr>
              <a:t>Note that Complex Engineering Problems should be used for assessment at masterly level</a:t>
            </a:r>
            <a:endParaRPr lang="en-MY"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Abilities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Knowledge (gathering &amp; recall)</a:t>
            </a:r>
          </a:p>
          <a:p>
            <a:r>
              <a:rPr lang="en-US" dirty="0" smtClean="0"/>
              <a:t>Comprehending information</a:t>
            </a:r>
          </a:p>
          <a:p>
            <a:r>
              <a:rPr lang="en-US" dirty="0" smtClean="0"/>
              <a:t>Application (making use of knowledge)</a:t>
            </a:r>
          </a:p>
          <a:p>
            <a:r>
              <a:rPr lang="en-US" dirty="0" smtClean="0"/>
              <a:t>Analysis (taking apart)</a:t>
            </a:r>
          </a:p>
          <a:p>
            <a:r>
              <a:rPr lang="en-US" dirty="0" smtClean="0"/>
              <a:t>Synthesis (putting together)</a:t>
            </a:r>
          </a:p>
          <a:p>
            <a:r>
              <a:rPr lang="en-US" dirty="0" smtClean="0"/>
              <a:t>Evaluation (judging the outcome)</a:t>
            </a:r>
          </a:p>
          <a:p>
            <a:r>
              <a:rPr lang="en-US" dirty="0" smtClean="0"/>
              <a:t>Creation</a:t>
            </a:r>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300444"/>
          <a:ext cx="8458200" cy="6235340"/>
        </p:xfrm>
        <a:graphic>
          <a:graphicData uri="http://schemas.openxmlformats.org/drawingml/2006/table">
            <a:tbl>
              <a:tblPr firstRow="1" bandRow="1">
                <a:tableStyleId>{5C22544A-7EE6-4342-B048-85BDC9FD1C3A}</a:tableStyleId>
              </a:tblPr>
              <a:tblGrid>
                <a:gridCol w="1772194"/>
                <a:gridCol w="6686006"/>
              </a:tblGrid>
              <a:tr h="461556">
                <a:tc>
                  <a:txBody>
                    <a:bodyPr/>
                    <a:lstStyle/>
                    <a:p>
                      <a:r>
                        <a:rPr lang="en-US" dirty="0" smtClean="0"/>
                        <a:t>Activities</a:t>
                      </a:r>
                      <a:endParaRPr lang="en-US" dirty="0"/>
                    </a:p>
                  </a:txBody>
                  <a:tcPr/>
                </a:tc>
                <a:tc>
                  <a:txBody>
                    <a:bodyPr/>
                    <a:lstStyle/>
                    <a:p>
                      <a:r>
                        <a:rPr lang="en-US" dirty="0" smtClean="0"/>
                        <a:t>Action</a:t>
                      </a:r>
                      <a:r>
                        <a:rPr lang="en-US" baseline="0" dirty="0" smtClean="0"/>
                        <a:t> Verbs that provides evidence</a:t>
                      </a:r>
                      <a:endParaRPr lang="en-US" dirty="0"/>
                    </a:p>
                  </a:txBody>
                  <a:tcPr/>
                </a:tc>
              </a:tr>
              <a:tr h="783772">
                <a:tc>
                  <a:txBody>
                    <a:bodyPr/>
                    <a:lstStyle/>
                    <a:p>
                      <a:r>
                        <a:rPr lang="en-US" sz="1600" dirty="0" smtClean="0">
                          <a:solidFill>
                            <a:srgbClr val="C00000"/>
                          </a:solidFill>
                        </a:rPr>
                        <a:t>Knowing</a:t>
                      </a:r>
                      <a:endParaRPr lang="en-US" sz="1600" dirty="0">
                        <a:solidFill>
                          <a:srgbClr val="C00000"/>
                        </a:solidFill>
                      </a:endParaRPr>
                    </a:p>
                  </a:txBody>
                  <a:tcPr/>
                </a:tc>
                <a:tc>
                  <a:txBody>
                    <a:bodyPr/>
                    <a:lstStyle/>
                    <a:p>
                      <a:r>
                        <a:rPr lang="en-GB" sz="1400" kern="1200" baseline="0" dirty="0" smtClean="0">
                          <a:solidFill>
                            <a:schemeClr val="dk1"/>
                          </a:solidFill>
                          <a:latin typeface="+mn-lt"/>
                          <a:ea typeface="+mn-ea"/>
                          <a:cs typeface="+mn-cs"/>
                        </a:rPr>
                        <a:t>define, describe, identify, label, name, outline, reproduce, recall, select, state, present, be aware of, extract, organise, recount, write, recognise, measure, underline, repeat, relate, know, match.</a:t>
                      </a:r>
                      <a:endParaRPr lang="en-US" sz="1400" dirty="0"/>
                    </a:p>
                  </a:txBody>
                  <a:tcPr/>
                </a:tc>
              </a:tr>
              <a:tr h="783772">
                <a:tc>
                  <a:txBody>
                    <a:bodyPr/>
                    <a:lstStyle/>
                    <a:p>
                      <a:r>
                        <a:rPr lang="en-US" sz="1600" dirty="0" smtClean="0">
                          <a:solidFill>
                            <a:srgbClr val="C00000"/>
                          </a:solidFill>
                        </a:rPr>
                        <a:t>Comprehension</a:t>
                      </a:r>
                      <a:endParaRPr lang="en-US" sz="1600" dirty="0">
                        <a:solidFill>
                          <a:srgbClr val="C00000"/>
                        </a:solidFill>
                      </a:endParaRPr>
                    </a:p>
                  </a:txBody>
                  <a:tcPr/>
                </a:tc>
                <a:tc>
                  <a:txBody>
                    <a:bodyPr/>
                    <a:lstStyle/>
                    <a:p>
                      <a:r>
                        <a:rPr lang="en-US" sz="1400" kern="1200" baseline="0" dirty="0" smtClean="0">
                          <a:solidFill>
                            <a:schemeClr val="dk1"/>
                          </a:solidFill>
                          <a:latin typeface="+mn-lt"/>
                          <a:ea typeface="+mn-ea"/>
                          <a:cs typeface="+mn-cs"/>
                        </a:rPr>
                        <a:t>interpret, translate, estimate, justify, comprehend, convert, clarity, </a:t>
                      </a:r>
                      <a:r>
                        <a:rPr lang="en-GB" sz="1400" kern="1200" baseline="0" dirty="0" smtClean="0">
                          <a:solidFill>
                            <a:schemeClr val="dk1"/>
                          </a:solidFill>
                          <a:latin typeface="+mn-lt"/>
                          <a:ea typeface="+mn-ea"/>
                          <a:cs typeface="+mn-cs"/>
                        </a:rPr>
                        <a:t>defend, distinguish, estimate, explain, extend, generalise, exemplify, give examples of, infer, paraphrase, predict, rewrite, summarise, discuss, perform, report, present, restate, identify, illustrate, indicate, find, select, understand, represent, name, formulate, judge, contrast, </a:t>
                      </a:r>
                      <a:r>
                        <a:rPr lang="en-US" sz="1400" kern="1200" baseline="0" dirty="0" smtClean="0">
                          <a:solidFill>
                            <a:schemeClr val="dk1"/>
                          </a:solidFill>
                          <a:latin typeface="+mn-lt"/>
                          <a:ea typeface="+mn-ea"/>
                          <a:cs typeface="+mn-cs"/>
                        </a:rPr>
                        <a:t>translate, classify, express, compare.</a:t>
                      </a:r>
                      <a:endParaRPr lang="en-US" sz="1400" dirty="0"/>
                    </a:p>
                  </a:txBody>
                  <a:tcPr/>
                </a:tc>
              </a:tr>
              <a:tr h="783772">
                <a:tc>
                  <a:txBody>
                    <a:bodyPr/>
                    <a:lstStyle/>
                    <a:p>
                      <a:r>
                        <a:rPr lang="en-US" sz="1600" dirty="0" smtClean="0">
                          <a:solidFill>
                            <a:srgbClr val="C00000"/>
                          </a:solidFill>
                        </a:rPr>
                        <a:t>Application</a:t>
                      </a:r>
                      <a:r>
                        <a:rPr lang="en-US" sz="1600" baseline="0" dirty="0" smtClean="0">
                          <a:solidFill>
                            <a:srgbClr val="C00000"/>
                          </a:solidFill>
                        </a:rPr>
                        <a:t> of knowledge (understanding)</a:t>
                      </a:r>
                      <a:endParaRPr lang="en-US" sz="1600" dirty="0">
                        <a:solidFill>
                          <a:srgbClr val="C00000"/>
                        </a:solidFill>
                      </a:endParaRPr>
                    </a:p>
                  </a:txBody>
                  <a:tcPr/>
                </a:tc>
                <a:tc>
                  <a:txBody>
                    <a:bodyPr/>
                    <a:lstStyle/>
                    <a:p>
                      <a:r>
                        <a:rPr lang="en-GB" sz="1400" kern="1200" baseline="0" dirty="0" smtClean="0">
                          <a:solidFill>
                            <a:schemeClr val="dk1"/>
                          </a:solidFill>
                          <a:latin typeface="+mn-lt"/>
                          <a:ea typeface="+mn-ea"/>
                          <a:cs typeface="+mn-cs"/>
                        </a:rPr>
                        <a:t>apply, solve, construct, demonstrate, change, compute, discover,</a:t>
                      </a:r>
                    </a:p>
                    <a:p>
                      <a:r>
                        <a:rPr lang="en-GB" sz="1400" kern="1200" baseline="0" dirty="0" smtClean="0">
                          <a:solidFill>
                            <a:schemeClr val="dk1"/>
                          </a:solidFill>
                          <a:latin typeface="+mn-lt"/>
                          <a:ea typeface="+mn-ea"/>
                          <a:cs typeface="+mn-cs"/>
                        </a:rPr>
                        <a:t>manipulate, modify, operate, predict, prepare, produce, relate, show, use, give examples, exemplify, draw (up), select, explain how, find, choose, assess, practice, operate, illustrate, verify.</a:t>
                      </a:r>
                      <a:endParaRPr lang="en-US" sz="1400" dirty="0"/>
                    </a:p>
                  </a:txBody>
                  <a:tcPr/>
                </a:tc>
              </a:tr>
              <a:tr h="783772">
                <a:tc>
                  <a:txBody>
                    <a:bodyPr/>
                    <a:lstStyle/>
                    <a:p>
                      <a:r>
                        <a:rPr lang="en-US" sz="1600" dirty="0" smtClean="0">
                          <a:solidFill>
                            <a:srgbClr val="C00000"/>
                          </a:solidFill>
                        </a:rPr>
                        <a:t>Analysis</a:t>
                      </a:r>
                      <a:endParaRPr lang="en-US" sz="1600" dirty="0">
                        <a:solidFill>
                          <a:srgbClr val="C00000"/>
                        </a:solidFill>
                      </a:endParaRPr>
                    </a:p>
                  </a:txBody>
                  <a:tcPr/>
                </a:tc>
                <a:tc>
                  <a:txBody>
                    <a:bodyPr/>
                    <a:lstStyle/>
                    <a:p>
                      <a:r>
                        <a:rPr lang="en-GB" sz="1400" kern="1200" baseline="0" dirty="0" smtClean="0">
                          <a:solidFill>
                            <a:schemeClr val="dk1"/>
                          </a:solidFill>
                          <a:latin typeface="+mn-lt"/>
                          <a:ea typeface="+mn-ea"/>
                          <a:cs typeface="+mn-cs"/>
                        </a:rPr>
                        <a:t>recognise, distinguish between, evaluate, analyse, break down,</a:t>
                      </a:r>
                    </a:p>
                    <a:p>
                      <a:r>
                        <a:rPr lang="en-GB" sz="1400" kern="1200" baseline="0" dirty="0" smtClean="0">
                          <a:solidFill>
                            <a:schemeClr val="dk1"/>
                          </a:solidFill>
                          <a:latin typeface="+mn-lt"/>
                          <a:ea typeface="+mn-ea"/>
                          <a:cs typeface="+mn-cs"/>
                        </a:rPr>
                        <a:t>differentiate, identify, illustrate how, infer, outline, point out, relate, </a:t>
                      </a:r>
                      <a:r>
                        <a:rPr lang="en-US" sz="1400" kern="1200" baseline="0" dirty="0" smtClean="0">
                          <a:solidFill>
                            <a:schemeClr val="dk1"/>
                          </a:solidFill>
                          <a:latin typeface="+mn-lt"/>
                          <a:ea typeface="+mn-ea"/>
                          <a:cs typeface="+mn-cs"/>
                        </a:rPr>
                        <a:t>select, separate, divide/subdivide, compare, contrast, justify, resolve, devote, examine, conclude, </a:t>
                      </a:r>
                      <a:r>
                        <a:rPr lang="en-US" sz="1400" kern="1200" baseline="0" dirty="0" err="1" smtClean="0">
                          <a:solidFill>
                            <a:schemeClr val="dk1"/>
                          </a:solidFill>
                          <a:latin typeface="+mn-lt"/>
                          <a:ea typeface="+mn-ea"/>
                          <a:cs typeface="+mn-cs"/>
                        </a:rPr>
                        <a:t>criticise</a:t>
                      </a:r>
                      <a:r>
                        <a:rPr lang="en-US" sz="1400" kern="1200" baseline="0" dirty="0" smtClean="0">
                          <a:solidFill>
                            <a:schemeClr val="dk1"/>
                          </a:solidFill>
                          <a:latin typeface="+mn-lt"/>
                          <a:ea typeface="+mn-ea"/>
                          <a:cs typeface="+mn-cs"/>
                        </a:rPr>
                        <a:t>, question, diagnose, identify, </a:t>
                      </a:r>
                      <a:r>
                        <a:rPr lang="en-US" sz="1400" kern="1200" baseline="0" dirty="0" err="1" smtClean="0">
                          <a:solidFill>
                            <a:schemeClr val="dk1"/>
                          </a:solidFill>
                          <a:latin typeface="+mn-lt"/>
                          <a:ea typeface="+mn-ea"/>
                          <a:cs typeface="+mn-cs"/>
                        </a:rPr>
                        <a:t>categorise</a:t>
                      </a:r>
                      <a:r>
                        <a:rPr lang="en-US" sz="1400" kern="1200" baseline="0" dirty="0" smtClean="0">
                          <a:solidFill>
                            <a:schemeClr val="dk1"/>
                          </a:solidFill>
                          <a:latin typeface="+mn-lt"/>
                          <a:ea typeface="+mn-ea"/>
                          <a:cs typeface="+mn-cs"/>
                        </a:rPr>
                        <a:t>, point out, elucidate.</a:t>
                      </a:r>
                      <a:endParaRPr lang="en-US" sz="1400" dirty="0"/>
                    </a:p>
                  </a:txBody>
                  <a:tcPr/>
                </a:tc>
              </a:tr>
              <a:tr h="783772">
                <a:tc>
                  <a:txBody>
                    <a:bodyPr/>
                    <a:lstStyle/>
                    <a:p>
                      <a:r>
                        <a:rPr lang="en-US" sz="1600" dirty="0" smtClean="0">
                          <a:solidFill>
                            <a:srgbClr val="C00000"/>
                          </a:solidFill>
                        </a:rPr>
                        <a:t>Synthesis</a:t>
                      </a:r>
                      <a:endParaRPr lang="en-US" sz="1600" dirty="0">
                        <a:solidFill>
                          <a:srgbClr val="C00000"/>
                        </a:solidFill>
                      </a:endParaRPr>
                    </a:p>
                  </a:txBody>
                  <a:tcPr/>
                </a:tc>
                <a:tc>
                  <a:txBody>
                    <a:bodyPr/>
                    <a:lstStyle/>
                    <a:p>
                      <a:r>
                        <a:rPr lang="en-GB" sz="1400" kern="1200" baseline="0" dirty="0" smtClean="0">
                          <a:solidFill>
                            <a:schemeClr val="dk1"/>
                          </a:solidFill>
                          <a:latin typeface="+mn-lt"/>
                          <a:ea typeface="+mn-ea"/>
                          <a:cs typeface="+mn-cs"/>
                        </a:rPr>
                        <a:t>propose, present, structure, integrate, formulate, teach, develop,</a:t>
                      </a:r>
                    </a:p>
                    <a:p>
                      <a:r>
                        <a:rPr lang="en-US" sz="1400" kern="1200" baseline="0" dirty="0" smtClean="0">
                          <a:solidFill>
                            <a:schemeClr val="dk1"/>
                          </a:solidFill>
                          <a:latin typeface="+mn-lt"/>
                          <a:ea typeface="+mn-ea"/>
                          <a:cs typeface="+mn-cs"/>
                        </a:rPr>
                        <a:t>combine, compile, compose, create, devise, design, explain, generate, modify, </a:t>
                      </a:r>
                      <a:r>
                        <a:rPr lang="en-US" sz="1400" kern="1200" baseline="0" dirty="0" err="1" smtClean="0">
                          <a:solidFill>
                            <a:schemeClr val="dk1"/>
                          </a:solidFill>
                          <a:latin typeface="+mn-lt"/>
                          <a:ea typeface="+mn-ea"/>
                          <a:cs typeface="+mn-cs"/>
                        </a:rPr>
                        <a:t>organise</a:t>
                      </a:r>
                      <a:r>
                        <a:rPr lang="en-US" sz="1400" kern="1200" baseline="0" dirty="0" smtClean="0">
                          <a:solidFill>
                            <a:schemeClr val="dk1"/>
                          </a:solidFill>
                          <a:latin typeface="+mn-lt"/>
                          <a:ea typeface="+mn-ea"/>
                          <a:cs typeface="+mn-cs"/>
                        </a:rPr>
                        <a:t>, plan, rearrange, reconstruct, relate, </a:t>
                      </a:r>
                      <a:r>
                        <a:rPr lang="en-US" sz="1400" kern="1200" baseline="0" dirty="0" err="1" smtClean="0">
                          <a:solidFill>
                            <a:schemeClr val="dk1"/>
                          </a:solidFill>
                          <a:latin typeface="+mn-lt"/>
                          <a:ea typeface="+mn-ea"/>
                          <a:cs typeface="+mn-cs"/>
                        </a:rPr>
                        <a:t>reorganise</a:t>
                      </a:r>
                      <a:r>
                        <a:rPr lang="en-US" sz="1400" kern="1200" baseline="0" dirty="0" smtClean="0">
                          <a:solidFill>
                            <a:schemeClr val="dk1"/>
                          </a:solidFill>
                          <a:latin typeface="+mn-lt"/>
                          <a:ea typeface="+mn-ea"/>
                          <a:cs typeface="+mn-cs"/>
                        </a:rPr>
                        <a:t>, </a:t>
                      </a:r>
                      <a:r>
                        <a:rPr lang="en-GB" sz="1400" kern="1200" baseline="0" dirty="0" smtClean="0">
                          <a:solidFill>
                            <a:schemeClr val="dk1"/>
                          </a:solidFill>
                          <a:latin typeface="+mn-lt"/>
                          <a:ea typeface="+mn-ea"/>
                          <a:cs typeface="+mn-cs"/>
                        </a:rPr>
                        <a:t>revise, write, summarise, tell, account for, restate, report, alter, argue, order, select, manage, generalise, precise, derive, conclude, build up, engender, synthesise, put together, suggest, enlarge.</a:t>
                      </a:r>
                      <a:endParaRPr lang="en-US" sz="1400" dirty="0"/>
                    </a:p>
                  </a:txBody>
                  <a:tcPr/>
                </a:tc>
              </a:tr>
              <a:tr h="783772">
                <a:tc>
                  <a:txBody>
                    <a:bodyPr/>
                    <a:lstStyle/>
                    <a:p>
                      <a:r>
                        <a:rPr lang="en-US" sz="1600" dirty="0" smtClean="0">
                          <a:solidFill>
                            <a:srgbClr val="C00000"/>
                          </a:solidFill>
                        </a:rPr>
                        <a:t>Evaluation</a:t>
                      </a:r>
                      <a:endParaRPr lang="en-US" sz="1600" dirty="0">
                        <a:solidFill>
                          <a:srgbClr val="C00000"/>
                        </a:solidFill>
                      </a:endParaRPr>
                    </a:p>
                  </a:txBody>
                  <a:tcPr/>
                </a:tc>
                <a:tc>
                  <a:txBody>
                    <a:bodyPr/>
                    <a:lstStyle/>
                    <a:p>
                      <a:r>
                        <a:rPr lang="en-GB" sz="1400" kern="1200" baseline="0" dirty="0" smtClean="0">
                          <a:solidFill>
                            <a:schemeClr val="dk1"/>
                          </a:solidFill>
                          <a:latin typeface="+mn-lt"/>
                          <a:ea typeface="+mn-ea"/>
                          <a:cs typeface="+mn-cs"/>
                        </a:rPr>
                        <a:t>Judge, appraise, assess, conclude, compare, contrast, describe how, criticise, discriminate, justify, defend, evaluate, rate, determine, criticise, </a:t>
                      </a:r>
                      <a:r>
                        <a:rPr lang="en-US" sz="1400" kern="1200" baseline="0" dirty="0" smtClean="0">
                          <a:solidFill>
                            <a:schemeClr val="dk1"/>
                          </a:solidFill>
                          <a:latin typeface="+mn-lt"/>
                          <a:ea typeface="+mn-ea"/>
                          <a:cs typeface="+mn-cs"/>
                        </a:rPr>
                        <a:t>choose, value, question.</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 y="76200"/>
          <a:ext cx="8991600" cy="6466840"/>
        </p:xfrm>
        <a:graphic>
          <a:graphicData uri="http://schemas.openxmlformats.org/drawingml/2006/table">
            <a:tbl>
              <a:tblPr firstRow="1" bandRow="1">
                <a:tableStyleId>{5C22544A-7EE6-4342-B048-85BDC9FD1C3A}</a:tableStyleId>
              </a:tblPr>
              <a:tblGrid>
                <a:gridCol w="1525360"/>
                <a:gridCol w="963386"/>
                <a:gridCol w="6502854"/>
              </a:tblGrid>
              <a:tr h="370840">
                <a:tc>
                  <a:txBody>
                    <a:bodyPr/>
                    <a:lstStyle/>
                    <a:p>
                      <a:pPr algn="ctr"/>
                      <a:r>
                        <a:rPr lang="en-US" dirty="0" smtClean="0"/>
                        <a:t>Ability/ competency</a:t>
                      </a:r>
                      <a:endParaRPr lang="en-MY" dirty="0"/>
                    </a:p>
                  </a:txBody>
                  <a:tcPr/>
                </a:tc>
                <a:tc>
                  <a:txBody>
                    <a:bodyPr/>
                    <a:lstStyle/>
                    <a:p>
                      <a:pPr algn="ctr"/>
                      <a:r>
                        <a:rPr lang="en-US" dirty="0" smtClean="0"/>
                        <a:t>Level</a:t>
                      </a:r>
                      <a:endParaRPr lang="en-MY" dirty="0"/>
                    </a:p>
                  </a:txBody>
                  <a:tcPr/>
                </a:tc>
                <a:tc>
                  <a:txBody>
                    <a:bodyPr/>
                    <a:lstStyle/>
                    <a:p>
                      <a:pPr algn="ctr"/>
                      <a:r>
                        <a:rPr lang="en-US" dirty="0" smtClean="0"/>
                        <a:t>Definition</a:t>
                      </a:r>
                      <a:endParaRPr lang="en-MY" dirty="0"/>
                    </a:p>
                  </a:txBody>
                  <a:tcPr/>
                </a:tc>
              </a:tr>
              <a:tr h="370840">
                <a:tc>
                  <a:txBody>
                    <a:bodyPr/>
                    <a:lstStyle/>
                    <a:p>
                      <a:pPr algn="ctr"/>
                      <a:endParaRPr lang="en-US" sz="1400" dirty="0" smtClean="0"/>
                    </a:p>
                    <a:p>
                      <a:pPr algn="ctr"/>
                      <a:r>
                        <a:rPr lang="en-US" sz="1400" dirty="0" smtClean="0"/>
                        <a:t>Knowledge</a:t>
                      </a:r>
                      <a:endParaRPr lang="en-MY" sz="1400" dirty="0"/>
                    </a:p>
                  </a:txBody>
                  <a:tcPr/>
                </a:tc>
                <a:tc>
                  <a:txBody>
                    <a:bodyPr/>
                    <a:lstStyle/>
                    <a:p>
                      <a:pPr algn="ctr"/>
                      <a:endParaRPr lang="en-US" sz="1400" dirty="0" smtClean="0"/>
                    </a:p>
                    <a:p>
                      <a:pPr algn="ctr"/>
                      <a:r>
                        <a:rPr lang="en-US" sz="1400" dirty="0" smtClean="0"/>
                        <a:t>1</a:t>
                      </a:r>
                      <a:endParaRPr lang="en-MY" sz="1400" dirty="0"/>
                    </a:p>
                  </a:txBody>
                  <a:tcPr/>
                </a:tc>
                <a:tc>
                  <a:txBody>
                    <a:bodyPr/>
                    <a:lstStyle/>
                    <a:p>
                      <a:r>
                        <a:rPr lang="en-MY" sz="1400" kern="1200" baseline="0" dirty="0" smtClean="0">
                          <a:solidFill>
                            <a:schemeClr val="dk1"/>
                          </a:solidFill>
                          <a:latin typeface="+mn-lt"/>
                          <a:ea typeface="+mn-ea"/>
                          <a:cs typeface="+mn-cs"/>
                        </a:rPr>
                        <a:t>the remembering of previously learned material; it may involve the recall of a wide range of material from specific facts to complete theories, but all that is required is the bringing to mind of the appropriate information.</a:t>
                      </a:r>
                      <a:endParaRPr lang="en-MY" sz="1400" dirty="0"/>
                    </a:p>
                  </a:txBody>
                  <a:tcPr/>
                </a:tc>
              </a:tr>
              <a:tr h="370840">
                <a:tc>
                  <a:txBody>
                    <a:bodyPr/>
                    <a:lstStyle/>
                    <a:p>
                      <a:pPr algn="ctr"/>
                      <a:endParaRPr lang="en-US" sz="1400" dirty="0" smtClean="0"/>
                    </a:p>
                    <a:p>
                      <a:pPr algn="ctr"/>
                      <a:endParaRPr lang="en-US" sz="1400" dirty="0" smtClean="0"/>
                    </a:p>
                    <a:p>
                      <a:pPr algn="ctr"/>
                      <a:r>
                        <a:rPr lang="en-US" sz="1400" dirty="0" smtClean="0"/>
                        <a:t>Comprehension</a:t>
                      </a:r>
                      <a:endParaRPr lang="en-MY" sz="1400" dirty="0"/>
                    </a:p>
                  </a:txBody>
                  <a:tcPr/>
                </a:tc>
                <a:tc>
                  <a:txBody>
                    <a:bodyPr/>
                    <a:lstStyle/>
                    <a:p>
                      <a:pPr algn="ctr"/>
                      <a:endParaRPr lang="en-US" sz="1400" dirty="0" smtClean="0"/>
                    </a:p>
                    <a:p>
                      <a:pPr algn="ctr"/>
                      <a:r>
                        <a:rPr lang="en-US" sz="1400" dirty="0" smtClean="0"/>
                        <a:t>2</a:t>
                      </a:r>
                      <a:endParaRPr lang="en-MY" sz="1400" dirty="0"/>
                    </a:p>
                  </a:txBody>
                  <a:tcPr/>
                </a:tc>
                <a:tc>
                  <a:txBody>
                    <a:bodyPr/>
                    <a:lstStyle/>
                    <a:p>
                      <a:r>
                        <a:rPr lang="en-MY" sz="1400" kern="1200" baseline="0" dirty="0" smtClean="0">
                          <a:solidFill>
                            <a:schemeClr val="dk1"/>
                          </a:solidFill>
                          <a:latin typeface="+mn-lt"/>
                          <a:ea typeface="+mn-ea"/>
                          <a:cs typeface="+mn-cs"/>
                        </a:rPr>
                        <a:t>the ability to grasp the meaning of material; may be shown by translating material from one form to another (words to numbers), by interpreting material (explaining or summarizing), and by estimating future trends (predicting consequences or effects); this goes one step beyond the simple remembering of material, and represent the lowest level of understanding</a:t>
                      </a:r>
                      <a:endParaRPr lang="en-MY" sz="1400" dirty="0"/>
                    </a:p>
                  </a:txBody>
                  <a:tcPr/>
                </a:tc>
              </a:tr>
              <a:tr h="370840">
                <a:tc>
                  <a:txBody>
                    <a:bodyPr/>
                    <a:lstStyle/>
                    <a:p>
                      <a:pPr algn="ctr"/>
                      <a:endParaRPr lang="en-US" sz="1400" dirty="0" smtClean="0"/>
                    </a:p>
                    <a:p>
                      <a:pPr algn="ctr"/>
                      <a:r>
                        <a:rPr lang="en-US" sz="1400" dirty="0" smtClean="0"/>
                        <a:t>Application</a:t>
                      </a:r>
                      <a:endParaRPr lang="en-MY" sz="1400" dirty="0"/>
                    </a:p>
                  </a:txBody>
                  <a:tcPr/>
                </a:tc>
                <a:tc>
                  <a:txBody>
                    <a:bodyPr/>
                    <a:lstStyle/>
                    <a:p>
                      <a:pPr algn="ctr"/>
                      <a:endParaRPr lang="en-US" sz="1400" dirty="0" smtClean="0"/>
                    </a:p>
                    <a:p>
                      <a:pPr algn="ctr"/>
                      <a:r>
                        <a:rPr lang="en-US" sz="1400" dirty="0" smtClean="0"/>
                        <a:t>3</a:t>
                      </a:r>
                      <a:endParaRPr lang="en-MY" sz="1400" dirty="0"/>
                    </a:p>
                  </a:txBody>
                  <a:tcPr/>
                </a:tc>
                <a:tc>
                  <a:txBody>
                    <a:bodyPr/>
                    <a:lstStyle/>
                    <a:p>
                      <a:r>
                        <a:rPr lang="en-MY" sz="1400" kern="1200" baseline="0" dirty="0" smtClean="0">
                          <a:solidFill>
                            <a:schemeClr val="dk1"/>
                          </a:solidFill>
                          <a:latin typeface="+mn-lt"/>
                          <a:ea typeface="+mn-ea"/>
                          <a:cs typeface="+mn-cs"/>
                        </a:rPr>
                        <a:t>the ability to use learned material in new, concrete situations; may include the application of rules, methods, concepts, principles, laws, and theories; requires a higher level of understanding than those under comprehension.</a:t>
                      </a:r>
                      <a:endParaRPr lang="en-MY" sz="1400" dirty="0"/>
                    </a:p>
                  </a:txBody>
                  <a:tcPr/>
                </a:tc>
              </a:tr>
              <a:tr h="370840">
                <a:tc>
                  <a:txBody>
                    <a:bodyPr/>
                    <a:lstStyle/>
                    <a:p>
                      <a:pPr algn="ctr"/>
                      <a:endParaRPr lang="en-US" sz="1400" dirty="0" smtClean="0"/>
                    </a:p>
                    <a:p>
                      <a:pPr algn="ctr"/>
                      <a:endParaRPr lang="en-US" sz="1400" dirty="0" smtClean="0"/>
                    </a:p>
                    <a:p>
                      <a:pPr algn="ctr"/>
                      <a:r>
                        <a:rPr lang="en-US" sz="1400" dirty="0" smtClean="0"/>
                        <a:t>Analysis</a:t>
                      </a:r>
                      <a:endParaRPr lang="en-MY" sz="1400" dirty="0"/>
                    </a:p>
                  </a:txBody>
                  <a:tcPr/>
                </a:tc>
                <a:tc>
                  <a:txBody>
                    <a:bodyPr/>
                    <a:lstStyle/>
                    <a:p>
                      <a:pPr algn="ctr"/>
                      <a:endParaRPr lang="en-US" sz="1400" dirty="0" smtClean="0"/>
                    </a:p>
                    <a:p>
                      <a:pPr algn="ctr"/>
                      <a:r>
                        <a:rPr lang="en-US" sz="1400" dirty="0" smtClean="0"/>
                        <a:t>4</a:t>
                      </a:r>
                      <a:endParaRPr lang="en-MY" sz="1400" dirty="0"/>
                    </a:p>
                  </a:txBody>
                  <a:tcPr/>
                </a:tc>
                <a:tc>
                  <a:txBody>
                    <a:bodyPr/>
                    <a:lstStyle/>
                    <a:p>
                      <a:r>
                        <a:rPr lang="en-MY" sz="1400" kern="1200" baseline="0" dirty="0" smtClean="0">
                          <a:solidFill>
                            <a:schemeClr val="dk1"/>
                          </a:solidFill>
                          <a:latin typeface="+mn-lt"/>
                          <a:ea typeface="+mn-ea"/>
                          <a:cs typeface="+mn-cs"/>
                        </a:rPr>
                        <a:t>the ability to break down material into its component parts so that its organizational structure may be understood; may include the identification of parts, analysis of the relationship between parts, and recognition of the organizational principles involved; represents a higher level than comprehension and application because it requires an understanding of both the content and the structural form of the material.</a:t>
                      </a:r>
                      <a:endParaRPr lang="en-MY" sz="1400" dirty="0"/>
                    </a:p>
                  </a:txBody>
                  <a:tcPr/>
                </a:tc>
              </a:tr>
              <a:tr h="370840">
                <a:tc>
                  <a:txBody>
                    <a:bodyPr/>
                    <a:lstStyle/>
                    <a:p>
                      <a:pPr algn="ctr"/>
                      <a:endParaRPr lang="en-US" sz="1400" dirty="0" smtClean="0"/>
                    </a:p>
                    <a:p>
                      <a:pPr algn="ctr"/>
                      <a:endParaRPr lang="en-US" sz="1400" dirty="0" smtClean="0"/>
                    </a:p>
                    <a:p>
                      <a:pPr algn="ctr"/>
                      <a:r>
                        <a:rPr lang="en-US" sz="1400" dirty="0" smtClean="0"/>
                        <a:t>Synthesis</a:t>
                      </a:r>
                      <a:endParaRPr lang="en-MY" sz="1400" dirty="0"/>
                    </a:p>
                  </a:txBody>
                  <a:tcPr/>
                </a:tc>
                <a:tc>
                  <a:txBody>
                    <a:bodyPr/>
                    <a:lstStyle/>
                    <a:p>
                      <a:pPr algn="ctr"/>
                      <a:endParaRPr lang="en-US" sz="1400" dirty="0" smtClean="0"/>
                    </a:p>
                    <a:p>
                      <a:pPr algn="ctr"/>
                      <a:r>
                        <a:rPr lang="en-US" sz="1400" dirty="0" smtClean="0"/>
                        <a:t>5</a:t>
                      </a:r>
                      <a:endParaRPr lang="en-MY" sz="1400" dirty="0"/>
                    </a:p>
                  </a:txBody>
                  <a:tcPr/>
                </a:tc>
                <a:tc>
                  <a:txBody>
                    <a:bodyPr/>
                    <a:lstStyle/>
                    <a:p>
                      <a:r>
                        <a:rPr lang="en-MY" sz="1400" kern="1200" baseline="0" dirty="0" smtClean="0">
                          <a:solidFill>
                            <a:schemeClr val="dk1"/>
                          </a:solidFill>
                          <a:latin typeface="+mn-lt"/>
                          <a:ea typeface="+mn-ea"/>
                          <a:cs typeface="+mn-cs"/>
                        </a:rPr>
                        <a:t>the ability to put parts together to form a new whole; may involve the production of a unique communication, a plan of operations (research proposal), or a set of abstract relations (scheme for classifying information); stresses creative </a:t>
                      </a:r>
                      <a:r>
                        <a:rPr lang="en-MY" sz="1400" kern="1200" baseline="0" dirty="0" err="1" smtClean="0">
                          <a:solidFill>
                            <a:schemeClr val="dk1"/>
                          </a:solidFill>
                          <a:latin typeface="+mn-lt"/>
                          <a:ea typeface="+mn-ea"/>
                          <a:cs typeface="+mn-cs"/>
                        </a:rPr>
                        <a:t>behaviors</a:t>
                      </a:r>
                      <a:r>
                        <a:rPr lang="en-MY" sz="1400" kern="1200" baseline="0" dirty="0" smtClean="0">
                          <a:solidFill>
                            <a:schemeClr val="dk1"/>
                          </a:solidFill>
                          <a:latin typeface="+mn-lt"/>
                          <a:ea typeface="+mn-ea"/>
                          <a:cs typeface="+mn-cs"/>
                        </a:rPr>
                        <a:t>, with major emphasis on the formulation of new patterns or structure</a:t>
                      </a:r>
                      <a:endParaRPr lang="en-MY" sz="1400" dirty="0"/>
                    </a:p>
                  </a:txBody>
                  <a:tcPr/>
                </a:tc>
              </a:tr>
              <a:tr h="370840">
                <a:tc>
                  <a:txBody>
                    <a:bodyPr/>
                    <a:lstStyle/>
                    <a:p>
                      <a:pPr algn="ctr"/>
                      <a:endParaRPr lang="en-US" sz="1400" dirty="0" smtClean="0"/>
                    </a:p>
                    <a:p>
                      <a:pPr algn="ctr"/>
                      <a:r>
                        <a:rPr lang="en-US" sz="1400" dirty="0" smtClean="0"/>
                        <a:t>Evaluation</a:t>
                      </a:r>
                      <a:endParaRPr lang="en-MY" sz="1400" dirty="0"/>
                    </a:p>
                  </a:txBody>
                  <a:tcPr/>
                </a:tc>
                <a:tc>
                  <a:txBody>
                    <a:bodyPr/>
                    <a:lstStyle/>
                    <a:p>
                      <a:pPr algn="ctr"/>
                      <a:endParaRPr lang="en-US" sz="1400" dirty="0" smtClean="0"/>
                    </a:p>
                    <a:p>
                      <a:pPr algn="ctr"/>
                      <a:r>
                        <a:rPr lang="en-US" sz="1400" dirty="0" smtClean="0"/>
                        <a:t>6</a:t>
                      </a:r>
                      <a:endParaRPr lang="en-MY" sz="1400" dirty="0"/>
                    </a:p>
                  </a:txBody>
                  <a:tcPr/>
                </a:tc>
                <a:tc>
                  <a:txBody>
                    <a:bodyPr/>
                    <a:lstStyle/>
                    <a:p>
                      <a:r>
                        <a:rPr lang="en-MY" sz="1400" kern="1200" baseline="0" dirty="0" smtClean="0">
                          <a:solidFill>
                            <a:schemeClr val="dk1"/>
                          </a:solidFill>
                          <a:latin typeface="+mn-lt"/>
                          <a:ea typeface="+mn-ea"/>
                          <a:cs typeface="+mn-cs"/>
                        </a:rPr>
                        <a:t>the ability to judge the value of material for a given purpose, based on definite criteria; contains elements of all the other categories, plus conscious value judgments based on clearly defined criteria.</a:t>
                      </a:r>
                      <a:endParaRPr lang="en-MY" sz="1400" dirty="0"/>
                    </a:p>
                  </a:txBody>
                  <a:tcPr/>
                </a:tc>
              </a:tr>
              <a:tr h="370840">
                <a:tc>
                  <a:txBody>
                    <a:bodyPr/>
                    <a:lstStyle/>
                    <a:p>
                      <a:pPr algn="ctr"/>
                      <a:r>
                        <a:rPr lang="en-US" sz="1400" dirty="0" smtClean="0"/>
                        <a:t>Creation</a:t>
                      </a:r>
                      <a:endParaRPr lang="en-MY" sz="1400" dirty="0"/>
                    </a:p>
                  </a:txBody>
                  <a:tcPr/>
                </a:tc>
                <a:tc>
                  <a:txBody>
                    <a:bodyPr/>
                    <a:lstStyle/>
                    <a:p>
                      <a:pPr algn="ctr"/>
                      <a:r>
                        <a:rPr lang="en-US" sz="1400" dirty="0" smtClean="0"/>
                        <a:t>7</a:t>
                      </a:r>
                      <a:endParaRPr lang="en-MY" sz="1400" dirty="0"/>
                    </a:p>
                  </a:txBody>
                  <a:tcPr/>
                </a:tc>
                <a:tc>
                  <a:txBody>
                    <a:bodyPr/>
                    <a:lstStyle/>
                    <a:p>
                      <a:endParaRPr lang="en-MY" sz="1400" dirty="0"/>
                    </a:p>
                  </a:txBody>
                  <a:tcPr/>
                </a:tc>
              </a:tr>
            </a:tbl>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10. Curriculum not adequate to support all the 12 outcomes</a:t>
            </a:r>
            <a:endParaRPr lang="en-MY"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Curriculum not adequately structured to achieve all the 12 PLOs</a:t>
            </a:r>
          </a:p>
          <a:p>
            <a:r>
              <a:rPr lang="en-US" dirty="0" smtClean="0"/>
              <a:t>Common curriculum deficiencies</a:t>
            </a:r>
          </a:p>
          <a:p>
            <a:pPr lvl="1"/>
            <a:r>
              <a:rPr lang="en-US" dirty="0" smtClean="0"/>
              <a:t>The engineer and society</a:t>
            </a:r>
          </a:p>
          <a:p>
            <a:pPr lvl="1"/>
            <a:r>
              <a:rPr lang="en-US" dirty="0" smtClean="0"/>
              <a:t>Environment and sustainability</a:t>
            </a:r>
          </a:p>
          <a:p>
            <a:pPr lvl="1"/>
            <a:r>
              <a:rPr lang="en-US" dirty="0" smtClean="0"/>
              <a:t>Ethics</a:t>
            </a:r>
          </a:p>
          <a:p>
            <a:pPr lvl="1"/>
            <a:r>
              <a:rPr lang="en-US" dirty="0" smtClean="0"/>
              <a:t>Finance and project management</a:t>
            </a:r>
          </a:p>
          <a:p>
            <a:pPr lvl="1"/>
            <a:endParaRPr lang="en-MY"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Curriculum</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Does the curriculum satisfy the program specific criteria of the particular engineering discipline?</a:t>
            </a:r>
          </a:p>
          <a:p>
            <a:r>
              <a:rPr lang="en-US" dirty="0" smtClean="0"/>
              <a:t>Are performance indicators established to measure the outcomes of the courses with respect to the program outcomes of NBA criteria)?</a:t>
            </a:r>
          </a:p>
          <a:p>
            <a:r>
              <a:rPr lang="en-US" dirty="0" smtClean="0"/>
              <a:t>Major design experience?</a:t>
            </a:r>
          </a:p>
          <a:p>
            <a:r>
              <a:rPr lang="en-US" dirty="0" smtClean="0"/>
              <a:t>Prerequisites</a:t>
            </a:r>
          </a:p>
          <a:p>
            <a:r>
              <a:rPr lang="en-US" dirty="0" smtClean="0"/>
              <a:t>Course syllabi</a:t>
            </a:r>
          </a:p>
          <a:p>
            <a:r>
              <a:rPr lang="en-US" dirty="0" smtClean="0"/>
              <a:t>Cores and electives</a:t>
            </a:r>
          </a:p>
          <a:p>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11. Industry stakeholder not adequately involved</a:t>
            </a:r>
            <a:endParaRPr lang="en-MY"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No Program Advisory Committee (PAC) with industry members</a:t>
            </a:r>
          </a:p>
          <a:p>
            <a:r>
              <a:rPr lang="en-US" dirty="0" smtClean="0"/>
              <a:t>Industry not involved in setting PEO and curriculum review</a:t>
            </a:r>
          </a:p>
          <a:p>
            <a:r>
              <a:rPr lang="en-US" dirty="0" smtClean="0"/>
              <a:t>PAC not active – meeting once in many years</a:t>
            </a:r>
          </a:p>
          <a:p>
            <a:r>
              <a:rPr lang="en-US" dirty="0" smtClean="0"/>
              <a:t>No proper minutes of PAC meeting for deliberation of academic matters (PEO, PLO, student learning activities)</a:t>
            </a:r>
            <a:endParaRPr lang="en-MY"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Development of Outcome-based Education</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a:t>OBE has been implemented since the 1980s with various forms at different levels of the education system, from nursery/primary schools to postgraduate schools </a:t>
            </a:r>
            <a:endParaRPr lang="en-US" dirty="0" smtClean="0"/>
          </a:p>
          <a:p>
            <a:r>
              <a:rPr lang="en-US" dirty="0"/>
              <a:t>Outcome-Based Education is well-defined by </a:t>
            </a:r>
            <a:r>
              <a:rPr lang="en-US" dirty="0" err="1"/>
              <a:t>Wiiliam</a:t>
            </a:r>
            <a:r>
              <a:rPr lang="en-US" dirty="0"/>
              <a:t> </a:t>
            </a:r>
            <a:r>
              <a:rPr lang="en-US" dirty="0" err="1"/>
              <a:t>Spady</a:t>
            </a:r>
            <a:r>
              <a:rPr lang="en-US" dirty="0"/>
              <a:t> [5], often called the father of OBE, </a:t>
            </a:r>
            <a:r>
              <a:rPr lang="en-US" dirty="0" smtClean="0"/>
              <a:t>as:</a:t>
            </a:r>
          </a:p>
          <a:p>
            <a:pPr lvl="1"/>
            <a:r>
              <a:rPr lang="en-US" dirty="0" smtClean="0"/>
              <a:t>Defining</a:t>
            </a:r>
            <a:r>
              <a:rPr lang="en-US" dirty="0"/>
              <a:t>, designing, building, focusing and organizing everything in an education system on the things of lasting significant that we ultimately want every learner to demonstrate successfully as the result of their learning experiences in that system</a:t>
            </a:r>
            <a:r>
              <a:rPr lang="en-US" dirty="0" smtClean="0"/>
              <a:t>.</a:t>
            </a:r>
            <a:endParaRPr lang="en-US" dirty="0"/>
          </a:p>
        </p:txBody>
      </p:sp>
    </p:spTree>
    <p:extLst>
      <p:ext uri="{BB962C8B-B14F-4D97-AF65-F5344CB8AC3E}">
        <p14:creationId xmlns:p14="http://schemas.microsoft.com/office/powerpoint/2010/main" val="409836376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Interaction between institution &amp; industry</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Involvement of industry stake-holders to ensure relevance of curriculum</a:t>
            </a:r>
          </a:p>
          <a:p>
            <a:r>
              <a:rPr lang="en-US" dirty="0" smtClean="0"/>
              <a:t>Opportunity for students to acquire industrial experience via internships and design projects by professional engineers and faculty members with industrial experience</a:t>
            </a:r>
          </a:p>
          <a:p>
            <a:r>
              <a:rPr lang="en-US" dirty="0" smtClean="0"/>
              <a:t>Communication channel with industry, e.g. industry advisory board</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12. Health and Safety Issues</a:t>
            </a:r>
            <a:endParaRPr lang="en-MY"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Health &amp; safety issues affect attainment of full accreditation </a:t>
            </a:r>
          </a:p>
          <a:p>
            <a:r>
              <a:rPr lang="en-US" dirty="0" smtClean="0"/>
              <a:t>Many of the H&amp;S issues could have easily been addressed</a:t>
            </a:r>
          </a:p>
          <a:p>
            <a:r>
              <a:rPr lang="en-US" dirty="0" smtClean="0"/>
              <a:t>Common H&amp;S issues</a:t>
            </a:r>
          </a:p>
          <a:p>
            <a:pPr lvl="1"/>
            <a:r>
              <a:rPr lang="en-US" dirty="0" smtClean="0"/>
              <a:t>General on-campus safety</a:t>
            </a:r>
          </a:p>
          <a:p>
            <a:pPr lvl="1"/>
            <a:r>
              <a:rPr lang="en-US" dirty="0" smtClean="0"/>
              <a:t>Laboratory safety</a:t>
            </a:r>
          </a:p>
          <a:p>
            <a:pPr lvl="1"/>
            <a:r>
              <a:rPr lang="en-US" dirty="0" smtClean="0"/>
              <a:t>Electrical safety</a:t>
            </a:r>
          </a:p>
          <a:p>
            <a:pPr lvl="1"/>
            <a:r>
              <a:rPr lang="en-US" dirty="0" smtClean="0"/>
              <a:t>Chemical safety</a:t>
            </a:r>
          </a:p>
          <a:p>
            <a:pPr lvl="1"/>
            <a:r>
              <a:rPr lang="en-US" dirty="0" smtClean="0"/>
              <a:t>Others</a:t>
            </a:r>
            <a:endParaRPr lang="en-MY"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13. Inadequate evidences to demonstrate compliance with criteria</a:t>
            </a:r>
            <a:endParaRPr lang="en-MY"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Not enough work done to gather evidences to demonstrate compliance with criteria</a:t>
            </a:r>
          </a:p>
          <a:p>
            <a:r>
              <a:rPr lang="en-US" dirty="0" smtClean="0"/>
              <a:t>Best practices</a:t>
            </a:r>
          </a:p>
          <a:p>
            <a:pPr lvl="1"/>
            <a:r>
              <a:rPr lang="en-US" dirty="0" smtClean="0"/>
              <a:t>Course folders</a:t>
            </a:r>
          </a:p>
          <a:p>
            <a:pPr lvl="1"/>
            <a:r>
              <a:rPr lang="en-US" dirty="0" smtClean="0"/>
              <a:t>Folders for each outcomes</a:t>
            </a:r>
          </a:p>
          <a:p>
            <a:pPr lvl="1"/>
            <a:r>
              <a:rPr lang="en-US" dirty="0" smtClean="0"/>
              <a:t>Samples of student portfolio</a:t>
            </a:r>
          </a:p>
          <a:p>
            <a:endParaRPr lang="en-MY"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Saving Samples of Student Works</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GB" dirty="0" smtClean="0"/>
              <a:t>Each course is required to save samples of student homework solutions, laboratory reports, project or design reports, and exam solutions, typically from poor to good quality. </a:t>
            </a:r>
          </a:p>
          <a:p>
            <a:r>
              <a:rPr lang="en-GB" dirty="0" smtClean="0"/>
              <a:t>At the end of each quarter, the lecturers of all undergraduate courses must compile a binder containing in addition to the solutions, the corresponding homework questions, exam </a:t>
            </a:r>
            <a:r>
              <a:rPr lang="en-US" dirty="0" smtClean="0"/>
              <a:t>questions, lab description, and project description.</a:t>
            </a: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14. Poor Execution of logistics during on-campus visit</a:t>
            </a:r>
            <a:endParaRPr lang="en-MY"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Lack of planning and experience</a:t>
            </a:r>
          </a:p>
          <a:p>
            <a:r>
              <a:rPr lang="en-US" dirty="0" smtClean="0"/>
              <a:t>Lack of commitments and support</a:t>
            </a:r>
          </a:p>
          <a:p>
            <a:r>
              <a:rPr lang="en-US" dirty="0" smtClean="0"/>
              <a:t>N</a:t>
            </a:r>
            <a:r>
              <a:rPr lang="en-MY" dirty="0" err="1" smtClean="0"/>
              <a:t>ot</a:t>
            </a:r>
            <a:r>
              <a:rPr lang="en-MY" dirty="0" smtClean="0"/>
              <a:t> knowing what the visiting team will focus on</a:t>
            </a:r>
            <a:endParaRPr lang="en-US" dirty="0" smtClean="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the PEV looks for?</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PEVs are sent to evaluate programs, certifying  that they satisfy the criteria</a:t>
            </a:r>
          </a:p>
          <a:p>
            <a:r>
              <a:rPr lang="en-US" dirty="0" smtClean="0"/>
              <a:t>They look for evidences that the required criteria are met</a:t>
            </a:r>
          </a:p>
          <a:p>
            <a:r>
              <a:rPr lang="en-US" dirty="0" smtClean="0"/>
              <a:t>They identify deficiencies, weaknesses, concerns</a:t>
            </a:r>
          </a:p>
          <a:p>
            <a:r>
              <a:rPr lang="en-US" dirty="0" smtClean="0"/>
              <a:t>They are not advisers and should not give solutions to problems identified</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Major focus</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arenR"/>
            </a:pPr>
            <a:r>
              <a:rPr lang="en-US" dirty="0" smtClean="0"/>
              <a:t>Outcome of the education provided;</a:t>
            </a:r>
          </a:p>
          <a:p>
            <a:pPr marL="514350" indent="-514350">
              <a:buFont typeface="+mj-lt"/>
              <a:buAutoNum type="arabicParenR"/>
            </a:pPr>
            <a:r>
              <a:rPr lang="en-US" dirty="0" smtClean="0"/>
              <a:t>Quality assurance processes, including internal review;</a:t>
            </a:r>
          </a:p>
          <a:p>
            <a:pPr marL="514350" indent="-514350">
              <a:buFont typeface="+mj-lt"/>
              <a:buAutoNum type="arabicParenR"/>
            </a:pPr>
            <a:r>
              <a:rPr lang="en-US" dirty="0" smtClean="0"/>
              <a:t>Assessment procedures;</a:t>
            </a:r>
          </a:p>
          <a:p>
            <a:pPr marL="514350" indent="-514350">
              <a:buFont typeface="+mj-lt"/>
              <a:buAutoNum type="arabicParenR"/>
            </a:pPr>
            <a:r>
              <a:rPr lang="en-US" dirty="0" smtClean="0"/>
              <a:t>Activities and work of the students;</a:t>
            </a:r>
          </a:p>
          <a:p>
            <a:pPr marL="514350" indent="-514350">
              <a:buFont typeface="+mj-lt"/>
              <a:buAutoNum type="arabicParenR"/>
            </a:pPr>
            <a:r>
              <a:rPr lang="en-US" dirty="0" smtClean="0"/>
              <a:t>Entry standards and selection procedure for admission of students;</a:t>
            </a:r>
          </a:p>
          <a:p>
            <a:pPr marL="514350" indent="-514350">
              <a:buFont typeface="+mj-lt"/>
              <a:buAutoNum type="arabicParenR"/>
            </a:pPr>
            <a:r>
              <a:rPr lang="en-US" dirty="0" smtClean="0"/>
              <a:t>Motivation and enthusiasm of faculty;</a:t>
            </a:r>
          </a:p>
          <a:p>
            <a:pPr marL="514350" indent="-514350">
              <a:buFont typeface="+mj-lt"/>
              <a:buAutoNum type="arabicParenR"/>
            </a:pPr>
            <a:r>
              <a:rPr lang="en-US" dirty="0" smtClean="0"/>
              <a:t>Qualifications and activities of faculty;</a:t>
            </a:r>
          </a:p>
          <a:p>
            <a:pPr marL="514350" indent="-514350">
              <a:buFont typeface="+mj-lt"/>
              <a:buAutoNum type="arabicParenR"/>
            </a:pPr>
            <a:r>
              <a:rPr lang="en-US" dirty="0" smtClean="0"/>
              <a:t>Facilities;</a:t>
            </a:r>
          </a:p>
          <a:p>
            <a:pPr marL="514350" indent="-514350">
              <a:buFont typeface="+mj-lt"/>
              <a:buAutoNum type="arabicParenR"/>
            </a:pPr>
            <a:r>
              <a:rPr lang="en-US" dirty="0" smtClean="0"/>
              <a:t>Industry participation.</a:t>
            </a: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772816"/>
            <a:ext cx="7772400" cy="2088232"/>
          </a:xfrm>
        </p:spPr>
        <p:txBody>
          <a:bodyPr>
            <a:normAutofit fontScale="90000"/>
          </a:bodyPr>
          <a:lstStyle/>
          <a:p>
            <a:r>
              <a:rPr lang="en-US" dirty="0" smtClean="0">
                <a:solidFill>
                  <a:srgbClr val="C00000"/>
                </a:solidFill>
              </a:rPr>
              <a:t>Part 6</a:t>
            </a:r>
            <a:br>
              <a:rPr lang="en-US" dirty="0" smtClean="0">
                <a:solidFill>
                  <a:srgbClr val="C00000"/>
                </a:solidFill>
              </a:rPr>
            </a:br>
            <a:r>
              <a:rPr lang="en-MY" dirty="0" smtClean="0">
                <a:solidFill>
                  <a:srgbClr val="C00000"/>
                </a:solidFill>
              </a:rPr>
              <a:t>Discussion on </a:t>
            </a:r>
            <a:br>
              <a:rPr lang="en-MY" dirty="0" smtClean="0">
                <a:solidFill>
                  <a:srgbClr val="C00000"/>
                </a:solidFill>
              </a:rPr>
            </a:br>
            <a:r>
              <a:rPr lang="en-MY" dirty="0" smtClean="0">
                <a:solidFill>
                  <a:srgbClr val="C00000"/>
                </a:solidFill>
              </a:rPr>
              <a:t>Outcomes Assessment</a:t>
            </a:r>
            <a:endParaRPr lang="en-MY" dirty="0">
              <a:solidFill>
                <a:srgbClr val="C00000"/>
              </a:solidFil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solidFill>
                  <a:srgbClr val="FF0000"/>
                </a:solidFill>
              </a:rPr>
              <a:t>Definition of terms used</a:t>
            </a:r>
            <a:endParaRPr lang="en-GB" dirty="0" smtClean="0">
              <a:solidFill>
                <a:srgbClr val="FF0000"/>
              </a:solidFill>
            </a:endParaRPr>
          </a:p>
        </p:txBody>
      </p:sp>
      <p:sp>
        <p:nvSpPr>
          <p:cNvPr id="32771" name="Content Placeholder 2"/>
          <p:cNvSpPr>
            <a:spLocks noGrp="1"/>
          </p:cNvSpPr>
          <p:nvPr>
            <p:ph idx="1"/>
          </p:nvPr>
        </p:nvSpPr>
        <p:spPr/>
        <p:txBody>
          <a:bodyPr>
            <a:normAutofit fontScale="85000" lnSpcReduction="10000"/>
          </a:bodyPr>
          <a:lstStyle/>
          <a:p>
            <a:pPr eaLnBrk="1" hangingPunct="1"/>
            <a:r>
              <a:rPr lang="en-SG" dirty="0" smtClean="0"/>
              <a:t>Assessment</a:t>
            </a:r>
          </a:p>
          <a:p>
            <a:pPr lvl="1" eaLnBrk="1" hangingPunct="1">
              <a:buFont typeface="Arial" charset="0"/>
              <a:buChar char="•"/>
            </a:pPr>
            <a:r>
              <a:rPr lang="en-SG" dirty="0" smtClean="0"/>
              <a:t>Assessment is one or more processes that </a:t>
            </a:r>
            <a:r>
              <a:rPr lang="en-SG" b="1" dirty="0" smtClean="0"/>
              <a:t>identify, collect, and prepare data</a:t>
            </a:r>
            <a:r>
              <a:rPr lang="en-SG" dirty="0" smtClean="0"/>
              <a:t> to evaluate the achievement of programme educational objectives and student learning outcomes</a:t>
            </a:r>
          </a:p>
          <a:p>
            <a:pPr eaLnBrk="1" hangingPunct="1"/>
            <a:r>
              <a:rPr lang="en-SG" dirty="0" smtClean="0"/>
              <a:t>Evaluation</a:t>
            </a:r>
          </a:p>
          <a:p>
            <a:pPr lvl="1" eaLnBrk="1" hangingPunct="1">
              <a:buFont typeface="Arial" charset="0"/>
              <a:buChar char="•"/>
            </a:pPr>
            <a:r>
              <a:rPr lang="en-SG" dirty="0" smtClean="0"/>
              <a:t>Evaluation is one or more processes for </a:t>
            </a:r>
            <a:r>
              <a:rPr lang="en-SG" b="1" dirty="0" smtClean="0"/>
              <a:t>interpreting the data and evidence accumulated</a:t>
            </a:r>
            <a:r>
              <a:rPr lang="en-SG" dirty="0" smtClean="0"/>
              <a:t> through assessment practices.  Evaluation </a:t>
            </a:r>
            <a:r>
              <a:rPr lang="en-SG" b="1" dirty="0" smtClean="0"/>
              <a:t>determines the extent </a:t>
            </a:r>
            <a:r>
              <a:rPr lang="en-SG" dirty="0" smtClean="0"/>
              <a:t>to which programme educational objectives or student learning </a:t>
            </a:r>
            <a:r>
              <a:rPr lang="en-SG" b="1" dirty="0" smtClean="0"/>
              <a:t>outcomes are being achieved</a:t>
            </a:r>
            <a:r>
              <a:rPr lang="en-SG" dirty="0" smtClean="0"/>
              <a:t>, and results in </a:t>
            </a:r>
            <a:r>
              <a:rPr lang="en-SG" b="1" dirty="0" smtClean="0"/>
              <a:t>decisions and actions to improve </a:t>
            </a:r>
            <a:r>
              <a:rPr lang="en-SG" dirty="0" smtClean="0"/>
              <a:t>the programme</a:t>
            </a:r>
            <a:endParaRPr lang="en-GB" dirty="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62000"/>
            <a:ext cx="8381081" cy="1905000"/>
          </a:xfrm>
        </p:spPr>
        <p:txBody>
          <a:bodyPr>
            <a:normAutofit fontScale="90000"/>
          </a:bodyPr>
          <a:lstStyle/>
          <a:p>
            <a:r>
              <a:rPr lang="en-US" sz="4700" dirty="0" smtClean="0">
                <a:solidFill>
                  <a:srgbClr val="C00000"/>
                </a:solidFill>
              </a:rPr>
              <a:t>Assessment</a:t>
            </a:r>
            <a:r>
              <a:rPr lang="en-US" dirty="0" smtClean="0">
                <a:solidFill>
                  <a:srgbClr val="C00000"/>
                </a:solidFill>
              </a:rPr>
              <a:t/>
            </a:r>
            <a:br>
              <a:rPr lang="en-US" dirty="0" smtClean="0">
                <a:solidFill>
                  <a:srgbClr val="C00000"/>
                </a:solidFill>
              </a:rPr>
            </a:br>
            <a:r>
              <a:rPr lang="en-US" dirty="0" smtClean="0">
                <a:solidFill>
                  <a:srgbClr val="C00000"/>
                </a:solidFill>
              </a:rPr>
              <a:t>&amp;</a:t>
            </a:r>
            <a:br>
              <a:rPr lang="en-US" dirty="0" smtClean="0">
                <a:solidFill>
                  <a:srgbClr val="C00000"/>
                </a:solidFill>
              </a:rPr>
            </a:br>
            <a:r>
              <a:rPr lang="en-US" dirty="0" smtClean="0">
                <a:solidFill>
                  <a:srgbClr val="C00000"/>
                </a:solidFill>
              </a:rPr>
              <a:t>Demonstration of Achievement</a:t>
            </a:r>
            <a:endParaRPr lang="en-US" dirty="0">
              <a:solidFill>
                <a:srgbClr val="C00000"/>
              </a:solidFill>
            </a:endParaRPr>
          </a:p>
        </p:txBody>
      </p:sp>
      <p:sp>
        <p:nvSpPr>
          <p:cNvPr id="3" name="Subtitle 2"/>
          <p:cNvSpPr>
            <a:spLocks noGrp="1"/>
          </p:cNvSpPr>
          <p:nvPr>
            <p:ph type="subTitle" idx="1"/>
          </p:nvPr>
        </p:nvSpPr>
        <p:spPr>
          <a:xfrm>
            <a:off x="1371600" y="3276600"/>
            <a:ext cx="6400800" cy="2362200"/>
          </a:xfrm>
        </p:spPr>
        <p:txBody>
          <a:bodyPr>
            <a:normAutofit fontScale="92500" lnSpcReduction="20000"/>
          </a:bodyPr>
          <a:lstStyle/>
          <a:p>
            <a:r>
              <a:rPr lang="en-US" dirty="0" smtClean="0">
                <a:solidFill>
                  <a:schemeClr val="tx1"/>
                </a:solidFill>
              </a:rPr>
              <a:t>Breadth</a:t>
            </a:r>
          </a:p>
          <a:p>
            <a:r>
              <a:rPr lang="en-US" dirty="0" smtClean="0">
                <a:solidFill>
                  <a:schemeClr val="tx1"/>
                </a:solidFill>
              </a:rPr>
              <a:t>Depth</a:t>
            </a:r>
          </a:p>
          <a:p>
            <a:r>
              <a:rPr lang="en-US" dirty="0" smtClean="0">
                <a:solidFill>
                  <a:schemeClr val="tx1"/>
                </a:solidFill>
              </a:rPr>
              <a:t>Where gained</a:t>
            </a:r>
          </a:p>
          <a:p>
            <a:r>
              <a:rPr lang="en-US" dirty="0" smtClean="0">
                <a:solidFill>
                  <a:schemeClr val="tx1"/>
                </a:solidFill>
              </a:rPr>
              <a:t>Learning Process</a:t>
            </a:r>
          </a:p>
          <a:p>
            <a:r>
              <a:rPr lang="en-US" dirty="0" smtClean="0">
                <a:solidFill>
                  <a:schemeClr val="tx1"/>
                </a:solidFill>
              </a:rPr>
              <a:t>Assessment Methods</a:t>
            </a:r>
            <a:endParaRPr lang="en-MY"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Spady</a:t>
            </a:r>
            <a:r>
              <a:rPr lang="en-US" dirty="0" smtClean="0">
                <a:solidFill>
                  <a:srgbClr val="C00000"/>
                </a:solidFill>
              </a:rPr>
              <a:t> Definition of “Outcome”</a:t>
            </a:r>
            <a:endParaRPr lang="en-US"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Outcome </a:t>
            </a:r>
            <a:r>
              <a:rPr lang="en-US" dirty="0"/>
              <a:t>is “a culminating demonstration of learning”</a:t>
            </a:r>
          </a:p>
          <a:p>
            <a:pPr lvl="0"/>
            <a:r>
              <a:rPr lang="en-US" dirty="0"/>
              <a:t>“Demonstration” meant that learners would actually DO something tangible, visible, and observable – e.g., describe, explain, design, construct, produce, negotiate, operate, etc. – with the concepts and content embodied in the typical curriculum</a:t>
            </a:r>
          </a:p>
          <a:p>
            <a:pPr lvl="0"/>
            <a:r>
              <a:rPr lang="en-US" dirty="0"/>
              <a:t>Doing required skill and competence, not just knowledge and understanding</a:t>
            </a:r>
          </a:p>
          <a:p>
            <a:pPr lvl="0"/>
            <a:r>
              <a:rPr lang="en-US" dirty="0"/>
              <a:t>Competence and its demonstration are equally important in an Outcome </a:t>
            </a:r>
            <a:r>
              <a:rPr lang="en-US" dirty="0" smtClean="0"/>
              <a:t>Statement</a:t>
            </a:r>
            <a:endParaRPr lang="en-US" dirty="0"/>
          </a:p>
        </p:txBody>
      </p:sp>
    </p:spTree>
    <p:extLst>
      <p:ext uri="{BB962C8B-B14F-4D97-AF65-F5344CB8AC3E}">
        <p14:creationId xmlns:p14="http://schemas.microsoft.com/office/powerpoint/2010/main" val="345244121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838200"/>
            <a:ext cx="7772400" cy="2666999"/>
          </a:xfrm>
        </p:spPr>
        <p:txBody>
          <a:bodyPr>
            <a:normAutofit/>
          </a:bodyPr>
          <a:lstStyle/>
          <a:p>
            <a:r>
              <a:rPr lang="en-MY" dirty="0" smtClean="0">
                <a:solidFill>
                  <a:srgbClr val="FF0000"/>
                </a:solidFill>
              </a:rPr>
              <a:t>Demonstration of Achievement</a:t>
            </a:r>
            <a:br>
              <a:rPr lang="en-MY" dirty="0" smtClean="0">
                <a:solidFill>
                  <a:srgbClr val="FF0000"/>
                </a:solidFill>
              </a:rPr>
            </a:br>
            <a:r>
              <a:rPr lang="en-MY" dirty="0" smtClean="0">
                <a:solidFill>
                  <a:srgbClr val="FF0000"/>
                </a:solidFill>
              </a:rPr>
              <a:t>of </a:t>
            </a:r>
            <a:r>
              <a:rPr lang="en-MY" dirty="0" err="1" smtClean="0">
                <a:solidFill>
                  <a:srgbClr val="FF0000"/>
                </a:solidFill>
              </a:rPr>
              <a:t>PLOs</a:t>
            </a:r>
            <a:r>
              <a:rPr lang="en-MY" dirty="0" smtClean="0">
                <a:solidFill>
                  <a:srgbClr val="FF0000"/>
                </a:solidFill>
              </a:rPr>
              <a:t> to PEC Requirements</a:t>
            </a:r>
            <a:endParaRPr lang="en-MY" dirty="0">
              <a:solidFill>
                <a:srgbClr val="FF0000"/>
              </a:solidFill>
            </a:endParaRPr>
          </a:p>
        </p:txBody>
      </p:sp>
      <p:sp>
        <p:nvSpPr>
          <p:cNvPr id="3" name="TextBox 2"/>
          <p:cNvSpPr txBox="1"/>
          <p:nvPr/>
        </p:nvSpPr>
        <p:spPr>
          <a:xfrm>
            <a:off x="537278" y="5181600"/>
            <a:ext cx="7690888" cy="954107"/>
          </a:xfrm>
          <a:prstGeom prst="rect">
            <a:avLst/>
          </a:prstGeom>
          <a:noFill/>
        </p:spPr>
        <p:txBody>
          <a:bodyPr wrap="none" rtlCol="0">
            <a:spAutoFit/>
          </a:bodyPr>
          <a:lstStyle/>
          <a:p>
            <a:pPr algn="ctr"/>
            <a:r>
              <a:rPr lang="en-US" dirty="0" smtClean="0">
                <a:solidFill>
                  <a:srgbClr val="FF0000"/>
                </a:solidFill>
              </a:rPr>
              <a:t>Reference</a:t>
            </a:r>
            <a:r>
              <a:rPr lang="en-US" dirty="0" smtClean="0"/>
              <a:t>: </a:t>
            </a:r>
            <a:r>
              <a:rPr lang="en-US" sz="2000" b="1" dirty="0" smtClean="0"/>
              <a:t>Designing Better Engineering Education Through Assessment</a:t>
            </a:r>
          </a:p>
          <a:p>
            <a:pPr algn="ctr"/>
            <a:r>
              <a:rPr lang="en-US" b="1" i="1" dirty="0" smtClean="0"/>
              <a:t>by JE </a:t>
            </a:r>
            <a:r>
              <a:rPr lang="en-US" b="1" i="1" dirty="0" err="1" smtClean="0"/>
              <a:t>Spurlin</a:t>
            </a:r>
            <a:r>
              <a:rPr lang="en-US" b="1" i="1" dirty="0" smtClean="0"/>
              <a:t>, SA </a:t>
            </a:r>
            <a:r>
              <a:rPr lang="en-US" b="1" i="1" dirty="0" err="1" smtClean="0"/>
              <a:t>Rajala</a:t>
            </a:r>
            <a:r>
              <a:rPr lang="en-US" b="1" i="1" dirty="0" smtClean="0"/>
              <a:t> &amp; JP Lavelle</a:t>
            </a:r>
          </a:p>
          <a:p>
            <a:pPr algn="ctr"/>
            <a:r>
              <a:rPr lang="en-US" b="1" i="1" dirty="0" smtClean="0"/>
              <a:t>Stylus Publishing LLC, 2008</a:t>
            </a:r>
            <a:endParaRPr lang="en-MY" b="1" i="1"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We Have To</a:t>
            </a:r>
            <a:endParaRPr lang="en-MY" dirty="0">
              <a:solidFill>
                <a:srgbClr val="FF0000"/>
              </a:solidFill>
            </a:endParaRPr>
          </a:p>
        </p:txBody>
      </p:sp>
      <p:sp>
        <p:nvSpPr>
          <p:cNvPr id="3" name="Content Placeholder 2"/>
          <p:cNvSpPr>
            <a:spLocks noGrp="1"/>
          </p:cNvSpPr>
          <p:nvPr>
            <p:ph idx="1"/>
          </p:nvPr>
        </p:nvSpPr>
        <p:spPr/>
        <p:txBody>
          <a:bodyPr>
            <a:normAutofit/>
          </a:bodyPr>
          <a:lstStyle/>
          <a:p>
            <a:pPr marL="742950" indent="-742950">
              <a:buFont typeface="+mj-lt"/>
              <a:buAutoNum type="arabicParenR"/>
            </a:pPr>
            <a:r>
              <a:rPr lang="en-US" sz="4000" dirty="0" smtClean="0"/>
              <a:t>Demonstrate that </a:t>
            </a:r>
            <a:r>
              <a:rPr lang="en-MY" sz="4000" dirty="0" smtClean="0"/>
              <a:t>students have achieved the specified learning outcomes at appropriate level by the time of graduation, and</a:t>
            </a:r>
          </a:p>
          <a:p>
            <a:pPr marL="742950" indent="-742950">
              <a:buFont typeface="+mj-lt"/>
              <a:buAutoNum type="arabicParenR"/>
            </a:pPr>
            <a:r>
              <a:rPr lang="en-MY" sz="4000" dirty="0" smtClean="0"/>
              <a:t>Provide evidence that our program has contributed to our students’ ability to achieve the </a:t>
            </a:r>
            <a:r>
              <a:rPr lang="en-MY" sz="4000" dirty="0" err="1" smtClean="0"/>
              <a:t>PLOs</a:t>
            </a:r>
            <a:endParaRPr lang="en-MY" sz="4000"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Assessment of PLO – Where?</a:t>
            </a:r>
            <a:endParaRPr lang="en-MY" dirty="0">
              <a:solidFill>
                <a:srgbClr val="FF0000"/>
              </a:solidFill>
            </a:endParaRPr>
          </a:p>
        </p:txBody>
      </p:sp>
      <p:sp>
        <p:nvSpPr>
          <p:cNvPr id="3" name="Content Placeholder 2"/>
          <p:cNvSpPr>
            <a:spLocks noGrp="1"/>
          </p:cNvSpPr>
          <p:nvPr>
            <p:ph idx="1"/>
          </p:nvPr>
        </p:nvSpPr>
        <p:spPr/>
        <p:txBody>
          <a:bodyPr/>
          <a:lstStyle/>
          <a:p>
            <a:r>
              <a:rPr lang="en-US" dirty="0" smtClean="0"/>
              <a:t>Course work &amp; curricular activities</a:t>
            </a:r>
          </a:p>
          <a:p>
            <a:pPr lvl="1"/>
            <a:r>
              <a:rPr lang="en-US" dirty="0" smtClean="0"/>
              <a:t>Classes chosen, major</a:t>
            </a:r>
          </a:p>
          <a:p>
            <a:r>
              <a:rPr lang="en-US" dirty="0" smtClean="0"/>
              <a:t>Classroom experience</a:t>
            </a:r>
          </a:p>
          <a:p>
            <a:pPr lvl="1"/>
            <a:r>
              <a:rPr lang="en-US" dirty="0" smtClean="0"/>
              <a:t>Pedagogy, facilities, faculty &amp; student interaction,</a:t>
            </a:r>
          </a:p>
          <a:p>
            <a:r>
              <a:rPr lang="en-US" dirty="0" smtClean="0"/>
              <a:t>Out-of-class experience</a:t>
            </a:r>
          </a:p>
          <a:p>
            <a:pPr lvl="1"/>
            <a:r>
              <a:rPr lang="en-US" dirty="0" smtClean="0"/>
              <a:t>Co-curricular, internships, support services</a:t>
            </a:r>
            <a:endParaRPr lang="en-MY"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0000"/>
                </a:solidFill>
              </a:rPr>
              <a:t>1. 	Engineering Knowledge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Apply knowledge of mathematics, science, engineering fundamentals and an engineering specialization to the solution of complex engineering* problems.</a:t>
            </a:r>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dirty="0" smtClean="0">
                <a:solidFill>
                  <a:srgbClr val="FF0000"/>
                </a:solidFill>
              </a:rPr>
              <a:t>Assessment of PLO (1)</a:t>
            </a:r>
            <a:endParaRPr lang="en-MY" sz="4000"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smtClean="0"/>
              <a:t>“Apply” - Level 3 BT</a:t>
            </a:r>
          </a:p>
          <a:p>
            <a:r>
              <a:rPr lang="en-US" dirty="0" smtClean="0"/>
              <a:t>Demonstrate breadth and depth of education and type of knowledge, both theoretical and practical</a:t>
            </a:r>
          </a:p>
          <a:p>
            <a:r>
              <a:rPr lang="en-US" dirty="0" smtClean="0"/>
              <a:t>Show students can employ general principles, theories, concepts, and/or formulas from mathematics, science, and engineering in the solution of problems in their field of engineering.</a:t>
            </a:r>
          </a:p>
          <a:p>
            <a:r>
              <a:rPr lang="en-US" dirty="0" smtClean="0"/>
              <a:t>For a particular complex engineering problem, students should demonstrate that they can</a:t>
            </a:r>
          </a:p>
          <a:p>
            <a:pPr lvl="1"/>
            <a:r>
              <a:rPr lang="en-US" dirty="0" smtClean="0"/>
              <a:t>Define and describe the pertinent principle, theory, concept, and/or formula,</a:t>
            </a:r>
          </a:p>
          <a:p>
            <a:pPr lvl="1"/>
            <a:r>
              <a:rPr lang="en-US" dirty="0" smtClean="0"/>
              <a:t>Explain why it is appropriate to the problem, and</a:t>
            </a:r>
          </a:p>
          <a:p>
            <a:pPr lvl="1"/>
            <a:r>
              <a:rPr lang="en-US" dirty="0" smtClean="0"/>
              <a:t>Demonstrate how it has been applied in the solution of the problem.</a:t>
            </a:r>
          </a:p>
          <a:p>
            <a:pPr lvl="1"/>
            <a:r>
              <a:rPr lang="en-US" dirty="0" smtClean="0"/>
              <a:t>Best demonstrated via capstone project or design work</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dirty="0" smtClean="0">
                <a:solidFill>
                  <a:srgbClr val="FF0000"/>
                </a:solidFill>
              </a:rPr>
              <a:t>Assessment of PLO (1)</a:t>
            </a:r>
            <a:endParaRPr lang="en-MY" sz="40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Show evidence that students required to take modules in mathematic and science</a:t>
            </a:r>
          </a:p>
          <a:p>
            <a:r>
              <a:rPr lang="en-US" dirty="0" smtClean="0">
                <a:solidFill>
                  <a:schemeClr val="accent3">
                    <a:lumMod val="50000"/>
                  </a:schemeClr>
                </a:solidFill>
              </a:rPr>
              <a:t>Respond positively, after students have been on the job, in applying knowledge of mathematics, science, and engineering to the particular engineering problems they encountered at work;</a:t>
            </a:r>
          </a:p>
          <a:p>
            <a:r>
              <a:rPr lang="en-US" dirty="0" smtClean="0">
                <a:solidFill>
                  <a:schemeClr val="accent3">
                    <a:lumMod val="50000"/>
                  </a:schemeClr>
                </a:solidFill>
              </a:rPr>
              <a:t>Achieve a positive rating from their employers regarding their ability to apply general principles of mathematics, science, and engineering to particular engineering situations.</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FF0000"/>
                </a:solidFill>
              </a:rPr>
              <a:t>2.	Problem Analysis</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p:txBody>
          <a:bodyPr/>
          <a:lstStyle/>
          <a:p>
            <a:pPr lvl="0"/>
            <a:r>
              <a:rPr lang="en-US" dirty="0" smtClean="0"/>
              <a:t>Identify, formulate, research literature and </a:t>
            </a:r>
            <a:r>
              <a:rPr lang="en-US" dirty="0" err="1" smtClean="0"/>
              <a:t>analyse</a:t>
            </a:r>
            <a:r>
              <a:rPr lang="en-US" dirty="0" smtClean="0"/>
              <a:t> </a:t>
            </a:r>
            <a:r>
              <a:rPr lang="en-US" i="1" dirty="0" smtClean="0"/>
              <a:t>complex </a:t>
            </a:r>
            <a:r>
              <a:rPr lang="en-US" dirty="0" smtClean="0"/>
              <a:t>engineering problems reaching substantiated conclusions using first principles of mathematics, natural sciences and engineering sciences. </a:t>
            </a:r>
          </a:p>
          <a:p>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dirty="0" smtClean="0">
                <a:solidFill>
                  <a:srgbClr val="FF0000"/>
                </a:solidFill>
              </a:rPr>
              <a:t>Assessment of PLO (2)</a:t>
            </a:r>
            <a:endParaRPr lang="en-MY"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MY" dirty="0" smtClean="0"/>
              <a:t>Identify – level 2 BT</a:t>
            </a:r>
          </a:p>
          <a:p>
            <a:r>
              <a:rPr lang="en-MY" dirty="0" smtClean="0"/>
              <a:t>Formulate – level 3 BT</a:t>
            </a:r>
          </a:p>
          <a:p>
            <a:r>
              <a:rPr lang="en-MY" dirty="0" smtClean="0"/>
              <a:t>Research – level 3 BT</a:t>
            </a:r>
          </a:p>
          <a:p>
            <a:r>
              <a:rPr lang="en-MY" dirty="0" smtClean="0"/>
              <a:t>Analyse, Solve – level 4 BT</a:t>
            </a:r>
          </a:p>
          <a:p>
            <a:r>
              <a:rPr lang="en-MY" dirty="0" smtClean="0"/>
              <a:t>reaching substantiated conclusions – level 6 BT</a:t>
            </a:r>
          </a:p>
          <a:p>
            <a:r>
              <a:rPr lang="en-MY" dirty="0" smtClean="0"/>
              <a:t>Demonstrate complexity of analysis</a:t>
            </a:r>
          </a:p>
          <a:p>
            <a:r>
              <a:rPr lang="en-MY" dirty="0" smtClean="0"/>
              <a:t>Show that students can identify engineering problems. Problem identification entails two procedures:</a:t>
            </a:r>
          </a:p>
          <a:p>
            <a:pPr lvl="1"/>
            <a:r>
              <a:rPr lang="en-MY" dirty="0" smtClean="0"/>
              <a:t>Ability to </a:t>
            </a:r>
            <a:r>
              <a:rPr lang="en-MY" u="sng" dirty="0" smtClean="0"/>
              <a:t>recognize</a:t>
            </a:r>
            <a:r>
              <a:rPr lang="en-MY" dirty="0" smtClean="0"/>
              <a:t> an engineering problem. An engineering problem is an opportunity for change in which engineering solutions can be applied to improve on existing or anticipated conditions and</a:t>
            </a:r>
          </a:p>
          <a:p>
            <a:pPr lvl="1"/>
            <a:r>
              <a:rPr lang="en-MY" dirty="0" smtClean="0"/>
              <a:t>Ability to </a:t>
            </a:r>
            <a:r>
              <a:rPr lang="en-MY" u="sng" dirty="0" smtClean="0"/>
              <a:t>define</a:t>
            </a:r>
            <a:r>
              <a:rPr lang="en-MY" dirty="0" smtClean="0"/>
              <a:t> an engineering problem. Defining a problem means describing, in concrete and specific terms, the existing or anticipated condition that creates the opportunity for change and the goal state(s) that provides the direction and end-point for change</a:t>
            </a:r>
          </a:p>
          <a:p>
            <a:endParaRPr lang="en-MY"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solidFill>
                  <a:srgbClr val="FF0000"/>
                </a:solidFill>
              </a:rPr>
              <a:t>Assessment of PLO (2)</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Show that they have taken assignment and project work and have the ability </a:t>
            </a:r>
            <a:r>
              <a:rPr lang="en-US" u="sng" dirty="0" smtClean="0"/>
              <a:t>to </a:t>
            </a:r>
            <a:r>
              <a:rPr lang="en-MY" u="sng" dirty="0" smtClean="0"/>
              <a:t>research through relevant literature review</a:t>
            </a:r>
          </a:p>
          <a:p>
            <a:r>
              <a:rPr lang="en-US" dirty="0" smtClean="0"/>
              <a:t>Show that they can </a:t>
            </a:r>
            <a:r>
              <a:rPr lang="en-US" u="sng" dirty="0" smtClean="0"/>
              <a:t>represent a problem</a:t>
            </a:r>
            <a:r>
              <a:rPr lang="en-US" dirty="0" smtClean="0"/>
              <a:t> in a form that makes finding solutions more efficient and effective. </a:t>
            </a:r>
          </a:p>
          <a:p>
            <a:r>
              <a:rPr lang="en-US" dirty="0" smtClean="0"/>
              <a:t>Show that they can </a:t>
            </a:r>
            <a:r>
              <a:rPr lang="en-US" u="sng" dirty="0" smtClean="0"/>
              <a:t>analyze problems</a:t>
            </a:r>
            <a:r>
              <a:rPr lang="en-US" dirty="0" smtClean="0"/>
              <a:t>, that is, isolate and describe the important components of a problem; what is given (design specifications, availability of materials, performance requirements, testing standards, etc); what is known from previous experience relevant to the problem; and what the unknown are;</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solidFill>
                  <a:srgbClr val="FF0000"/>
                </a:solidFill>
              </a:rPr>
              <a:t>Assessment of PLO (2)</a:t>
            </a: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Show that they can apply engineering principles and mathematics to find the unknowns and </a:t>
            </a:r>
            <a:r>
              <a:rPr lang="en-US" u="sng" dirty="0" smtClean="0"/>
              <a:t>arrive at appropriate solutions</a:t>
            </a:r>
            <a:r>
              <a:rPr lang="en-US" dirty="0" smtClean="0"/>
              <a:t> to the problem;</a:t>
            </a:r>
          </a:p>
          <a:p>
            <a:r>
              <a:rPr lang="en-US" dirty="0" smtClean="0"/>
              <a:t>Show that they are able to </a:t>
            </a:r>
            <a:r>
              <a:rPr lang="en-MY" u="sng" dirty="0" smtClean="0"/>
              <a:t>reach substantiated conclusions</a:t>
            </a:r>
            <a:r>
              <a:rPr lang="en-MY" dirty="0" smtClean="0"/>
              <a:t> based on an analysis of various relevant factors</a:t>
            </a:r>
            <a:endParaRPr lang="en-US" dirty="0" smtClean="0"/>
          </a:p>
          <a:p>
            <a:r>
              <a:rPr lang="en-US" dirty="0" smtClean="0"/>
              <a:t>Respond positively, after they have been on the job, to the training and guidance they received in solving engineering problems;</a:t>
            </a:r>
          </a:p>
          <a:p>
            <a:r>
              <a:rPr lang="en-US" dirty="0" smtClean="0"/>
              <a:t>Achieve a positive rating from their employers regarding their ability to solve engineering problems.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1115616" y="2276872"/>
            <a:ext cx="7010400" cy="1938992"/>
          </a:xfrm>
          <a:prstGeom prst="rect">
            <a:avLst/>
          </a:prstGeom>
          <a:noFill/>
          <a:ln w="9525">
            <a:solidFill>
              <a:schemeClr val="accent1"/>
            </a:solidFill>
            <a:miter lim="800000"/>
            <a:headEnd/>
            <a:tailEnd/>
          </a:ln>
        </p:spPr>
        <p:txBody>
          <a:bodyPr>
            <a:spAutoFit/>
          </a:bodyPr>
          <a:lstStyle/>
          <a:p>
            <a:pPr algn="ctr"/>
            <a:r>
              <a:rPr lang="en-SG" sz="4000" dirty="0" smtClean="0">
                <a:solidFill>
                  <a:srgbClr val="C00000"/>
                </a:solidFill>
                <a:latin typeface="Calibri" pitchFamily="34" charset="0"/>
              </a:rPr>
              <a:t>Part 2:</a:t>
            </a:r>
          </a:p>
          <a:p>
            <a:pPr algn="ctr"/>
            <a:r>
              <a:rPr lang="en-SG" sz="4000" dirty="0" smtClean="0">
                <a:solidFill>
                  <a:srgbClr val="C00000"/>
                </a:solidFill>
                <a:latin typeface="Calibri" pitchFamily="34" charset="0"/>
              </a:rPr>
              <a:t>Outcomes-based Accreditation </a:t>
            </a:r>
            <a:r>
              <a:rPr lang="en-SG" sz="4000" dirty="0">
                <a:solidFill>
                  <a:srgbClr val="C00000"/>
                </a:solidFill>
                <a:latin typeface="Calibri" pitchFamily="34" charset="0"/>
              </a:rPr>
              <a:t>System</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rgbClr val="FF0000"/>
                </a:solidFill>
              </a:rPr>
              <a:t>3. Design / Development of Solutions</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Design solutions for </a:t>
            </a:r>
            <a:r>
              <a:rPr lang="en-US" i="1" dirty="0" smtClean="0"/>
              <a:t>complex </a:t>
            </a:r>
            <a:r>
              <a:rPr lang="en-US" dirty="0" smtClean="0"/>
              <a:t>engineering problems and design systems, components or processes that meet specified needs with appropriate consideration for public health and safety, cultural, societal, and environmental considerations.</a:t>
            </a:r>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dirty="0" smtClean="0">
                <a:solidFill>
                  <a:srgbClr val="FF0000"/>
                </a:solidFill>
              </a:rPr>
              <a:t>Assessment of PLO (3)</a:t>
            </a:r>
            <a:endParaRPr lang="en-MY" dirty="0">
              <a:solidFill>
                <a:srgbClr val="FF0000"/>
              </a:solidFill>
            </a:endParaRPr>
          </a:p>
        </p:txBody>
      </p:sp>
      <p:sp>
        <p:nvSpPr>
          <p:cNvPr id="3" name="Content Placeholder 2"/>
          <p:cNvSpPr>
            <a:spLocks noGrp="1"/>
          </p:cNvSpPr>
          <p:nvPr>
            <p:ph idx="1"/>
          </p:nvPr>
        </p:nvSpPr>
        <p:spPr/>
        <p:txBody>
          <a:bodyPr>
            <a:noAutofit/>
          </a:bodyPr>
          <a:lstStyle/>
          <a:p>
            <a:r>
              <a:rPr lang="en-MY" sz="1600" dirty="0" smtClean="0"/>
              <a:t>Level 5 of BT</a:t>
            </a:r>
          </a:p>
          <a:p>
            <a:r>
              <a:rPr lang="en-MY" sz="1600" dirty="0" smtClean="0"/>
              <a:t>Demonstrate breadth and uniqueness of engineering problems, i.e. extent to which problems are original and to which solutions have previously been identified or codified</a:t>
            </a:r>
          </a:p>
          <a:p>
            <a:r>
              <a:rPr lang="en-MY" sz="1600" dirty="0" smtClean="0"/>
              <a:t>Show, via capstone project or design assignments, that students can engage productively and creatively in the process of design.</a:t>
            </a:r>
          </a:p>
          <a:p>
            <a:pPr lvl="1"/>
            <a:r>
              <a:rPr lang="en-MY" sz="1600" dirty="0" smtClean="0"/>
              <a:t>Establishing the goal of the design project, the outcome that must be attained</a:t>
            </a:r>
          </a:p>
          <a:p>
            <a:pPr lvl="1"/>
            <a:r>
              <a:rPr lang="en-MY" sz="1600" dirty="0" smtClean="0"/>
              <a:t>Defining the project</a:t>
            </a:r>
          </a:p>
          <a:p>
            <a:pPr lvl="1"/>
            <a:r>
              <a:rPr lang="en-US" sz="1600" dirty="0" smtClean="0"/>
              <a:t>Take account of public health and safety, cultural, societal, and environmental considerations</a:t>
            </a:r>
            <a:endParaRPr lang="en-MY" sz="1600" dirty="0" smtClean="0"/>
          </a:p>
          <a:p>
            <a:pPr lvl="1"/>
            <a:r>
              <a:rPr lang="en-MY" sz="1600" dirty="0" smtClean="0"/>
              <a:t>Brainstorming for alternative possibilities</a:t>
            </a:r>
          </a:p>
          <a:p>
            <a:pPr lvl="1"/>
            <a:r>
              <a:rPr lang="en-MY" sz="1600" dirty="0" smtClean="0"/>
              <a:t>Choosing the best of the possible solutions</a:t>
            </a:r>
          </a:p>
          <a:p>
            <a:pPr lvl="1"/>
            <a:r>
              <a:rPr lang="en-MY" sz="1600" dirty="0" smtClean="0"/>
              <a:t>Creating a prototype or model that embodies or represents the chosen solution</a:t>
            </a:r>
          </a:p>
          <a:p>
            <a:pPr lvl="1"/>
            <a:r>
              <a:rPr lang="en-MY" sz="1600" dirty="0" smtClean="0"/>
              <a:t>Testing the prototype or model against the criteria for the project, and</a:t>
            </a:r>
          </a:p>
          <a:p>
            <a:pPr lvl="1"/>
            <a:r>
              <a:rPr lang="en-MY" sz="1600" dirty="0" smtClean="0"/>
              <a:t>Choosing and justifying to an appropriate audience the final system, component, or process</a:t>
            </a:r>
            <a:endParaRPr lang="en-MY" sz="1600"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solidFill>
                  <a:srgbClr val="FF0000"/>
                </a:solidFill>
              </a:rPr>
              <a:t>Assessment of PLO (3)</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Provide evidence that curriculum covers public health and safety, cultural, societal, and environmental issues</a:t>
            </a:r>
          </a:p>
          <a:p>
            <a:r>
              <a:rPr lang="en-US" dirty="0" smtClean="0">
                <a:solidFill>
                  <a:schemeClr val="accent3">
                    <a:lumMod val="50000"/>
                  </a:schemeClr>
                </a:solidFill>
              </a:rPr>
              <a:t>Respond positively, after they have been on the job, to the training and guidance in design process they received at university</a:t>
            </a:r>
          </a:p>
          <a:p>
            <a:r>
              <a:rPr lang="en-US" dirty="0" smtClean="0">
                <a:solidFill>
                  <a:schemeClr val="accent3">
                    <a:lumMod val="50000"/>
                  </a:schemeClr>
                </a:solidFill>
              </a:rPr>
              <a:t>Achieve a positive rating from their employers regarding their ability to engage productively and creatively in the process of design</a:t>
            </a:r>
            <a:endParaRPr 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Assessment of PLO</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Assessment is big subject and probably the major challenge of the teaching faculty</a:t>
            </a:r>
          </a:p>
          <a:p>
            <a:r>
              <a:rPr lang="en-US" dirty="0" smtClean="0"/>
              <a:t>Are assessment methods adequate to provide evidence of achievement of PLO?</a:t>
            </a:r>
          </a:p>
          <a:p>
            <a:r>
              <a:rPr lang="en-US" dirty="0" smtClean="0"/>
              <a:t>Each learning outcome may be measured or evaluated in terms of performance indicators</a:t>
            </a:r>
          </a:p>
          <a:p>
            <a:r>
              <a:rPr lang="en-US" dirty="0" smtClean="0"/>
              <a:t>Is there a system in place to ensure that each student will acquire the stated PLO before graduation? (bearing in mind the various core and optional subjects available, and overseas attachment)</a:t>
            </a:r>
          </a:p>
          <a:p>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Sustainable Program Assessment Processes</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GB" dirty="0" smtClean="0"/>
              <a:t>Direct and indirect methods of assessment to be applied to measure a wide variety of different student abilities</a:t>
            </a:r>
          </a:p>
          <a:p>
            <a:r>
              <a:rPr lang="en-GB" dirty="0" smtClean="0"/>
              <a:t>Consider best fit between program needs, satisfactory validity and affordability  (time, money and effort)</a:t>
            </a:r>
          </a:p>
          <a:p>
            <a:r>
              <a:rPr lang="en-GB" dirty="0" smtClean="0"/>
              <a:t>Need to use multiple methods to maximise validity and reduce bias of any approach – triangulation.</a:t>
            </a:r>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Assessment</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Assessment is one or more processes that identify, collect, and prepare data to evaluate the attainment of student learning outcomes and program educational objectives.</a:t>
            </a:r>
          </a:p>
          <a:p>
            <a:r>
              <a:rPr lang="en-US" dirty="0" smtClean="0"/>
              <a:t>Effective assessment uses relevant direct, indirect, quantitative and qualitative measures as appropriate to the objective or outcome being measured.</a:t>
            </a:r>
          </a:p>
          <a:p>
            <a:r>
              <a:rPr lang="en-US" dirty="0" smtClean="0"/>
              <a:t>Appropriate sampling method may be used as part of an assessment process.</a:t>
            </a:r>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Steps for assessment design</a:t>
            </a:r>
            <a:endParaRPr lang="en-US"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Define results to be measured</a:t>
            </a:r>
          </a:p>
          <a:p>
            <a:pPr marL="514350" indent="-514350">
              <a:buFont typeface="+mj-lt"/>
              <a:buAutoNum type="arabicParenR"/>
            </a:pPr>
            <a:r>
              <a:rPr lang="en-US" dirty="0" smtClean="0"/>
              <a:t>Identify data required and sources</a:t>
            </a:r>
          </a:p>
          <a:p>
            <a:pPr marL="514350" indent="-514350">
              <a:buFont typeface="+mj-lt"/>
              <a:buAutoNum type="arabicParenR"/>
            </a:pPr>
            <a:r>
              <a:rPr lang="en-US" dirty="0" smtClean="0"/>
              <a:t>Review existing assessment method</a:t>
            </a:r>
          </a:p>
          <a:p>
            <a:pPr marL="514350" indent="-514350">
              <a:buFont typeface="+mj-lt"/>
              <a:buAutoNum type="arabicParenR"/>
            </a:pPr>
            <a:r>
              <a:rPr lang="en-US" dirty="0" smtClean="0"/>
              <a:t>Define additional methods and measures</a:t>
            </a:r>
          </a:p>
          <a:p>
            <a:pPr marL="514350" indent="-514350">
              <a:buFont typeface="+mj-lt"/>
              <a:buAutoNum type="arabicParenR"/>
            </a:pPr>
            <a:r>
              <a:rPr lang="en-US" dirty="0" smtClean="0"/>
              <a:t>Implement &amp; evaluate</a:t>
            </a:r>
          </a:p>
          <a:p>
            <a:pPr marL="514350" indent="-514350">
              <a:buFont typeface="+mj-lt"/>
              <a:buAutoNum type="arabicParenR"/>
            </a:pPr>
            <a:endParaRPr lang="en-US" dirty="0"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SUTD</a:t>
            </a:r>
            <a:endParaRPr lang="en-MY"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Example of assessment for Capstone Project</a:t>
            </a:r>
            <a:endParaRPr lang="en-MY" dirty="0">
              <a:solidFill>
                <a:srgbClr val="FF0000"/>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066800"/>
          </a:xfrm>
        </p:spPr>
        <p:txBody>
          <a:bodyPr>
            <a:normAutofit fontScale="90000"/>
          </a:bodyPr>
          <a:lstStyle/>
          <a:p>
            <a:r>
              <a:rPr lang="en-US" dirty="0" smtClean="0">
                <a:solidFill>
                  <a:srgbClr val="C00000"/>
                </a:solidFill>
              </a:rPr>
              <a:t>Assessment Methods</a:t>
            </a:r>
            <a:br>
              <a:rPr lang="en-US" dirty="0" smtClean="0">
                <a:solidFill>
                  <a:srgbClr val="C00000"/>
                </a:solidFill>
              </a:rPr>
            </a:br>
            <a:r>
              <a:rPr lang="en-US" sz="2700" dirty="0" smtClean="0">
                <a:solidFill>
                  <a:srgbClr val="C00000"/>
                </a:solidFill>
              </a:rPr>
              <a:t>(Gloria Rogers)</a:t>
            </a:r>
            <a:endParaRPr lang="en-US" sz="2700" dirty="0">
              <a:solidFill>
                <a:srgbClr val="C00000"/>
              </a:solidFill>
            </a:endParaRPr>
          </a:p>
        </p:txBody>
      </p:sp>
      <p:sp>
        <p:nvSpPr>
          <p:cNvPr id="3" name="Content Placeholder 2"/>
          <p:cNvSpPr>
            <a:spLocks noGrp="1"/>
          </p:cNvSpPr>
          <p:nvPr>
            <p:ph idx="1"/>
          </p:nvPr>
        </p:nvSpPr>
        <p:spPr>
          <a:xfrm>
            <a:off x="228600" y="1524000"/>
            <a:ext cx="8686800" cy="4724400"/>
          </a:xfrm>
        </p:spPr>
        <p:txBody>
          <a:bodyPr>
            <a:normAutofit fontScale="85000" lnSpcReduction="20000"/>
          </a:bodyPr>
          <a:lstStyle/>
          <a:p>
            <a:r>
              <a:rPr lang="en-US" dirty="0" smtClean="0"/>
              <a:t>Locally developed examinations</a:t>
            </a:r>
          </a:p>
          <a:p>
            <a:r>
              <a:rPr lang="en-US" dirty="0" smtClean="0"/>
              <a:t>Oral exam</a:t>
            </a:r>
          </a:p>
          <a:p>
            <a:r>
              <a:rPr lang="en-US" dirty="0" smtClean="0"/>
              <a:t>Written surveys and questionnaires</a:t>
            </a:r>
          </a:p>
          <a:p>
            <a:r>
              <a:rPr lang="en-US" dirty="0" smtClean="0"/>
              <a:t>Commercial, norm-referenced, standardized exams</a:t>
            </a:r>
          </a:p>
          <a:p>
            <a:r>
              <a:rPr lang="en-US" dirty="0" smtClean="0"/>
              <a:t>Exit and other interview</a:t>
            </a:r>
          </a:p>
          <a:p>
            <a:r>
              <a:rPr lang="en-US" dirty="0" smtClean="0"/>
              <a:t>Focus groups</a:t>
            </a:r>
          </a:p>
          <a:p>
            <a:r>
              <a:rPr lang="en-US" dirty="0" smtClean="0"/>
              <a:t>External examiner</a:t>
            </a:r>
          </a:p>
          <a:p>
            <a:r>
              <a:rPr lang="en-US" dirty="0" smtClean="0"/>
              <a:t>Portfolios</a:t>
            </a:r>
          </a:p>
          <a:p>
            <a:r>
              <a:rPr lang="en-US" dirty="0" smtClean="0"/>
              <a:t>Simulations</a:t>
            </a:r>
          </a:p>
          <a:p>
            <a:r>
              <a:rPr lang="en-US" dirty="0" smtClean="0"/>
              <a:t>Performance appraisals</a:t>
            </a:r>
          </a:p>
          <a:p>
            <a:r>
              <a:rPr lang="en-US" dirty="0" smtClean="0"/>
              <a:t>…</a:t>
            </a:r>
          </a:p>
          <a:p>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066800"/>
          </a:xfrm>
        </p:spPr>
        <p:txBody>
          <a:bodyPr>
            <a:normAutofit/>
          </a:bodyPr>
          <a:lstStyle/>
          <a:p>
            <a:r>
              <a:rPr lang="en-US" sz="3600" dirty="0" smtClean="0">
                <a:solidFill>
                  <a:srgbClr val="C00000"/>
                </a:solidFill>
              </a:rPr>
              <a:t>Examples of Assessment Methods in </a:t>
            </a:r>
            <a:r>
              <a:rPr lang="en-US" sz="3600" dirty="0">
                <a:solidFill>
                  <a:srgbClr val="C00000"/>
                </a:solidFill>
              </a:rPr>
              <a:t>EC UK</a:t>
            </a:r>
          </a:p>
        </p:txBody>
      </p:sp>
      <p:sp>
        <p:nvSpPr>
          <p:cNvPr id="3" name="Content Placeholder 2"/>
          <p:cNvSpPr>
            <a:spLocks noGrp="1"/>
          </p:cNvSpPr>
          <p:nvPr>
            <p:ph idx="1"/>
          </p:nvPr>
        </p:nvSpPr>
        <p:spPr>
          <a:xfrm>
            <a:off x="2209800" y="1600200"/>
            <a:ext cx="4953000" cy="4525963"/>
          </a:xfrm>
        </p:spPr>
        <p:txBody>
          <a:bodyPr>
            <a:normAutofit lnSpcReduction="10000"/>
          </a:bodyPr>
          <a:lstStyle/>
          <a:p>
            <a:r>
              <a:rPr lang="en-US" dirty="0" smtClean="0"/>
              <a:t>Exams</a:t>
            </a:r>
          </a:p>
          <a:p>
            <a:r>
              <a:rPr lang="en-US" dirty="0" smtClean="0"/>
              <a:t>Class tests</a:t>
            </a:r>
          </a:p>
          <a:p>
            <a:r>
              <a:rPr lang="en-US" dirty="0" smtClean="0"/>
              <a:t>Project reports</a:t>
            </a:r>
          </a:p>
          <a:p>
            <a:r>
              <a:rPr lang="en-US" dirty="0" smtClean="0"/>
              <a:t>Presentations</a:t>
            </a:r>
          </a:p>
          <a:p>
            <a:r>
              <a:rPr lang="en-US" dirty="0" smtClean="0"/>
              <a:t>Lab reports</a:t>
            </a:r>
          </a:p>
          <a:p>
            <a:r>
              <a:rPr lang="en-US" dirty="0" smtClean="0"/>
              <a:t>Design studies</a:t>
            </a:r>
          </a:p>
          <a:p>
            <a:r>
              <a:rPr lang="en-US" dirty="0" err="1" smtClean="0"/>
              <a:t>Vivas</a:t>
            </a:r>
            <a:r>
              <a:rPr lang="en-US" dirty="0" smtClean="0"/>
              <a:t>/orals</a:t>
            </a:r>
          </a:p>
          <a:p>
            <a:r>
              <a:rPr lang="en-US" dirty="0" smtClean="0"/>
              <a:t>Posters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Outcome-based accreditation framework for engineering education</a:t>
            </a:r>
            <a:endParaRPr lang="en-US"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US" dirty="0"/>
              <a:t>Outcome-based accreditation framework has developed along general outcome-based education</a:t>
            </a:r>
            <a:r>
              <a:rPr lang="en-US" dirty="0" smtClean="0"/>
              <a:t>.</a:t>
            </a:r>
          </a:p>
          <a:p>
            <a:r>
              <a:rPr lang="en-US" dirty="0" smtClean="0"/>
              <a:t>ABET </a:t>
            </a:r>
            <a:r>
              <a:rPr lang="en-US" dirty="0"/>
              <a:t>(Accreditation Board for Engineering and Technology) is a pioneer in engineering and technology accreditation. </a:t>
            </a:r>
            <a:endParaRPr lang="en-US" dirty="0" smtClean="0"/>
          </a:p>
          <a:p>
            <a:r>
              <a:rPr lang="en-US" dirty="0" smtClean="0"/>
              <a:t>In </a:t>
            </a:r>
            <a:r>
              <a:rPr lang="en-US" dirty="0"/>
              <a:t>1996, ABET adopted the new set of standards called Engineering Criteria 2000 (EC2000) which shifted the basis for accreditation from inputs, such as what is taught, to outputs – what is learned. </a:t>
            </a:r>
            <a:endParaRPr lang="en-US" dirty="0" smtClean="0"/>
          </a:p>
          <a:p>
            <a:r>
              <a:rPr lang="en-US" dirty="0" smtClean="0"/>
              <a:t>The </a:t>
            </a:r>
            <a:r>
              <a:rPr lang="en-US" dirty="0"/>
              <a:t>criteria specified 11 learning outcomes and required programs to assesses and demonstrate their students’ achievement in each of those areas.</a:t>
            </a:r>
          </a:p>
          <a:p>
            <a:endParaRPr lang="en-US" dirty="0"/>
          </a:p>
        </p:txBody>
      </p:sp>
    </p:spTree>
    <p:extLst>
      <p:ext uri="{BB962C8B-B14F-4D97-AF65-F5344CB8AC3E}">
        <p14:creationId xmlns:p14="http://schemas.microsoft.com/office/powerpoint/2010/main" val="160296705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Assessment tools and methods</a:t>
            </a:r>
            <a:endParaRPr lang="en-US" dirty="0">
              <a:solidFill>
                <a:srgbClr val="C00000"/>
              </a:solidFill>
            </a:endParaRPr>
          </a:p>
        </p:txBody>
      </p:sp>
      <p:sp>
        <p:nvSpPr>
          <p:cNvPr id="3" name="Content Placeholder 2"/>
          <p:cNvSpPr>
            <a:spLocks noGrp="1"/>
          </p:cNvSpPr>
          <p:nvPr>
            <p:ph idx="1"/>
          </p:nvPr>
        </p:nvSpPr>
        <p:spPr/>
        <p:txBody>
          <a:bodyPr/>
          <a:lstStyle/>
          <a:p>
            <a:r>
              <a:rPr lang="en-GB" b="1" dirty="0" smtClean="0"/>
              <a:t>Formative assessment</a:t>
            </a:r>
            <a:r>
              <a:rPr lang="en-GB" dirty="0" smtClean="0"/>
              <a:t/>
            </a:r>
            <a:br>
              <a:rPr lang="en-GB" dirty="0" smtClean="0"/>
            </a:br>
            <a:r>
              <a:rPr lang="en-GB" dirty="0" smtClean="0"/>
              <a:t>The collection of information about student learning during the progression of a course or program in order to improve students learning. Example: reading the first lab reports of a class to assess whether some or all students in the group need a lesson on how to make them succinct and informative. </a:t>
            </a:r>
            <a:endParaRPr lang="en-US"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Assessment tools and methods</a:t>
            </a:r>
          </a:p>
        </p:txBody>
      </p:sp>
      <p:sp>
        <p:nvSpPr>
          <p:cNvPr id="3" name="Content Placeholder 2"/>
          <p:cNvSpPr>
            <a:spLocks noGrp="1"/>
          </p:cNvSpPr>
          <p:nvPr>
            <p:ph idx="1"/>
          </p:nvPr>
        </p:nvSpPr>
        <p:spPr/>
        <p:txBody>
          <a:bodyPr>
            <a:normAutofit fontScale="92500" lnSpcReduction="20000"/>
          </a:bodyPr>
          <a:lstStyle/>
          <a:p>
            <a:r>
              <a:rPr lang="en-GB" b="1" dirty="0"/>
              <a:t>Summative assessment</a:t>
            </a:r>
            <a:endParaRPr lang="en-US" b="1" dirty="0"/>
          </a:p>
          <a:p>
            <a:pPr marL="354013" indent="-354013">
              <a:buNone/>
            </a:pPr>
            <a:r>
              <a:rPr lang="en-GB" dirty="0" smtClean="0"/>
              <a:t>	The </a:t>
            </a:r>
            <a:r>
              <a:rPr lang="en-GB" dirty="0"/>
              <a:t>gathering of information at the conclusion of a course, program, or undergraduate career to improve learning or to meet accountability demands. When used for improvement, impacts the next cohort of students taking the course or program. Examples: examining student final exams in a course to see if certain specific areas of the curriculum were understood less well than others; analyzing senior projects for the ability to integrate across disciplines. </a:t>
            </a:r>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Rubric</a:t>
            </a:r>
            <a:endParaRPr lang="en-US" dirty="0">
              <a:solidFill>
                <a:srgbClr val="C00000"/>
              </a:solidFill>
            </a:endParaRPr>
          </a:p>
        </p:txBody>
      </p:sp>
      <p:sp>
        <p:nvSpPr>
          <p:cNvPr id="3" name="Content Placeholder 2"/>
          <p:cNvSpPr>
            <a:spLocks noGrp="1"/>
          </p:cNvSpPr>
          <p:nvPr>
            <p:ph idx="1"/>
          </p:nvPr>
        </p:nvSpPr>
        <p:spPr/>
        <p:txBody>
          <a:bodyPr/>
          <a:lstStyle/>
          <a:p>
            <a:r>
              <a:rPr lang="en-GB" dirty="0" smtClean="0"/>
              <a:t>A rubric is a set of criteria for assessing student work or performance. Rubrics are particularly suited to learning outcomes that are complex or not easily quantifiable, for which there are no clear “right” or “wrong” answers, or which are not evaluated with standardized tests or surveys. Assessment of writing, oral communication, critical thinking, or information literacy often requires rubrics.</a:t>
            </a:r>
            <a:endParaRPr lang="en-US"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Evaluation</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Evaluation is one or more processes for interpreting the data and evidence accumulated through assessment processes.</a:t>
            </a:r>
          </a:p>
          <a:p>
            <a:r>
              <a:rPr lang="en-US" dirty="0" smtClean="0"/>
              <a:t>Evaluation determines the extent to which student outcomes and program educational objectives are being attained.</a:t>
            </a:r>
          </a:p>
          <a:p>
            <a:r>
              <a:rPr lang="en-US" dirty="0" smtClean="0"/>
              <a:t>Evaluation results in decisions and actions regarding program improvement.</a:t>
            </a:r>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Two Assessment Mechanisms</a:t>
            </a:r>
            <a:endParaRPr lang="en-US" dirty="0">
              <a:solidFill>
                <a:srgbClr val="C00000"/>
              </a:solidFill>
            </a:endParaRPr>
          </a:p>
        </p:txBody>
      </p:sp>
      <p:sp>
        <p:nvSpPr>
          <p:cNvPr id="3" name="Content Placeholder 2"/>
          <p:cNvSpPr>
            <a:spLocks noGrp="1"/>
          </p:cNvSpPr>
          <p:nvPr>
            <p:ph idx="1"/>
          </p:nvPr>
        </p:nvSpPr>
        <p:spPr/>
        <p:txBody>
          <a:bodyPr/>
          <a:lstStyle/>
          <a:p>
            <a:r>
              <a:rPr lang="en-GB" dirty="0" smtClean="0"/>
              <a:t>The End-of-Course Instructor Survey and</a:t>
            </a:r>
          </a:p>
          <a:p>
            <a:r>
              <a:rPr lang="en-GB" dirty="0" smtClean="0"/>
              <a:t>The Instructor Evaluation of Students’ Performance on an </a:t>
            </a:r>
            <a:r>
              <a:rPr lang="en-GB" dirty="0" smtClean="0">
                <a:solidFill>
                  <a:srgbClr val="FF0000"/>
                </a:solidFill>
              </a:rPr>
              <a:t>EAB*</a:t>
            </a:r>
            <a:r>
              <a:rPr lang="en-GB" dirty="0" smtClean="0"/>
              <a:t>-related </a:t>
            </a:r>
            <a:r>
              <a:rPr lang="en-US" dirty="0" smtClean="0"/>
              <a:t>Problem</a:t>
            </a:r>
          </a:p>
          <a:p>
            <a:pPr lvl="1"/>
            <a:r>
              <a:rPr lang="en-GB" dirty="0" smtClean="0"/>
              <a:t>It is the main mechanism used to obtain instructor feedback on whether the students in the course achieved some of the desired course outcomes.</a:t>
            </a:r>
            <a:endParaRPr lang="en-US" dirty="0" smtClean="0"/>
          </a:p>
          <a:p>
            <a:endParaRPr lang="en-US" dirty="0"/>
          </a:p>
        </p:txBody>
      </p:sp>
      <p:sp>
        <p:nvSpPr>
          <p:cNvPr id="4" name="TextBox 3"/>
          <p:cNvSpPr txBox="1"/>
          <p:nvPr/>
        </p:nvSpPr>
        <p:spPr>
          <a:xfrm>
            <a:off x="1219200" y="6096000"/>
            <a:ext cx="6928243" cy="523220"/>
          </a:xfrm>
          <a:prstGeom prst="rect">
            <a:avLst/>
          </a:prstGeom>
          <a:noFill/>
        </p:spPr>
        <p:txBody>
          <a:bodyPr wrap="none" rtlCol="0">
            <a:spAutoFit/>
          </a:bodyPr>
          <a:lstStyle/>
          <a:p>
            <a:pPr algn="ctr"/>
            <a:r>
              <a:rPr lang="en-US" sz="1400" dirty="0" smtClean="0"/>
              <a:t>Adapted from: UCLA Electrical Engineering Department’s “Guide for instructors and teaching</a:t>
            </a:r>
          </a:p>
          <a:p>
            <a:pPr algn="ctr"/>
            <a:r>
              <a:rPr lang="en-US" sz="1400" dirty="0" smtClean="0"/>
              <a:t>Assistants of undergraduate courses</a:t>
            </a:r>
            <a:endParaRPr lang="en-US" sz="1400"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Student Survey</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End-of-</a:t>
            </a:r>
            <a:r>
              <a:rPr lang="en-GB" dirty="0" smtClean="0"/>
              <a:t>Course Student Surveys. </a:t>
            </a:r>
          </a:p>
          <a:p>
            <a:r>
              <a:rPr lang="en-GB" dirty="0" smtClean="0"/>
              <a:t>The Student Surveys collect student input on course material, course organization, and instruction. </a:t>
            </a:r>
          </a:p>
          <a:p>
            <a:r>
              <a:rPr lang="en-GB" dirty="0" smtClean="0"/>
              <a:t>Besides asking students questions about the quality of a course and its instruction, the surveys also assess, for each course, the main topics that students are expected to have been exposed to during the course.</a:t>
            </a:r>
          </a:p>
        </p:txBody>
      </p:sp>
      <p:sp>
        <p:nvSpPr>
          <p:cNvPr id="4" name="TextBox 3"/>
          <p:cNvSpPr txBox="1"/>
          <p:nvPr/>
        </p:nvSpPr>
        <p:spPr>
          <a:xfrm>
            <a:off x="1219200" y="6096000"/>
            <a:ext cx="6928243" cy="523220"/>
          </a:xfrm>
          <a:prstGeom prst="rect">
            <a:avLst/>
          </a:prstGeom>
          <a:noFill/>
        </p:spPr>
        <p:txBody>
          <a:bodyPr wrap="none" rtlCol="0">
            <a:spAutoFit/>
          </a:bodyPr>
          <a:lstStyle/>
          <a:p>
            <a:pPr algn="ctr"/>
            <a:r>
              <a:rPr lang="en-US" sz="1400" dirty="0" smtClean="0"/>
              <a:t>Adapted from: UCLA Electrical Engineering Department’s “Guide for instructors and teaching</a:t>
            </a:r>
          </a:p>
          <a:p>
            <a:pPr algn="ctr"/>
            <a:r>
              <a:rPr lang="en-US" sz="1400" dirty="0" smtClean="0"/>
              <a:t>Assistants of undergraduate courses</a:t>
            </a:r>
            <a:endParaRPr lang="en-US" sz="1400"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Student Survey</a:t>
            </a:r>
            <a:endParaRPr lang="en-US"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r>
              <a:rPr lang="en-GB" dirty="0" smtClean="0"/>
              <a:t>Students are asked to rate, on a scale from Poor to Excellent, whether they feel they have had an opportunity to learn the Specific Course Outcomes well. </a:t>
            </a:r>
          </a:p>
          <a:p>
            <a:r>
              <a:rPr lang="en-GB" dirty="0" smtClean="0"/>
              <a:t>The student input is then summarized and tracked in:</a:t>
            </a:r>
          </a:p>
          <a:p>
            <a:pPr lvl="1">
              <a:buNone/>
            </a:pPr>
            <a:r>
              <a:rPr lang="en-GB" dirty="0" smtClean="0"/>
              <a:t>1. Individual reports on Course Performance for each course offering.</a:t>
            </a:r>
          </a:p>
          <a:p>
            <a:pPr lvl="1">
              <a:buNone/>
            </a:pPr>
            <a:r>
              <a:rPr lang="en-GB" dirty="0" smtClean="0"/>
              <a:t>2. Yearly reports on Course Performance during an academic year.</a:t>
            </a:r>
          </a:p>
          <a:p>
            <a:pPr lvl="1">
              <a:buNone/>
            </a:pPr>
            <a:r>
              <a:rPr lang="en-GB" dirty="0" smtClean="0"/>
              <a:t>3. Quarterly reports on Department Performance.</a:t>
            </a:r>
          </a:p>
          <a:p>
            <a:pPr lvl="1">
              <a:buNone/>
            </a:pPr>
            <a:r>
              <a:rPr lang="en-GB" dirty="0" smtClean="0"/>
              <a:t>4. Yearly reports on Department Performance.</a:t>
            </a:r>
            <a:endParaRPr lang="en-US" dirty="0"/>
          </a:p>
        </p:txBody>
      </p:sp>
      <p:sp>
        <p:nvSpPr>
          <p:cNvPr id="4" name="TextBox 3"/>
          <p:cNvSpPr txBox="1"/>
          <p:nvPr/>
        </p:nvSpPr>
        <p:spPr>
          <a:xfrm>
            <a:off x="1219200" y="6096000"/>
            <a:ext cx="6928243" cy="523220"/>
          </a:xfrm>
          <a:prstGeom prst="rect">
            <a:avLst/>
          </a:prstGeom>
          <a:noFill/>
        </p:spPr>
        <p:txBody>
          <a:bodyPr wrap="none" rtlCol="0">
            <a:spAutoFit/>
          </a:bodyPr>
          <a:lstStyle/>
          <a:p>
            <a:pPr algn="ctr"/>
            <a:r>
              <a:rPr lang="en-US" sz="1400" dirty="0" smtClean="0"/>
              <a:t>Adapted from: UCLA Electrical Engineering Department’s “Guide for instructors and teaching</a:t>
            </a:r>
          </a:p>
          <a:p>
            <a:pPr algn="ctr"/>
            <a:r>
              <a:rPr lang="en-US" sz="1400" dirty="0" smtClean="0"/>
              <a:t>Assistants of undergraduate courses</a:t>
            </a:r>
            <a:endParaRPr lang="en-US" sz="1400"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Other student feedback mechanisms</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GB" dirty="0" smtClean="0"/>
              <a:t>Student feedback may be collected through two additional mechanisms:</a:t>
            </a:r>
          </a:p>
          <a:p>
            <a:pPr lvl="1"/>
            <a:r>
              <a:rPr lang="en-GB" i="1" dirty="0" smtClean="0"/>
              <a:t>Exit surveys administered to graduating seniors.</a:t>
            </a:r>
          </a:p>
          <a:p>
            <a:pPr lvl="1"/>
            <a:r>
              <a:rPr lang="en-GB" i="1" dirty="0" smtClean="0"/>
              <a:t>Student Advisory Committee. </a:t>
            </a:r>
            <a:endParaRPr lang="en-US" i="1"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Saving Samples of Student Works</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GB" dirty="0" smtClean="0"/>
              <a:t>Each course is required to save samples of student homework solutions, laboratory reports, project or design reports, and exam solutions, typically from poor to good quality. </a:t>
            </a:r>
          </a:p>
          <a:p>
            <a:r>
              <a:rPr lang="en-GB" dirty="0" smtClean="0"/>
              <a:t>At the end of each quarter, the lecturers of all undergraduate courses must compile a binder containing in addition to the solutions, the corresponding homework questions, exam </a:t>
            </a:r>
            <a:r>
              <a:rPr lang="en-US" dirty="0" smtClean="0"/>
              <a:t>questions, lab description, and project description.</a:t>
            </a:r>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Student Learning Outcomes</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Student learning outcomes to be stated and documented - in the form of graduate attributes</a:t>
            </a:r>
          </a:p>
          <a:p>
            <a:r>
              <a:rPr lang="en-US" dirty="0" smtClean="0"/>
              <a:t>Provide mapping of program PLO with EAB’s PLO, if different</a:t>
            </a:r>
          </a:p>
          <a:p>
            <a:r>
              <a:rPr lang="en-US" dirty="0" smtClean="0"/>
              <a:t>Relationship of PLO to PEO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Washington Accord</a:t>
            </a:r>
            <a:endParaRPr lang="en-US"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a:t>Washington Accord, formed in 1989, is an international </a:t>
            </a:r>
            <a:r>
              <a:rPr lang="en-GB" dirty="0"/>
              <a:t>agreement among bodies responsible for accrediting engineering degree programs. </a:t>
            </a:r>
            <a:endParaRPr lang="en-GB" dirty="0" smtClean="0"/>
          </a:p>
          <a:p>
            <a:r>
              <a:rPr lang="en-GB" dirty="0" smtClean="0"/>
              <a:t>It </a:t>
            </a:r>
            <a:r>
              <a:rPr lang="en-GB" dirty="0"/>
              <a:t>recognizes the substantial equivalency of programs accredited by those bodies and recommends that graduates of programs accredited by any of the signatory bodies be recognized by the other bodies as having met the academic requirements for entry to the practice of engineering. </a:t>
            </a:r>
            <a:endParaRPr lang="en-GB" dirty="0" smtClean="0"/>
          </a:p>
          <a:p>
            <a:r>
              <a:rPr lang="en-GB" dirty="0" smtClean="0"/>
              <a:t>To </a:t>
            </a:r>
            <a:r>
              <a:rPr lang="en-GB" dirty="0"/>
              <a:t>maintain quality consistency of accredited programs among its signatories, WA has introduced a set of graduate attributes to serve as benchmark standard for accreditation</a:t>
            </a:r>
            <a:r>
              <a:rPr lang="en-GB" dirty="0" smtClean="0"/>
              <a:t>.</a:t>
            </a:r>
            <a:endParaRPr lang="en-US" dirty="0"/>
          </a:p>
        </p:txBody>
      </p:sp>
    </p:spTree>
    <p:extLst>
      <p:ext uri="{BB962C8B-B14F-4D97-AF65-F5344CB8AC3E}">
        <p14:creationId xmlns:p14="http://schemas.microsoft.com/office/powerpoint/2010/main" val="271356102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Assessment of PLO</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Assessment is big subject and probably the major challenge of the teaching faculty</a:t>
            </a:r>
          </a:p>
          <a:p>
            <a:r>
              <a:rPr lang="en-US" dirty="0" smtClean="0"/>
              <a:t>Are assessment methods adequate to provide evidence of achievement of PLO?</a:t>
            </a:r>
          </a:p>
          <a:p>
            <a:r>
              <a:rPr lang="en-US" dirty="0" smtClean="0"/>
              <a:t>Each learning outcome may be measured or evaluated in terms of performance indicators</a:t>
            </a:r>
          </a:p>
          <a:p>
            <a:r>
              <a:rPr lang="en-US" dirty="0" smtClean="0"/>
              <a:t>Is there a system in place to ensure that each student will acquire the stated PLO before graduation? (bearing in mind the various core and optional subjects available, and overseas attachment)</a:t>
            </a:r>
          </a:p>
          <a:p>
            <a:endParaRPr lang="en-US"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Program Outcomes &amp; Teaching-Learning Processes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Each program should cover general and specialized professional content</a:t>
            </a:r>
          </a:p>
          <a:p>
            <a:r>
              <a:rPr lang="en-US" dirty="0" smtClean="0"/>
              <a:t> Adequate breadth and depth, and</a:t>
            </a:r>
          </a:p>
          <a:p>
            <a:r>
              <a:rPr lang="en-US" dirty="0" smtClean="0"/>
              <a:t>Appropriate components in Science and Humanities</a:t>
            </a:r>
          </a:p>
          <a:p>
            <a:r>
              <a:rPr lang="en-US" dirty="0" smtClean="0"/>
              <a:t>Evaluation of teaching-learning processes</a:t>
            </a:r>
          </a:p>
          <a:p>
            <a:r>
              <a:rPr lang="en-US" dirty="0" smtClean="0"/>
              <a:t>Modes of teaching-learning: lecture, tutorial, seminar, projects, internship, peer-group discussion, ..</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lstStyle/>
          <a:p>
            <a:r>
              <a:rPr lang="en-US" dirty="0" smtClean="0">
                <a:solidFill>
                  <a:srgbClr val="C00000"/>
                </a:solidFill>
              </a:rPr>
              <a:t>Q&amp;A</a:t>
            </a:r>
            <a:endParaRPr lang="en-MY" dirty="0">
              <a:solidFill>
                <a:srgbClr val="C00000"/>
              </a:solidFill>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667000"/>
            <a:ext cx="4343400" cy="1200329"/>
          </a:xfrm>
          <a:prstGeom prst="rect">
            <a:avLst/>
          </a:prstGeom>
          <a:noFill/>
        </p:spPr>
        <p:txBody>
          <a:bodyPr>
            <a:spAutoFit/>
            <a:scene3d>
              <a:camera prst="orthographicFront">
                <a:rot lat="600000" lon="0" rev="600000"/>
              </a:camera>
              <a:lightRig rig="threePt" dir="t"/>
            </a:scene3d>
            <a:sp3d extrusionH="57150" contourW="12700">
              <a:bevelT w="50800" h="50800" prst="relaxedInset"/>
              <a:bevelB w="25400" h="88900"/>
              <a:extrusionClr>
                <a:srgbClr val="FFFF00"/>
              </a:extrusionClr>
              <a:contourClr>
                <a:srgbClr val="002060"/>
              </a:contourClr>
            </a:sp3d>
          </a:bodyPr>
          <a:lstStyle/>
          <a:p>
            <a:pPr fontAlgn="auto">
              <a:spcBef>
                <a:spcPts val="0"/>
              </a:spcBef>
              <a:spcAft>
                <a:spcPts val="0"/>
              </a:spcAft>
              <a:defRPr/>
            </a:pPr>
            <a:r>
              <a:rPr lang="en-US" sz="7200" i="1" dirty="0">
                <a:ln w="38100">
                  <a:solidFill>
                    <a:srgbClr val="C00000"/>
                  </a:solidFill>
                </a:ln>
                <a:blipFill>
                  <a:blip r:embed="rId2"/>
                  <a:tile tx="0" ty="0" sx="100000" sy="100000" flip="none" algn="tl"/>
                </a:blipFill>
                <a:effectLst>
                  <a:innerShdw blurRad="63500" dist="50800" dir="13500000">
                    <a:prstClr val="black">
                      <a:alpha val="50000"/>
                    </a:prstClr>
                  </a:innerShdw>
                </a:effectLst>
                <a:latin typeface="+mn-lt"/>
                <a:cs typeface="+mn-cs"/>
              </a:rPr>
              <a:t>Thank you</a:t>
            </a:r>
            <a:endParaRPr lang="en-GB" sz="7200" i="1" dirty="0">
              <a:ln w="38100">
                <a:solidFill>
                  <a:srgbClr val="C00000"/>
                </a:solidFill>
              </a:ln>
              <a:blipFill>
                <a:blip r:embed="rId2"/>
                <a:tile tx="0" ty="0" sx="100000" sy="100000" flip="none" algn="tl"/>
              </a:blipFill>
              <a:effectLst>
                <a:innerShdw blurRad="63500" dist="50800" dir="13500000">
                  <a:prstClr val="black">
                    <a:alpha val="50000"/>
                  </a:prstClr>
                </a:innerShdw>
              </a:effectLst>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Program Learning Outcomes</a:t>
            </a:r>
            <a:endParaRPr lang="en-US"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Accreditation </a:t>
            </a:r>
            <a:r>
              <a:rPr lang="en-US" dirty="0"/>
              <a:t>criteria which require institutions to demonstrate the achievement of stipulated students learning outcomes which are common to all engineering disciplines, apart from discipline-specific criteria which are more content-based. </a:t>
            </a:r>
            <a:endParaRPr lang="en-US" dirty="0" smtClean="0"/>
          </a:p>
          <a:p>
            <a:r>
              <a:rPr lang="en-US" dirty="0" smtClean="0"/>
              <a:t>The </a:t>
            </a:r>
            <a:r>
              <a:rPr lang="en-US" dirty="0"/>
              <a:t>student learning outcomes are statements that describe what students are expected to know and be able to do by the time of graduation. </a:t>
            </a:r>
            <a:endParaRPr lang="en-US" dirty="0" smtClean="0"/>
          </a:p>
          <a:p>
            <a:r>
              <a:rPr lang="en-US" dirty="0" smtClean="0"/>
              <a:t>The </a:t>
            </a:r>
            <a:r>
              <a:rPr lang="en-US" dirty="0"/>
              <a:t>outcomes related to the skills, knowledge and behaviors that students acquire going through the program. </a:t>
            </a:r>
            <a:endParaRPr lang="en-US" dirty="0" smtClean="0"/>
          </a:p>
        </p:txBody>
      </p:sp>
    </p:spTree>
    <p:extLst>
      <p:ext uri="{BB962C8B-B14F-4D97-AF65-F5344CB8AC3E}">
        <p14:creationId xmlns:p14="http://schemas.microsoft.com/office/powerpoint/2010/main" val="222127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solidFill>
                  <a:srgbClr val="C00000"/>
                </a:solidFill>
              </a:rPr>
              <a:t>Agenda</a:t>
            </a:r>
            <a:endParaRPr lang="en-GB" dirty="0" smtClean="0">
              <a:solidFill>
                <a:srgbClr val="C00000"/>
              </a:solidFill>
            </a:endParaRPr>
          </a:p>
        </p:txBody>
      </p:sp>
      <p:sp>
        <p:nvSpPr>
          <p:cNvPr id="7171" name="Content Placeholder 2"/>
          <p:cNvSpPr>
            <a:spLocks noGrp="1"/>
          </p:cNvSpPr>
          <p:nvPr>
            <p:ph idx="1"/>
          </p:nvPr>
        </p:nvSpPr>
        <p:spPr/>
        <p:txBody>
          <a:bodyPr>
            <a:normAutofit fontScale="92500"/>
          </a:bodyPr>
          <a:lstStyle/>
          <a:p>
            <a:pPr eaLnBrk="1" hangingPunct="1"/>
            <a:r>
              <a:rPr lang="en-US" sz="3200" dirty="0" smtClean="0"/>
              <a:t>6-part presentation</a:t>
            </a:r>
          </a:p>
          <a:p>
            <a:pPr eaLnBrk="1" hangingPunct="1"/>
            <a:r>
              <a:rPr lang="en-US" sz="3200" dirty="0" smtClean="0"/>
              <a:t>Overview of OBE</a:t>
            </a:r>
          </a:p>
          <a:p>
            <a:pPr eaLnBrk="1" hangingPunct="1"/>
            <a:r>
              <a:rPr lang="en-SG" sz="3200" dirty="0" smtClean="0"/>
              <a:t>Overview of </a:t>
            </a:r>
            <a:r>
              <a:rPr lang="en-SG" dirty="0" smtClean="0"/>
              <a:t>outcome-based a</a:t>
            </a:r>
            <a:r>
              <a:rPr lang="en-SG" sz="3200" dirty="0" smtClean="0"/>
              <a:t>ccreditation </a:t>
            </a:r>
            <a:r>
              <a:rPr lang="en-SG" dirty="0"/>
              <a:t>s</a:t>
            </a:r>
            <a:r>
              <a:rPr lang="en-SG" sz="3200" dirty="0" smtClean="0"/>
              <a:t>ystem</a:t>
            </a:r>
          </a:p>
          <a:p>
            <a:pPr eaLnBrk="1" hangingPunct="1"/>
            <a:r>
              <a:rPr lang="en-SG" sz="3200" dirty="0" smtClean="0"/>
              <a:t>Accreditation criteria</a:t>
            </a:r>
          </a:p>
          <a:p>
            <a:pPr eaLnBrk="1" hangingPunct="1"/>
            <a:r>
              <a:rPr lang="en-SG" dirty="0" smtClean="0"/>
              <a:t>Preparing new program for accreditation</a:t>
            </a:r>
            <a:endParaRPr lang="en-SG" sz="3200" dirty="0" smtClean="0"/>
          </a:p>
          <a:p>
            <a:pPr eaLnBrk="1" hangingPunct="1"/>
            <a:r>
              <a:rPr lang="en-SG" dirty="0" smtClean="0"/>
              <a:t>Sharing of some common shortcomings</a:t>
            </a:r>
            <a:endParaRPr lang="en-SG" sz="3200" dirty="0" smtClean="0"/>
          </a:p>
          <a:p>
            <a:pPr eaLnBrk="1" hangingPunct="1"/>
            <a:r>
              <a:rPr lang="en-SG" dirty="0" smtClean="0"/>
              <a:t>Discussion on outcomes assessment</a:t>
            </a:r>
          </a:p>
          <a:p>
            <a:pPr eaLnBrk="1" hangingPunct="1"/>
            <a:r>
              <a:rPr lang="en-SG" sz="3200" dirty="0" smtClean="0"/>
              <a:t>General discussion</a:t>
            </a:r>
          </a:p>
        </p:txBody>
      </p:sp>
      <p:sp>
        <p:nvSpPr>
          <p:cNvPr id="4" name="Slide Number Placeholder 3"/>
          <p:cNvSpPr>
            <a:spLocks noGrp="1"/>
          </p:cNvSpPr>
          <p:nvPr>
            <p:ph type="sldNum" sz="quarter" idx="4294967295"/>
          </p:nvPr>
        </p:nvSpPr>
        <p:spPr/>
        <p:txBody>
          <a:bodyPr/>
          <a:lstStyle/>
          <a:p>
            <a:pPr>
              <a:defRPr/>
            </a:pPr>
            <a:fld id="{067D11F8-8F43-4946-B2C3-BDA5258C0EF3}" type="slidenum">
              <a:rPr lang="en-GB"/>
              <a:pPr>
                <a:defRPr/>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HEIs not told what to do or how to do</a:t>
            </a:r>
            <a:endParaRPr lang="en-US"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a:t>institutions are free to design and integrate their various education components and to deploy their resources for delivering the student learning experiences which culminates in the exit outcomes at the point of completing the program. </a:t>
            </a:r>
            <a:endParaRPr lang="en-US" dirty="0" smtClean="0"/>
          </a:p>
          <a:p>
            <a:r>
              <a:rPr lang="en-US" dirty="0" smtClean="0"/>
              <a:t>With </a:t>
            </a:r>
            <a:r>
              <a:rPr lang="en-US" dirty="0"/>
              <a:t>the outcomes in mind, the institutions must put in place an integrated pedagogy including appropriate assessment and feedbacks which enable continuous quality improvement process in helping students to achieve the learning outcomes.</a:t>
            </a:r>
          </a:p>
          <a:p>
            <a:endParaRPr lang="en-US" dirty="0"/>
          </a:p>
        </p:txBody>
      </p:sp>
    </p:spTree>
    <p:extLst>
      <p:ext uri="{BB962C8B-B14F-4D97-AF65-F5344CB8AC3E}">
        <p14:creationId xmlns:p14="http://schemas.microsoft.com/office/powerpoint/2010/main" val="331680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cap="all" dirty="0" smtClean="0">
                <a:solidFill>
                  <a:srgbClr val="C00000"/>
                </a:solidFill>
              </a:rPr>
              <a:t>Focus of </a:t>
            </a:r>
            <a:r>
              <a:rPr lang="en-US" sz="3200" b="1" cap="all" dirty="0">
                <a:solidFill>
                  <a:srgbClr val="C00000"/>
                </a:solidFill>
              </a:rPr>
              <a:t>Outcomes-based </a:t>
            </a:r>
            <a:r>
              <a:rPr lang="en-US" sz="3200" b="1" cap="all" dirty="0" smtClean="0">
                <a:solidFill>
                  <a:srgbClr val="C00000"/>
                </a:solidFill>
              </a:rPr>
              <a:t>Accreditation</a:t>
            </a:r>
            <a:endParaRPr lang="en-US" sz="3200"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Attainment of published Program Education Objectives</a:t>
            </a:r>
          </a:p>
          <a:p>
            <a:r>
              <a:rPr lang="en-US" dirty="0" smtClean="0"/>
              <a:t>Attainment of Program Learning Outcomes</a:t>
            </a:r>
          </a:p>
          <a:p>
            <a:r>
              <a:rPr lang="en-US" dirty="0" smtClean="0"/>
              <a:t>Continuous Quality Improvement system in place to sustain and improve PEO &amp; PLO</a:t>
            </a:r>
          </a:p>
          <a:p>
            <a:r>
              <a:rPr lang="en-US" dirty="0" smtClean="0"/>
              <a:t>Resources and system available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981200" y="152400"/>
            <a:ext cx="5433483"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Success of OBE?</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a:t>William </a:t>
            </a:r>
            <a:r>
              <a:rPr lang="en-US" dirty="0" err="1"/>
              <a:t>Spady</a:t>
            </a:r>
            <a:r>
              <a:rPr lang="en-US" dirty="0"/>
              <a:t> frankly </a:t>
            </a:r>
            <a:r>
              <a:rPr lang="en-US" dirty="0" smtClean="0"/>
              <a:t>admitted:</a:t>
            </a:r>
          </a:p>
          <a:p>
            <a:pPr lvl="1"/>
            <a:r>
              <a:rPr lang="en-US" i="1" dirty="0" smtClean="0"/>
              <a:t>“… </a:t>
            </a:r>
            <a:r>
              <a:rPr lang="en-US" i="1" dirty="0"/>
              <a:t>“real” OBE is almost impossible for an education system to implement because it requires such profound levels of change – in paradigm thinking, in mission and purpose, in organizational and structural arrangements, in the very meaning teaching and curriculum, in the structuring and use of time, in resource allocations, in professional training, deployment, and support, and in the role of the entire system in its society’s social fabric and economy – that the political, cultural, and economic leaders of a country cannot bring themselves to address the enormity of the task.”</a:t>
            </a:r>
          </a:p>
          <a:p>
            <a:endParaRPr lang="en-US" dirty="0"/>
          </a:p>
        </p:txBody>
      </p:sp>
    </p:spTree>
    <p:extLst>
      <p:ext uri="{BB962C8B-B14F-4D97-AF65-F5344CB8AC3E}">
        <p14:creationId xmlns:p14="http://schemas.microsoft.com/office/powerpoint/2010/main" val="3172845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Spady</a:t>
            </a:r>
            <a:r>
              <a:rPr lang="en-US" dirty="0" smtClean="0">
                <a:solidFill>
                  <a:srgbClr val="C00000"/>
                </a:solidFill>
              </a:rPr>
              <a:t> on OBE</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t>
            </a:r>
            <a:r>
              <a:rPr lang="en-US" dirty="0"/>
              <a:t>That is why, when asked where one can see “real” OBE in action in education, I say, “Nowhere. But ….”</a:t>
            </a:r>
          </a:p>
          <a:p>
            <a:pPr marL="0" indent="0">
              <a:buNone/>
            </a:pPr>
            <a:endParaRPr lang="en-US" dirty="0"/>
          </a:p>
          <a:p>
            <a:endParaRPr lang="en-US" dirty="0"/>
          </a:p>
        </p:txBody>
      </p:sp>
    </p:spTree>
    <p:extLst>
      <p:ext uri="{BB962C8B-B14F-4D97-AF65-F5344CB8AC3E}">
        <p14:creationId xmlns:p14="http://schemas.microsoft.com/office/powerpoint/2010/main" val="1553242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00000"/>
                </a:solidFill>
              </a:rPr>
              <a:t>Spady</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err="1" smtClean="0"/>
              <a:t>Spady</a:t>
            </a:r>
            <a:r>
              <a:rPr lang="en-US" dirty="0"/>
              <a:t>, William, Outcome Based Education: Critical Issues and Answers, Arlington, </a:t>
            </a:r>
            <a:r>
              <a:rPr lang="en-US" dirty="0" err="1"/>
              <a:t>Va</a:t>
            </a:r>
            <a:r>
              <a:rPr lang="en-US" dirty="0"/>
              <a:t>, American Association of School Administrators</a:t>
            </a:r>
            <a:r>
              <a:rPr lang="en-US" dirty="0" smtClean="0"/>
              <a:t>.</a:t>
            </a:r>
          </a:p>
          <a:p>
            <a:r>
              <a:rPr lang="en-US" dirty="0" err="1" smtClean="0"/>
              <a:t>Spady</a:t>
            </a:r>
            <a:r>
              <a:rPr lang="en-US" dirty="0"/>
              <a:t>, William, It’s Time to End the Decade of Confusion about OBE in South Africa, South African Journal for Science and Technology, https://</a:t>
            </a:r>
            <a:r>
              <a:rPr lang="en-US" dirty="0" smtClean="0"/>
              <a:t>edulibpretoria.files.wordpress.com/2008/08/spadyobeconfusionpaper.pdf</a:t>
            </a:r>
            <a:endParaRPr lang="en-US" dirty="0"/>
          </a:p>
        </p:txBody>
      </p:sp>
    </p:spTree>
    <p:extLst>
      <p:ext uri="{BB962C8B-B14F-4D97-AF65-F5344CB8AC3E}">
        <p14:creationId xmlns:p14="http://schemas.microsoft.com/office/powerpoint/2010/main" val="1661298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What is Accreditation?</a:t>
            </a:r>
            <a:endParaRPr lang="en-US" dirty="0">
              <a:solidFill>
                <a:srgbClr val="C00000"/>
              </a:solidFill>
            </a:endParaRPr>
          </a:p>
        </p:txBody>
      </p:sp>
      <p:sp>
        <p:nvSpPr>
          <p:cNvPr id="3" name="Content Placeholder 2"/>
          <p:cNvSpPr>
            <a:spLocks noGrp="1"/>
          </p:cNvSpPr>
          <p:nvPr>
            <p:ph idx="1"/>
          </p:nvPr>
        </p:nvSpPr>
        <p:spPr/>
        <p:txBody>
          <a:bodyPr/>
          <a:lstStyle/>
          <a:p>
            <a:r>
              <a:rPr lang="en-GB" dirty="0"/>
              <a:t>The process of external quality review used in higher education to scrutinize colleges, universities, and higher education programs for quality assurance and quality improvement. </a:t>
            </a:r>
            <a:endParaRPr lang="en-GB" dirty="0" smtClean="0"/>
          </a:p>
          <a:p>
            <a:r>
              <a:rPr lang="en-GB" dirty="0" smtClean="0"/>
              <a:t>Success </a:t>
            </a:r>
            <a:r>
              <a:rPr lang="en-GB" dirty="0"/>
              <a:t>results in an accredited institution and/or program.</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solidFill>
                  <a:srgbClr val="C00000"/>
                </a:solidFill>
              </a:rPr>
              <a:t>Two types of academic accreditation</a:t>
            </a:r>
            <a:endParaRPr lang="en-US" sz="4000" dirty="0">
              <a:solidFill>
                <a:srgbClr val="C00000"/>
              </a:solidFill>
            </a:endParaRPr>
          </a:p>
        </p:txBody>
      </p:sp>
      <p:sp>
        <p:nvSpPr>
          <p:cNvPr id="3" name="Content Placeholder 2"/>
          <p:cNvSpPr>
            <a:spLocks noGrp="1"/>
          </p:cNvSpPr>
          <p:nvPr>
            <p:ph idx="1"/>
          </p:nvPr>
        </p:nvSpPr>
        <p:spPr/>
        <p:txBody>
          <a:bodyPr>
            <a:normAutofit/>
          </a:bodyPr>
          <a:lstStyle/>
          <a:p>
            <a:r>
              <a:rPr lang="en-GB" b="1" dirty="0" smtClean="0"/>
              <a:t>Institutional accreditation</a:t>
            </a:r>
            <a:r>
              <a:rPr lang="en-GB" dirty="0" smtClean="0"/>
              <a:t> evaluates overall institutional quality, but does not focus on a given academic program.</a:t>
            </a:r>
          </a:p>
          <a:p>
            <a:r>
              <a:rPr lang="en-GB" b="1" dirty="0" smtClean="0"/>
              <a:t>Program Accreditation</a:t>
            </a:r>
            <a:r>
              <a:rPr lang="en-GB" dirty="0" smtClean="0"/>
              <a:t> evaluates an individual program of study, rather than an institution as a whole. This type of accreditation is granted to a specific program.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Objectives of accreditation (1)</a:t>
            </a:r>
            <a:endParaRPr lang="en-US" dirty="0">
              <a:solidFill>
                <a:srgbClr val="C00000"/>
              </a:solidFill>
            </a:endParaRPr>
          </a:p>
        </p:txBody>
      </p:sp>
      <p:sp>
        <p:nvSpPr>
          <p:cNvPr id="3" name="Content Placeholder 2"/>
          <p:cNvSpPr>
            <a:spLocks noGrp="1"/>
          </p:cNvSpPr>
          <p:nvPr>
            <p:ph idx="1"/>
          </p:nvPr>
        </p:nvSpPr>
        <p:spPr>
          <a:xfrm>
            <a:off x="457200" y="1600200"/>
            <a:ext cx="8382000" cy="4648200"/>
          </a:xfrm>
        </p:spPr>
        <p:txBody>
          <a:bodyPr>
            <a:normAutofit/>
          </a:bodyPr>
          <a:lstStyle/>
          <a:p>
            <a:pPr fontAlgn="t"/>
            <a:r>
              <a:rPr lang="en-GB" dirty="0" smtClean="0"/>
              <a:t>Recognition for professional registration;</a:t>
            </a:r>
          </a:p>
          <a:p>
            <a:pPr fontAlgn="t"/>
            <a:r>
              <a:rPr lang="en-GB" dirty="0" smtClean="0"/>
              <a:t>Prestige of program being accredited;</a:t>
            </a:r>
          </a:p>
          <a:p>
            <a:pPr fontAlgn="t"/>
            <a:r>
              <a:rPr lang="en-GB" dirty="0" smtClean="0"/>
              <a:t>International mobility of academic qualifications benchmarked to meet the standards of mutual or international agreements, including the Washington Accord;</a:t>
            </a:r>
          </a:p>
          <a:p>
            <a:pPr fontAlgn="t"/>
            <a:r>
              <a:rPr lang="en-GB" dirty="0" smtClean="0"/>
              <a:t>Grants, finance and other support for accredited program;</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C00000"/>
                </a:solidFill>
              </a:rPr>
              <a:t>Objectives of accreditation (2)</a:t>
            </a:r>
            <a:endParaRPr lang="en-US" dirty="0">
              <a:solidFill>
                <a:srgbClr val="C00000"/>
              </a:solidFill>
            </a:endParaRPr>
          </a:p>
        </p:txBody>
      </p:sp>
      <p:sp>
        <p:nvSpPr>
          <p:cNvPr id="3" name="Content Placeholder 2"/>
          <p:cNvSpPr>
            <a:spLocks noGrp="1"/>
          </p:cNvSpPr>
          <p:nvPr>
            <p:ph idx="1"/>
          </p:nvPr>
        </p:nvSpPr>
        <p:spPr>
          <a:xfrm>
            <a:off x="457200" y="1600200"/>
            <a:ext cx="8382000" cy="4648200"/>
          </a:xfrm>
        </p:spPr>
        <p:txBody>
          <a:bodyPr>
            <a:normAutofit fontScale="92500"/>
          </a:bodyPr>
          <a:lstStyle/>
          <a:p>
            <a:pPr fontAlgn="t"/>
            <a:r>
              <a:rPr lang="en-GB" dirty="0" smtClean="0"/>
              <a:t>Transfer of credits between accredited programs</a:t>
            </a:r>
          </a:p>
          <a:p>
            <a:pPr fontAlgn="t"/>
            <a:r>
              <a:rPr lang="en-GB" dirty="0" smtClean="0"/>
              <a:t>To assist stakeholders as well as potential students and their parents, professional societies, and potential employers, in identifying specific engineering programs that meet the minimum criteria for accreditation; </a:t>
            </a:r>
          </a:p>
          <a:p>
            <a:pPr fontAlgn="t"/>
            <a:r>
              <a:rPr lang="en-GB" dirty="0" smtClean="0"/>
              <a:t>To provide feedback to the educational institutions for the improvement and development of educational programs.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ttp://pixhost.info/avaxhome/35/3f/00173f35_medium.jpeg"/>
          <p:cNvPicPr>
            <a:picLocks noChangeAspect="1" noChangeArrowheads="1"/>
          </p:cNvPicPr>
          <p:nvPr/>
        </p:nvPicPr>
        <p:blipFill>
          <a:blip r:embed="rId2" cstate="print"/>
          <a:srcRect/>
          <a:stretch>
            <a:fillRect/>
          </a:stretch>
        </p:blipFill>
        <p:spPr bwMode="auto">
          <a:xfrm>
            <a:off x="1428750" y="1143001"/>
            <a:ext cx="2514600" cy="5349875"/>
          </a:xfrm>
          <a:prstGeom prst="rect">
            <a:avLst/>
          </a:prstGeom>
          <a:noFill/>
          <a:ln w="9525">
            <a:noFill/>
            <a:miter lim="800000"/>
            <a:headEnd/>
            <a:tailEnd/>
          </a:ln>
        </p:spPr>
      </p:pic>
      <p:sp>
        <p:nvSpPr>
          <p:cNvPr id="5123" name="TextBox 4"/>
          <p:cNvSpPr txBox="1">
            <a:spLocks noChangeArrowheads="1"/>
          </p:cNvSpPr>
          <p:nvPr/>
        </p:nvSpPr>
        <p:spPr bwMode="auto">
          <a:xfrm>
            <a:off x="4800600" y="4572001"/>
            <a:ext cx="2906565" cy="523220"/>
          </a:xfrm>
          <a:prstGeom prst="rect">
            <a:avLst/>
          </a:prstGeom>
          <a:noFill/>
          <a:ln w="9525">
            <a:noFill/>
            <a:miter lim="800000"/>
            <a:headEnd/>
            <a:tailEnd/>
          </a:ln>
        </p:spPr>
        <p:txBody>
          <a:bodyPr wrap="none">
            <a:spAutoFit/>
          </a:bodyPr>
          <a:lstStyle/>
          <a:p>
            <a:pPr eaLnBrk="1" hangingPunct="1"/>
            <a:r>
              <a:rPr lang="en-US" sz="2800" b="1">
                <a:solidFill>
                  <a:srgbClr val="00B050"/>
                </a:solidFill>
              </a:rPr>
              <a:t>Co-author of book</a:t>
            </a:r>
          </a:p>
        </p:txBody>
      </p:sp>
      <p:sp>
        <p:nvSpPr>
          <p:cNvPr id="5125" name="TextBox 5"/>
          <p:cNvSpPr txBox="1">
            <a:spLocks noChangeArrowheads="1"/>
          </p:cNvSpPr>
          <p:nvPr/>
        </p:nvSpPr>
        <p:spPr bwMode="auto">
          <a:xfrm>
            <a:off x="4270838" y="1600201"/>
            <a:ext cx="3339569" cy="707886"/>
          </a:xfrm>
          <a:prstGeom prst="rect">
            <a:avLst/>
          </a:prstGeom>
          <a:noFill/>
          <a:ln w="9525">
            <a:noFill/>
            <a:miter lim="800000"/>
            <a:headEnd/>
            <a:tailEnd/>
          </a:ln>
        </p:spPr>
        <p:txBody>
          <a:bodyPr wrap="none">
            <a:spAutoFit/>
          </a:bodyPr>
          <a:lstStyle/>
          <a:p>
            <a:pPr algn="ctr" eaLnBrk="1" hangingPunct="1"/>
            <a:r>
              <a:rPr lang="en-US" sz="2000" b="1" dirty="0" smtClean="0">
                <a:solidFill>
                  <a:srgbClr val="002060"/>
                </a:solidFill>
              </a:rPr>
              <a:t>Grounds for Grounding –</a:t>
            </a:r>
          </a:p>
          <a:p>
            <a:pPr algn="ctr" eaLnBrk="1" hangingPunct="1"/>
            <a:r>
              <a:rPr lang="en-US" sz="2000" b="1" dirty="0" smtClean="0">
                <a:solidFill>
                  <a:srgbClr val="002060"/>
                </a:solidFill>
              </a:rPr>
              <a:t>A Circuit to System Handbook</a:t>
            </a:r>
            <a:endParaRPr lang="en-MY" sz="2000" b="1"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Accreditation Function</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GB" dirty="0" smtClean="0"/>
              <a:t>Accreditation is normally voluntary</a:t>
            </a:r>
          </a:p>
          <a:p>
            <a:r>
              <a:rPr lang="en-GB" dirty="0" smtClean="0"/>
              <a:t>Accreditation involves:</a:t>
            </a:r>
          </a:p>
          <a:p>
            <a:pPr lvl="1"/>
            <a:r>
              <a:rPr lang="en-GB" dirty="0" smtClean="0"/>
              <a:t> an evaluation of engineering education programs offered by the institution, and</a:t>
            </a:r>
          </a:p>
          <a:p>
            <a:pPr lvl="1"/>
            <a:r>
              <a:rPr lang="en-GB" dirty="0" smtClean="0"/>
              <a:t> a judgment against stipulated criteria in accordance with the respective accreditation policy and criteria. </a:t>
            </a:r>
          </a:p>
          <a:p>
            <a:r>
              <a:rPr lang="en-GB" dirty="0" smtClean="0"/>
              <a:t>An accredited engineering education program is judged as providing satisfactory preparation for graduates to enter the profession in the entry level of engineering practice.</a:t>
            </a:r>
          </a:p>
          <a:p>
            <a:endParaRPr lang="en-GB"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Quality assurance</a:t>
            </a:r>
            <a:endParaRPr lang="en-US" dirty="0">
              <a:solidFill>
                <a:srgbClr val="C00000"/>
              </a:solidFill>
            </a:endParaRPr>
          </a:p>
        </p:txBody>
      </p:sp>
      <p:sp>
        <p:nvSpPr>
          <p:cNvPr id="3" name="Content Placeholder 2"/>
          <p:cNvSpPr>
            <a:spLocks noGrp="1"/>
          </p:cNvSpPr>
          <p:nvPr>
            <p:ph idx="1"/>
          </p:nvPr>
        </p:nvSpPr>
        <p:spPr/>
        <p:txBody>
          <a:bodyPr/>
          <a:lstStyle/>
          <a:p>
            <a:r>
              <a:rPr lang="en-GB" dirty="0" smtClean="0"/>
              <a:t>Accreditation is not a ranking system. </a:t>
            </a:r>
          </a:p>
          <a:p>
            <a:r>
              <a:rPr lang="en-GB" dirty="0" smtClean="0"/>
              <a:t>It is an assurance that a program or institution meets established quality standards. </a:t>
            </a:r>
          </a:p>
          <a:p>
            <a:r>
              <a:rPr lang="en-GB" dirty="0" smtClean="0"/>
              <a:t>The role of accreditation is to provide periodic external review in support of the program's continuous improvement process.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OBA not OBE</a:t>
            </a:r>
            <a:endParaRPr lang="en-US"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OBA does </a:t>
            </a:r>
            <a:r>
              <a:rPr lang="en-US" dirty="0"/>
              <a:t>not require the institutions or the programs to fully embrace the outcome-based </a:t>
            </a:r>
            <a:r>
              <a:rPr lang="en-US" dirty="0" smtClean="0"/>
              <a:t>education (OBE). </a:t>
            </a:r>
          </a:p>
          <a:p>
            <a:r>
              <a:rPr lang="en-US" dirty="0" smtClean="0"/>
              <a:t>For </a:t>
            </a:r>
            <a:r>
              <a:rPr lang="en-US" dirty="0"/>
              <a:t>accreditation purpose, the program shall provide evidences that the set of graduate attributes or student learning outcomes stipulated by the accreditation body are achieved by the students at the time of graduation. </a:t>
            </a:r>
            <a:endParaRPr lang="en-US" dirty="0" smtClean="0"/>
          </a:p>
          <a:p>
            <a:r>
              <a:rPr lang="en-US" dirty="0" smtClean="0"/>
              <a:t>Education </a:t>
            </a:r>
            <a:r>
              <a:rPr lang="en-US" dirty="0"/>
              <a:t>providers have freedom to design programs with different detailed structure, learning pathways and modes of delivery.  </a:t>
            </a:r>
            <a:endParaRPr lang="en-US" dirty="0" smtClean="0"/>
          </a:p>
          <a:p>
            <a:r>
              <a:rPr lang="en-US" dirty="0" smtClean="0"/>
              <a:t>Outcome-based </a:t>
            </a:r>
            <a:r>
              <a:rPr lang="en-US" dirty="0"/>
              <a:t>assessment and evaluation systems must be put in place to verify the achievement of defined program education objectives and graduate attributes. </a:t>
            </a:r>
          </a:p>
          <a:p>
            <a:endParaRPr lang="en-US" dirty="0"/>
          </a:p>
        </p:txBody>
      </p:sp>
    </p:spTree>
    <p:extLst>
      <p:ext uri="{BB962C8B-B14F-4D97-AF65-F5344CB8AC3E}">
        <p14:creationId xmlns:p14="http://schemas.microsoft.com/office/powerpoint/2010/main" val="1466855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Outcomes of Significance</a:t>
            </a:r>
            <a:endParaRPr lang="en-US"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r>
              <a:rPr lang="en-US" dirty="0"/>
              <a:t>The focus of accreditation is on “Outcomes of Significance</a:t>
            </a:r>
            <a:r>
              <a:rPr lang="en-US" dirty="0" smtClean="0"/>
              <a:t>”</a:t>
            </a:r>
          </a:p>
          <a:p>
            <a:r>
              <a:rPr lang="en-US" dirty="0" err="1" smtClean="0"/>
              <a:t>Spady</a:t>
            </a:r>
            <a:r>
              <a:rPr lang="en-US" dirty="0" smtClean="0"/>
              <a:t> </a:t>
            </a:r>
            <a:r>
              <a:rPr lang="en-US" dirty="0"/>
              <a:t>articulated as something that “really mattered in the long run”, long after that particular segment of curriculum or time block was over – something that learners could ultimately “take out the door and apply” …. when they “exited” the system.  </a:t>
            </a:r>
            <a:endParaRPr lang="en-US" dirty="0" smtClean="0"/>
          </a:p>
          <a:p>
            <a:r>
              <a:rPr lang="en-US" dirty="0" smtClean="0"/>
              <a:t>That </a:t>
            </a:r>
            <a:r>
              <a:rPr lang="en-US" dirty="0"/>
              <a:t>outcomes-of-significance is encapsulated in the set of WA graduate attributes which form the multi-lateral recognition of substantial equivalency of programs within the WA framework.</a:t>
            </a:r>
          </a:p>
          <a:p>
            <a:endParaRPr lang="en-US" dirty="0"/>
          </a:p>
        </p:txBody>
      </p:sp>
    </p:spTree>
    <p:extLst>
      <p:ext uri="{BB962C8B-B14F-4D97-AF65-F5344CB8AC3E}">
        <p14:creationId xmlns:p14="http://schemas.microsoft.com/office/powerpoint/2010/main" val="2556569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Perspectives on Program Accreditation</a:t>
            </a:r>
            <a:endParaRPr lang="en-US"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GB" dirty="0"/>
              <a:t>Program Accreditation is a scheme of granting recognition to an education program by an independent body after a systematic and consistent process of evaluating the program in accordance with the stipulated accreditation policy and criteria, and making judgment that the program has satisfied the benchmark standard.</a:t>
            </a:r>
            <a:endParaRPr lang="en-US" dirty="0"/>
          </a:p>
          <a:p>
            <a:r>
              <a:rPr lang="en-US" dirty="0" smtClean="0"/>
              <a:t>To </a:t>
            </a:r>
            <a:r>
              <a:rPr lang="en-US" dirty="0"/>
              <a:t>gain accreditation, first and foremost the program must satisfy the full set of accreditation criteria - to cross the bar. </a:t>
            </a:r>
            <a:endParaRPr lang="en-US" dirty="0" smtClean="0"/>
          </a:p>
          <a:p>
            <a:r>
              <a:rPr lang="en-US" dirty="0" smtClean="0"/>
              <a:t>Continuous </a:t>
            </a:r>
            <a:r>
              <a:rPr lang="en-US" dirty="0"/>
              <a:t>quality improvement (CQI) is a necessary criterion, but not the overriding component. </a:t>
            </a:r>
          </a:p>
        </p:txBody>
      </p:sp>
    </p:spTree>
    <p:extLst>
      <p:ext uri="{BB962C8B-B14F-4D97-AF65-F5344CB8AC3E}">
        <p14:creationId xmlns:p14="http://schemas.microsoft.com/office/powerpoint/2010/main" val="2627936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Misleading Interpretation</a:t>
            </a:r>
            <a:endParaRPr lang="en-US" dirty="0">
              <a:solidFill>
                <a:srgbClr val="C00000"/>
              </a:solidFill>
            </a:endParaRPr>
          </a:p>
        </p:txBody>
      </p:sp>
      <p:sp>
        <p:nvSpPr>
          <p:cNvPr id="3" name="Content Placeholder 2"/>
          <p:cNvSpPr>
            <a:spLocks noGrp="1"/>
          </p:cNvSpPr>
          <p:nvPr>
            <p:ph idx="1"/>
          </p:nvPr>
        </p:nvSpPr>
        <p:spPr/>
        <p:txBody>
          <a:bodyPr/>
          <a:lstStyle/>
          <a:p>
            <a:r>
              <a:rPr lang="en-US" dirty="0"/>
              <a:t>It is misleading to interpret accreditation as:</a:t>
            </a:r>
          </a:p>
          <a:p>
            <a:pPr lvl="1"/>
            <a:r>
              <a:rPr lang="en-US" i="1" dirty="0"/>
              <a:t>“Accreditation is for continuous improvement of delivery of education for producing human resource needed for national development.”</a:t>
            </a:r>
          </a:p>
          <a:p>
            <a:endParaRPr lang="en-US" dirty="0"/>
          </a:p>
        </p:txBody>
      </p:sp>
    </p:spTree>
    <p:extLst>
      <p:ext uri="{BB962C8B-B14F-4D97-AF65-F5344CB8AC3E}">
        <p14:creationId xmlns:p14="http://schemas.microsoft.com/office/powerpoint/2010/main" val="1717213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Proper Perspectives</a:t>
            </a:r>
            <a:endParaRPr lang="en-US"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US" dirty="0"/>
              <a:t>The narrow focus of accreditation based on continuous improvement has resulted in below-bar programs being granted accreditation just because the programs showed strong efforts in continuous improvement, even without meeting the rigors of the accreditation criteria. </a:t>
            </a:r>
            <a:endParaRPr lang="en-US" dirty="0" smtClean="0"/>
          </a:p>
          <a:p>
            <a:r>
              <a:rPr lang="en-US" dirty="0" smtClean="0"/>
              <a:t>CQI </a:t>
            </a:r>
            <a:r>
              <a:rPr lang="en-US" dirty="0"/>
              <a:t>may be a mitigating factor in marginal cases, but must not be taken as the predominant or even over-riding criterion. </a:t>
            </a:r>
            <a:endParaRPr lang="en-US" dirty="0" smtClean="0"/>
          </a:p>
          <a:p>
            <a:r>
              <a:rPr lang="en-US" dirty="0" smtClean="0"/>
              <a:t>CQI </a:t>
            </a:r>
            <a:r>
              <a:rPr lang="en-US" dirty="0"/>
              <a:t>is a process, not the outcomes which really matter in the long run – those outcomes students take with them at the exit point of the program.</a:t>
            </a:r>
          </a:p>
          <a:p>
            <a:pPr lvl="1"/>
            <a:endParaRPr lang="en-US" i="1" dirty="0"/>
          </a:p>
          <a:p>
            <a:endParaRPr lang="en-US" dirty="0"/>
          </a:p>
        </p:txBody>
      </p:sp>
    </p:spTree>
    <p:extLst>
      <p:ext uri="{BB962C8B-B14F-4D97-AF65-F5344CB8AC3E}">
        <p14:creationId xmlns:p14="http://schemas.microsoft.com/office/powerpoint/2010/main" val="4039187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Challenges to the Education Providers</a:t>
            </a:r>
            <a:endParaRPr lang="en-MY"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Faculty have to learn how to set appropriate outcomes for their courses, design OBE curricula, conduct outcomes assessment, and use assessment results for continuous quality improvement. </a:t>
            </a:r>
          </a:p>
          <a:p>
            <a:r>
              <a:rPr lang="en-US" dirty="0" smtClean="0"/>
              <a:t>It takes much time and efforts to learn, to implement and to improve on outcomes assessment. </a:t>
            </a:r>
            <a:endParaRPr lang="en-MY" dirty="0" smtClean="0"/>
          </a:p>
          <a:p>
            <a:endParaRPr lang="en-MY"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Acceptance of outcome-based system</a:t>
            </a:r>
            <a:endParaRPr lang="en-MY"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Human nature in resisting unfamiliar changes. </a:t>
            </a:r>
          </a:p>
          <a:p>
            <a:r>
              <a:rPr lang="en-US" dirty="0" smtClean="0"/>
              <a:t>Faculty often feels that while outcomes based education is great to have, outcomes based processes are too onerous to implement.</a:t>
            </a:r>
          </a:p>
          <a:p>
            <a:r>
              <a:rPr lang="en-US" dirty="0" smtClean="0"/>
              <a:t>They are upset for having to adapt to new system of planning and managing learning environments and must be committed to valid and reliable assessment. </a:t>
            </a:r>
          </a:p>
          <a:p>
            <a:r>
              <a:rPr lang="en-US" dirty="0" smtClean="0"/>
              <a:t>They are confused on how and at what level students must demonstrate achievement of outcomes.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Acceptance of outcome-based system</a:t>
            </a:r>
            <a:endParaRPr lang="en-MY"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There is also the uncertainty of whether fulfilling a passing grade in any educational component implies attainment of outcomes. </a:t>
            </a:r>
          </a:p>
          <a:p>
            <a:r>
              <a:rPr lang="en-US" dirty="0" smtClean="0"/>
              <a:t>They are unclear what a passing grade means in each outcome. </a:t>
            </a:r>
          </a:p>
          <a:p>
            <a:r>
              <a:rPr lang="en-US" dirty="0" smtClean="0"/>
              <a:t>They are still engrossed in grading as the assessment tool and trying to find valid ways of mapping the grading to outcome achievement. </a:t>
            </a:r>
          </a:p>
          <a:p>
            <a:r>
              <a:rPr lang="en-US" dirty="0" smtClean="0"/>
              <a:t>The collection of data to demonstrate the attainment of outcomes is highly time consuming and tedious and often unsustainable</a:t>
            </a:r>
            <a:endParaRPr lang="en-MY"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1043608" y="1772816"/>
            <a:ext cx="7010400" cy="2369880"/>
          </a:xfrm>
          <a:prstGeom prst="rect">
            <a:avLst/>
          </a:prstGeom>
          <a:noFill/>
          <a:ln w="9525">
            <a:solidFill>
              <a:schemeClr val="accent1"/>
            </a:solidFill>
            <a:miter lim="800000"/>
            <a:headEnd/>
            <a:tailEnd/>
          </a:ln>
        </p:spPr>
        <p:txBody>
          <a:bodyPr>
            <a:spAutoFit/>
          </a:bodyPr>
          <a:lstStyle/>
          <a:p>
            <a:pPr algn="ctr"/>
            <a:r>
              <a:rPr lang="en-SG" sz="4000" dirty="0" smtClean="0">
                <a:solidFill>
                  <a:srgbClr val="C00000"/>
                </a:solidFill>
                <a:latin typeface="Calibri" pitchFamily="34" charset="0"/>
              </a:rPr>
              <a:t>Part 1:</a:t>
            </a:r>
          </a:p>
          <a:p>
            <a:pPr algn="ctr"/>
            <a:r>
              <a:rPr lang="en-SG" sz="3600" dirty="0" smtClean="0">
                <a:solidFill>
                  <a:srgbClr val="C00000"/>
                </a:solidFill>
                <a:latin typeface="Calibri" pitchFamily="34" charset="0"/>
              </a:rPr>
              <a:t>Overview of </a:t>
            </a:r>
          </a:p>
          <a:p>
            <a:pPr algn="ctr"/>
            <a:r>
              <a:rPr lang="en-SG" sz="3600" dirty="0" smtClean="0">
                <a:solidFill>
                  <a:srgbClr val="C00000"/>
                </a:solidFill>
                <a:latin typeface="Calibri" pitchFamily="34" charset="0"/>
              </a:rPr>
              <a:t>Engineering Education Development  &amp; Outcome-Based Education</a:t>
            </a:r>
            <a:endParaRPr lang="en-SG" sz="3600"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CDIO</a:t>
            </a:r>
            <a:endParaRPr lang="en-MY"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The CDIO Initiative is a good example of helping to produce graduate engineers who possess the holistic abilities required at the workplace. </a:t>
            </a:r>
          </a:p>
          <a:p>
            <a:r>
              <a:rPr lang="en-US" dirty="0" smtClean="0"/>
              <a:t>CDIO is based on a commonly shared premise that engineering graduates should be able to: Conceive – Design — Implement — Operate complex value-added engineering systems in a modern team-based engineering environment to create systems and products.</a:t>
            </a:r>
            <a:endParaRPr lang="en-MY" dirty="0" smtClean="0"/>
          </a:p>
          <a:p>
            <a:endParaRPr lang="en-MY"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hlinkClick r:id="rId2"/>
              </a:rPr>
              <a:t>http://www.cdio.org</a:t>
            </a:r>
            <a:r>
              <a:rPr lang="en-US" dirty="0" smtClean="0"/>
              <a:t>/, </a:t>
            </a:r>
            <a:br>
              <a:rPr lang="en-US" dirty="0" smtClean="0"/>
            </a:br>
            <a:r>
              <a:rPr lang="en-US" i="1" dirty="0" smtClean="0"/>
              <a:t>The CDIO™ INITIATIVE</a:t>
            </a:r>
            <a:endParaRPr lang="en-MY" dirty="0"/>
          </a:p>
        </p:txBody>
      </p:sp>
      <p:sp>
        <p:nvSpPr>
          <p:cNvPr id="3" name="Content Placeholder 2"/>
          <p:cNvSpPr>
            <a:spLocks noGrp="1"/>
          </p:cNvSpPr>
          <p:nvPr>
            <p:ph idx="1"/>
          </p:nvPr>
        </p:nvSpPr>
        <p:spPr/>
        <p:txBody>
          <a:bodyPr>
            <a:normAutofit fontScale="92500"/>
          </a:bodyPr>
          <a:lstStyle/>
          <a:p>
            <a:r>
              <a:rPr lang="en-US" dirty="0" smtClean="0"/>
              <a:t>The abilities embodied in the CDIO concept are in alignment with the </a:t>
            </a:r>
            <a:r>
              <a:rPr lang="en-US" b="1" dirty="0" smtClean="0"/>
              <a:t>student learning outcomes</a:t>
            </a:r>
            <a:r>
              <a:rPr lang="en-US" dirty="0" smtClean="0"/>
              <a:t> in outcome-based engineering education. </a:t>
            </a:r>
          </a:p>
          <a:p>
            <a:r>
              <a:rPr lang="en-US" dirty="0" smtClean="0"/>
              <a:t>In the outcome-based education system, the education system supported by the institution resources is a means to an end in providing the learning experience to ensure that the graduating students are achieving the stipulated learning outcomes.</a:t>
            </a:r>
            <a:endParaRPr lang="en-MY"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Conceive</a:t>
            </a:r>
            <a:endParaRPr lang="en-MY" dirty="0">
              <a:solidFill>
                <a:srgbClr val="FF0000"/>
              </a:solidFill>
            </a:endParaRPr>
          </a:p>
        </p:txBody>
      </p:sp>
      <p:sp>
        <p:nvSpPr>
          <p:cNvPr id="3" name="Content Placeholder 2"/>
          <p:cNvSpPr>
            <a:spLocks noGrp="1"/>
          </p:cNvSpPr>
          <p:nvPr>
            <p:ph idx="1"/>
          </p:nvPr>
        </p:nvSpPr>
        <p:spPr/>
        <p:txBody>
          <a:bodyPr/>
          <a:lstStyle/>
          <a:p>
            <a:r>
              <a:rPr lang="en-US" i="1" dirty="0" smtClean="0"/>
              <a:t>The Conceive stage involves defining customer needs and then developing conceptual, technical and business plans to meet those needs while considering the technology, enterprise strategy, and regulations that apply. This is done in “CDIO” engineering workspaces”.</a:t>
            </a:r>
            <a:endParaRPr lang="en-MY" dirty="0" smtClean="0"/>
          </a:p>
          <a:p>
            <a:endParaRPr lang="en-MY"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Design</a:t>
            </a:r>
            <a:endParaRPr lang="en-MY" dirty="0">
              <a:solidFill>
                <a:srgbClr val="FF0000"/>
              </a:solidFill>
            </a:endParaRPr>
          </a:p>
        </p:txBody>
      </p:sp>
      <p:sp>
        <p:nvSpPr>
          <p:cNvPr id="3" name="Content Placeholder 2"/>
          <p:cNvSpPr>
            <a:spLocks noGrp="1"/>
          </p:cNvSpPr>
          <p:nvPr>
            <p:ph idx="1"/>
          </p:nvPr>
        </p:nvSpPr>
        <p:spPr/>
        <p:txBody>
          <a:bodyPr/>
          <a:lstStyle/>
          <a:p>
            <a:r>
              <a:rPr lang="en-US" i="1" dirty="0" smtClean="0"/>
              <a:t>The Design phase focuses on creating the plans, drawings and algorithms that describe the product, process or system that will be implemented. This is done in “CDIO” engineering workspaces”.</a:t>
            </a:r>
            <a:endParaRPr lang="en-MY"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Implement</a:t>
            </a:r>
            <a:endParaRPr lang="en-MY" dirty="0">
              <a:solidFill>
                <a:srgbClr val="FF0000"/>
              </a:solidFill>
            </a:endParaRPr>
          </a:p>
        </p:txBody>
      </p:sp>
      <p:sp>
        <p:nvSpPr>
          <p:cNvPr id="3" name="Content Placeholder 2"/>
          <p:cNvSpPr>
            <a:spLocks noGrp="1"/>
          </p:cNvSpPr>
          <p:nvPr>
            <p:ph idx="1"/>
          </p:nvPr>
        </p:nvSpPr>
        <p:spPr/>
        <p:txBody>
          <a:bodyPr/>
          <a:lstStyle/>
          <a:p>
            <a:r>
              <a:rPr lang="en-US" i="1" dirty="0" smtClean="0"/>
              <a:t>The Implement stage refers to the transformation of the design into a product. </a:t>
            </a:r>
          </a:p>
          <a:p>
            <a:r>
              <a:rPr lang="en-US" i="1" dirty="0" smtClean="0"/>
              <a:t>It includes hardware, manufacturing, software coding, testing and validation.</a:t>
            </a:r>
            <a:endParaRPr lang="en-MY" dirty="0" smtClean="0"/>
          </a:p>
          <a:p>
            <a:endParaRPr lang="en-MY"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Operate</a:t>
            </a:r>
            <a:endParaRPr lang="en-MY" dirty="0">
              <a:solidFill>
                <a:srgbClr val="FF0000"/>
              </a:solidFill>
            </a:endParaRPr>
          </a:p>
        </p:txBody>
      </p:sp>
      <p:sp>
        <p:nvSpPr>
          <p:cNvPr id="3" name="Content Placeholder 2"/>
          <p:cNvSpPr>
            <a:spLocks noGrp="1"/>
          </p:cNvSpPr>
          <p:nvPr>
            <p:ph idx="1"/>
          </p:nvPr>
        </p:nvSpPr>
        <p:spPr/>
        <p:txBody>
          <a:bodyPr/>
          <a:lstStyle/>
          <a:p>
            <a:r>
              <a:rPr lang="en-US" i="1" dirty="0" smtClean="0"/>
              <a:t>The Operate phase used the delivered, implemented product, process or system to satisfy the intended value, that is, to satisfy the customer need. </a:t>
            </a:r>
            <a:endParaRPr lang="en-MY" dirty="0" smtClean="0"/>
          </a:p>
          <a:p>
            <a:endParaRPr lang="en-MY"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1043608" y="1124744"/>
            <a:ext cx="7010400" cy="1323439"/>
          </a:xfrm>
          <a:prstGeom prst="rect">
            <a:avLst/>
          </a:prstGeom>
          <a:noFill/>
          <a:ln w="9525">
            <a:solidFill>
              <a:schemeClr val="accent1"/>
            </a:solidFill>
            <a:miter lim="800000"/>
            <a:headEnd/>
            <a:tailEnd/>
          </a:ln>
        </p:spPr>
        <p:txBody>
          <a:bodyPr>
            <a:spAutoFit/>
          </a:bodyPr>
          <a:lstStyle/>
          <a:p>
            <a:pPr algn="ctr"/>
            <a:r>
              <a:rPr lang="en-SG" sz="4000" dirty="0" smtClean="0">
                <a:solidFill>
                  <a:srgbClr val="C00000"/>
                </a:solidFill>
                <a:latin typeface="Calibri" pitchFamily="34" charset="0"/>
              </a:rPr>
              <a:t>Part 3:</a:t>
            </a:r>
          </a:p>
          <a:p>
            <a:pPr algn="ctr"/>
            <a:r>
              <a:rPr lang="en-SG" sz="4000" dirty="0" err="1" smtClean="0">
                <a:solidFill>
                  <a:srgbClr val="C00000"/>
                </a:solidFill>
                <a:latin typeface="Calibri" pitchFamily="34" charset="0"/>
              </a:rPr>
              <a:t>PEC’s</a:t>
            </a:r>
            <a:r>
              <a:rPr lang="en-SG" sz="4000" dirty="0" smtClean="0">
                <a:solidFill>
                  <a:srgbClr val="C00000"/>
                </a:solidFill>
                <a:latin typeface="Calibri" pitchFamily="34" charset="0"/>
              </a:rPr>
              <a:t> Accreditation Criteria</a:t>
            </a:r>
            <a:endParaRPr lang="en-SG" sz="4000" dirty="0">
              <a:solidFill>
                <a:srgbClr val="C00000"/>
              </a:solidFill>
              <a:latin typeface="Calibri" pitchFamily="34" charset="0"/>
            </a:endParaRPr>
          </a:p>
        </p:txBody>
      </p:sp>
      <p:sp>
        <p:nvSpPr>
          <p:cNvPr id="3" name="TextBox 3"/>
          <p:cNvSpPr txBox="1">
            <a:spLocks noChangeArrowheads="1"/>
          </p:cNvSpPr>
          <p:nvPr/>
        </p:nvSpPr>
        <p:spPr bwMode="auto">
          <a:xfrm>
            <a:off x="1043608" y="3140968"/>
            <a:ext cx="7010400" cy="2308324"/>
          </a:xfrm>
          <a:prstGeom prst="rect">
            <a:avLst/>
          </a:prstGeom>
          <a:noFill/>
          <a:ln w="9525">
            <a:solidFill>
              <a:schemeClr val="accent1"/>
            </a:solidFill>
            <a:miter lim="800000"/>
            <a:headEnd/>
            <a:tailEnd/>
          </a:ln>
        </p:spPr>
        <p:txBody>
          <a:bodyPr>
            <a:spAutoFit/>
          </a:bodyPr>
          <a:lstStyle/>
          <a:p>
            <a:pPr algn="ctr"/>
            <a:r>
              <a:rPr lang="en-SG" sz="3600" dirty="0" smtClean="0">
                <a:solidFill>
                  <a:srgbClr val="002060"/>
                </a:solidFill>
                <a:latin typeface="Calibri" pitchFamily="34" charset="0"/>
              </a:rPr>
              <a:t>All the Accreditation Activities are for the purpose of deciding whether the program has satisfied the </a:t>
            </a:r>
          </a:p>
          <a:p>
            <a:pPr algn="ctr"/>
            <a:r>
              <a:rPr lang="en-SG" sz="3600" dirty="0" smtClean="0">
                <a:solidFill>
                  <a:srgbClr val="002060"/>
                </a:solidFill>
                <a:latin typeface="Calibri" pitchFamily="34" charset="0"/>
              </a:rPr>
              <a:t>9 PEC Accreditation Criteria</a:t>
            </a:r>
            <a:endParaRPr lang="en-SG" sz="3600" dirty="0">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GB" dirty="0" smtClean="0">
                <a:solidFill>
                  <a:srgbClr val="C00000"/>
                </a:solidFill>
              </a:rPr>
              <a:t>PEC Accreditation Criteria</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SG" dirty="0"/>
              <a:t>9</a:t>
            </a:r>
            <a:r>
              <a:rPr lang="en-SG" dirty="0" smtClean="0"/>
              <a:t> criteria in EAB Accreditation Manual</a:t>
            </a:r>
          </a:p>
          <a:p>
            <a:pPr marL="971550" lvl="1" indent="-514350" eaLnBrk="1" fontAlgn="auto" hangingPunct="1">
              <a:spcAft>
                <a:spcPts val="0"/>
              </a:spcAft>
              <a:buFont typeface="+mj-lt"/>
              <a:buAutoNum type="arabicParenR"/>
              <a:defRPr/>
            </a:pPr>
            <a:r>
              <a:rPr lang="en-SG" b="1" dirty="0" smtClean="0"/>
              <a:t>Program Educational Objectives (PEOs)</a:t>
            </a:r>
          </a:p>
          <a:p>
            <a:pPr marL="971550" lvl="1" indent="-514350" eaLnBrk="1" fontAlgn="auto" hangingPunct="1">
              <a:spcAft>
                <a:spcPts val="0"/>
              </a:spcAft>
              <a:buFont typeface="+mj-lt"/>
              <a:buAutoNum type="arabicParenR"/>
              <a:defRPr/>
            </a:pPr>
            <a:r>
              <a:rPr lang="en-SG" b="1" dirty="0" smtClean="0"/>
              <a:t>Program Learning Outcomes (PLOs)</a:t>
            </a:r>
          </a:p>
          <a:p>
            <a:pPr marL="971550" lvl="1" indent="-514350" eaLnBrk="1" fontAlgn="auto" hangingPunct="1">
              <a:spcAft>
                <a:spcPts val="0"/>
              </a:spcAft>
              <a:buFont typeface="+mj-lt"/>
              <a:buAutoNum type="arabicParenR"/>
              <a:defRPr/>
            </a:pPr>
            <a:r>
              <a:rPr lang="en-SG" dirty="0" smtClean="0"/>
              <a:t>Curriculum and Learning Processes</a:t>
            </a:r>
          </a:p>
          <a:p>
            <a:pPr marL="971550" lvl="1" indent="-514350" eaLnBrk="1" fontAlgn="auto" hangingPunct="1">
              <a:spcAft>
                <a:spcPts val="0"/>
              </a:spcAft>
              <a:buFont typeface="+mj-lt"/>
              <a:buAutoNum type="arabicParenR"/>
              <a:defRPr/>
            </a:pPr>
            <a:r>
              <a:rPr lang="en-SG" dirty="0" smtClean="0"/>
              <a:t>Students</a:t>
            </a:r>
          </a:p>
          <a:p>
            <a:pPr marL="971550" lvl="1" indent="-514350" eaLnBrk="1" fontAlgn="auto" hangingPunct="1">
              <a:spcAft>
                <a:spcPts val="0"/>
              </a:spcAft>
              <a:buFont typeface="+mj-lt"/>
              <a:buAutoNum type="arabicParenR"/>
              <a:defRPr/>
            </a:pPr>
            <a:r>
              <a:rPr lang="en-SG" dirty="0" smtClean="0"/>
              <a:t>Faculty and Support Staff</a:t>
            </a:r>
          </a:p>
          <a:p>
            <a:pPr marL="971550" lvl="1" indent="-514350" eaLnBrk="1" fontAlgn="auto" hangingPunct="1">
              <a:spcAft>
                <a:spcPts val="0"/>
              </a:spcAft>
              <a:buFont typeface="+mj-lt"/>
              <a:buAutoNum type="arabicParenR"/>
              <a:defRPr/>
            </a:pPr>
            <a:r>
              <a:rPr lang="en-SG" dirty="0" smtClean="0"/>
              <a:t>Facilities &amp; Infrastructure</a:t>
            </a:r>
          </a:p>
          <a:p>
            <a:pPr marL="971550" lvl="1" indent="-514350" eaLnBrk="1" fontAlgn="auto" hangingPunct="1">
              <a:spcAft>
                <a:spcPts val="0"/>
              </a:spcAft>
              <a:buFont typeface="+mj-lt"/>
              <a:buAutoNum type="arabicParenR"/>
              <a:defRPr/>
            </a:pPr>
            <a:r>
              <a:rPr lang="en-SG" dirty="0" smtClean="0"/>
              <a:t>Institutional Support &amp; Financial </a:t>
            </a:r>
            <a:r>
              <a:rPr lang="en-SG" dirty="0"/>
              <a:t>R</a:t>
            </a:r>
            <a:r>
              <a:rPr lang="en-SG" dirty="0" smtClean="0"/>
              <a:t>esources</a:t>
            </a:r>
          </a:p>
          <a:p>
            <a:pPr marL="971550" lvl="1" indent="-514350" eaLnBrk="1" fontAlgn="auto" hangingPunct="1">
              <a:spcAft>
                <a:spcPts val="0"/>
              </a:spcAft>
              <a:buFont typeface="+mj-lt"/>
              <a:buAutoNum type="arabicParenR"/>
              <a:defRPr/>
            </a:pPr>
            <a:r>
              <a:rPr lang="en-SG" dirty="0" smtClean="0"/>
              <a:t>Continuous Quality Improvement</a:t>
            </a:r>
          </a:p>
          <a:p>
            <a:pPr marL="971550" lvl="1" indent="-514350" eaLnBrk="1" fontAlgn="auto" hangingPunct="1">
              <a:spcAft>
                <a:spcPts val="0"/>
              </a:spcAft>
              <a:buFont typeface="+mj-lt"/>
              <a:buAutoNum type="arabicParenR"/>
              <a:defRPr/>
            </a:pPr>
            <a:r>
              <a:rPr lang="en-SG" dirty="0" smtClean="0"/>
              <a:t>Industrial Linkages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1 - Program Educational Objectives (</a:t>
            </a:r>
            <a:r>
              <a:rPr lang="en-MY" dirty="0" err="1" smtClean="0">
                <a:solidFill>
                  <a:srgbClr val="FF0000"/>
                </a:solidFill>
              </a:rPr>
              <a:t>PEOs</a:t>
            </a:r>
            <a:r>
              <a:rPr lang="en-MY" dirty="0" smtClean="0">
                <a:solidFill>
                  <a:srgbClr val="FF0000"/>
                </a:solidFill>
              </a:rPr>
              <a:t>) </a:t>
            </a:r>
            <a:endParaRPr lang="en-MY" dirty="0">
              <a:solidFill>
                <a:srgbClr val="FF0000"/>
              </a:solidFill>
            </a:endParaRPr>
          </a:p>
        </p:txBody>
      </p:sp>
      <p:sp>
        <p:nvSpPr>
          <p:cNvPr id="3" name="Content Placeholder 2"/>
          <p:cNvSpPr>
            <a:spLocks noGrp="1"/>
          </p:cNvSpPr>
          <p:nvPr>
            <p:ph idx="1"/>
          </p:nvPr>
        </p:nvSpPr>
        <p:spPr/>
        <p:txBody>
          <a:bodyPr>
            <a:normAutofit/>
          </a:bodyPr>
          <a:lstStyle/>
          <a:p>
            <a:r>
              <a:rPr lang="en-MY" dirty="0" smtClean="0"/>
              <a:t>Program educational objectives (PEO) are broad statements that describe what graduates are expected to achieve a few years after graduation.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1 - Program Educational Objectives (</a:t>
            </a:r>
            <a:r>
              <a:rPr lang="en-MY" dirty="0" err="1" smtClean="0">
                <a:solidFill>
                  <a:srgbClr val="FF0000"/>
                </a:solidFill>
              </a:rPr>
              <a:t>PEOs</a:t>
            </a:r>
            <a:r>
              <a:rPr lang="en-MY" dirty="0" smtClean="0">
                <a:solidFill>
                  <a:srgbClr val="FF0000"/>
                </a:solidFill>
              </a:rPr>
              <a:t>) </a:t>
            </a:r>
            <a:endParaRPr lang="en-MY"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None/>
            </a:pPr>
            <a:r>
              <a:rPr lang="en-MY" dirty="0" smtClean="0"/>
              <a:t>	The program seeking accreditation must demonstrate that following are in place: </a:t>
            </a:r>
          </a:p>
          <a:p>
            <a:pPr lvl="1">
              <a:buNone/>
            </a:pPr>
            <a:r>
              <a:rPr lang="en-MY" dirty="0" smtClean="0"/>
              <a:t>a) Well-defined and published Program Mission </a:t>
            </a:r>
          </a:p>
          <a:p>
            <a:pPr lvl="1">
              <a:buNone/>
            </a:pPr>
            <a:r>
              <a:rPr lang="en-MY" dirty="0" err="1" smtClean="0"/>
              <a:t>b</a:t>
            </a:r>
            <a:r>
              <a:rPr lang="en-MY" dirty="0" smtClean="0"/>
              <a:t>) Program’s educational objectives defined and consistent with the mission </a:t>
            </a:r>
          </a:p>
          <a:p>
            <a:pPr lvl="1">
              <a:buNone/>
            </a:pPr>
            <a:r>
              <a:rPr lang="en-MY" dirty="0" err="1" smtClean="0"/>
              <a:t>c</a:t>
            </a:r>
            <a:r>
              <a:rPr lang="en-MY" dirty="0" smtClean="0"/>
              <a:t>) Program’s educational objectives based on the stakeholder’s needs </a:t>
            </a:r>
          </a:p>
          <a:p>
            <a:pPr lvl="1">
              <a:buNone/>
            </a:pPr>
            <a:r>
              <a:rPr lang="en-MY" dirty="0" err="1" smtClean="0"/>
              <a:t>d</a:t>
            </a:r>
            <a:r>
              <a:rPr lang="en-MY" dirty="0" smtClean="0"/>
              <a:t>) A process in place to evaluate the attainment of educational objectives </a:t>
            </a:r>
          </a:p>
          <a:p>
            <a:pPr lvl="1">
              <a:buNone/>
            </a:pPr>
            <a:r>
              <a:rPr lang="en-MY" dirty="0" smtClean="0"/>
              <a:t>e) Evaluation results used for continual improvement of the program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Application of Engineering Principles</a:t>
            </a:r>
            <a:endParaRPr lang="en-US" dirty="0">
              <a:solidFill>
                <a:srgbClr val="C00000"/>
              </a:solidFill>
            </a:endParaRPr>
          </a:p>
        </p:txBody>
      </p:sp>
      <p:sp>
        <p:nvSpPr>
          <p:cNvPr id="4" name="Text Placeholder 3"/>
          <p:cNvSpPr>
            <a:spLocks noGrp="1"/>
          </p:cNvSpPr>
          <p:nvPr>
            <p:ph type="body" idx="1"/>
          </p:nvPr>
        </p:nvSpPr>
        <p:spPr/>
        <p:txBody>
          <a:bodyPr/>
          <a:lstStyle/>
          <a:p>
            <a:pPr algn="ctr"/>
            <a:r>
              <a:rPr lang="en-US" dirty="0" smtClean="0"/>
              <a:t>The Pyramids</a:t>
            </a:r>
            <a:endParaRPr lang="en-US" dirty="0"/>
          </a:p>
        </p:txBody>
      </p:sp>
      <p:sp>
        <p:nvSpPr>
          <p:cNvPr id="6" name="Text Placeholder 5"/>
          <p:cNvSpPr>
            <a:spLocks noGrp="1"/>
          </p:cNvSpPr>
          <p:nvPr>
            <p:ph type="body" sz="quarter" idx="3"/>
          </p:nvPr>
        </p:nvSpPr>
        <p:spPr/>
        <p:txBody>
          <a:bodyPr/>
          <a:lstStyle/>
          <a:p>
            <a:pPr algn="ctr"/>
            <a:r>
              <a:rPr lang="en-US" dirty="0" smtClean="0"/>
              <a:t>The Great Wall of China</a:t>
            </a:r>
            <a:endParaRPr lang="en-US" dirty="0"/>
          </a:p>
        </p:txBody>
      </p:sp>
      <p:pic>
        <p:nvPicPr>
          <p:cNvPr id="1026" name="Picture 2" descr="Image result for pyramid"/>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429000"/>
            <a:ext cx="3791589" cy="167640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8" descr="Image result for great wall of chi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Content Placeholder 12"/>
          <p:cNvPicPr>
            <a:picLocks noGrp="1" noChangeAspect="1"/>
          </p:cNvPicPr>
          <p:nvPr>
            <p:ph sz="quarter" idx="4"/>
          </p:nvPr>
        </p:nvPicPr>
        <p:blipFill>
          <a:blip r:embed="rId4" cstate="print"/>
          <a:stretch>
            <a:fillRect/>
          </a:stretch>
        </p:blipFill>
        <p:spPr>
          <a:xfrm>
            <a:off x="5432424" y="3226592"/>
            <a:ext cx="2949576" cy="2209335"/>
          </a:xfrm>
          <a:prstGeom prst="rect">
            <a:avLst/>
          </a:prstGeom>
        </p:spPr>
      </p:pic>
    </p:spTree>
    <p:extLst>
      <p:ext uri="{BB962C8B-B14F-4D97-AF65-F5344CB8AC3E}">
        <p14:creationId xmlns:p14="http://schemas.microsoft.com/office/powerpoint/2010/main" val="314650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2 - Program Learning Outcomes (</a:t>
            </a:r>
            <a:r>
              <a:rPr lang="en-MY" dirty="0" err="1" smtClean="0">
                <a:solidFill>
                  <a:srgbClr val="FF0000"/>
                </a:solidFill>
              </a:rPr>
              <a:t>PLOs</a:t>
            </a:r>
            <a:r>
              <a:rPr lang="en-MY" dirty="0" smtClean="0">
                <a:solidFill>
                  <a:srgbClr val="FF0000"/>
                </a:solidFill>
              </a:rPr>
              <a:t>) </a:t>
            </a:r>
            <a:endParaRPr lang="en-MY"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MY" dirty="0" smtClean="0"/>
              <a:t>Program outcomes are the narrower statements that describe what students are expected to know and be able to do by the time of graduation. </a:t>
            </a:r>
          </a:p>
          <a:p>
            <a:r>
              <a:rPr lang="en-MY" dirty="0" smtClean="0"/>
              <a:t>These relate to the knowledge, skills and attitude that the students acquire while progressing through the program. </a:t>
            </a:r>
          </a:p>
          <a:p>
            <a:r>
              <a:rPr lang="en-MY" dirty="0" smtClean="0">
                <a:solidFill>
                  <a:srgbClr val="FF0000"/>
                </a:solidFill>
              </a:rPr>
              <a:t>The program must demonstrate that by the time of graduation the students have attained a certain set of knowledge, skills and </a:t>
            </a:r>
            <a:r>
              <a:rPr lang="en-MY" dirty="0" err="1" smtClean="0">
                <a:solidFill>
                  <a:srgbClr val="FF0000"/>
                </a:solidFill>
              </a:rPr>
              <a:t>behavioral</a:t>
            </a:r>
            <a:r>
              <a:rPr lang="en-MY" dirty="0" smtClean="0">
                <a:solidFill>
                  <a:srgbClr val="FF0000"/>
                </a:solidFill>
              </a:rPr>
              <a:t> traits, at least to some acceptable minimum level</a:t>
            </a:r>
            <a:endParaRPr lang="en-MY"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pPr eaLnBrk="1" hangingPunct="1"/>
            <a:r>
              <a:rPr lang="en-GB" dirty="0" smtClean="0">
                <a:solidFill>
                  <a:srgbClr val="FF0000"/>
                </a:solidFill>
              </a:rPr>
              <a:t>PEC’s 12 PLOs are identical to WA GAs</a:t>
            </a:r>
          </a:p>
        </p:txBody>
      </p:sp>
      <p:pic>
        <p:nvPicPr>
          <p:cNvPr id="5" name="Picture 2"/>
          <p:cNvPicPr>
            <a:picLocks noGrp="1" noChangeAspect="1" noChangeArrowheads="1"/>
          </p:cNvPicPr>
          <p:nvPr>
            <p:ph idx="1"/>
          </p:nvPr>
        </p:nvPicPr>
        <p:blipFill>
          <a:blip r:embed="rId3" cstate="print"/>
          <a:srcRect l="17419" t="21650" r="11707" b="13251"/>
          <a:stretch>
            <a:fillRect/>
          </a:stretch>
        </p:blipFill>
        <p:spPr bwMode="auto">
          <a:xfrm>
            <a:off x="457200" y="1737204"/>
            <a:ext cx="8229600" cy="4251954"/>
          </a:xfrm>
          <a:prstGeom prst="rect">
            <a:avLst/>
          </a:prstGeom>
          <a:noFill/>
          <a:ln w="9525">
            <a:noFill/>
            <a:miter lim="800000"/>
            <a:headEnd/>
            <a:tailEnd/>
          </a:ln>
        </p:spPr>
      </p:pic>
    </p:spTree>
    <p:extLst>
      <p:ext uri="{BB962C8B-B14F-4D97-AF65-F5344CB8AC3E}">
        <p14:creationId xmlns:p14="http://schemas.microsoft.com/office/powerpoint/2010/main" val="5858580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Graduate Attributes </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GB" i="1" dirty="0" smtClean="0"/>
              <a:t>Graduate </a:t>
            </a:r>
            <a:r>
              <a:rPr lang="en-GB" i="1" dirty="0"/>
              <a:t>attributes form a set of individually assessable outcomes </a:t>
            </a:r>
            <a:r>
              <a:rPr lang="en-GB" i="1" dirty="0" smtClean="0"/>
              <a:t>indicative </a:t>
            </a:r>
            <a:r>
              <a:rPr lang="en-GB" i="1" dirty="0"/>
              <a:t>of the graduate's potential competency. </a:t>
            </a:r>
            <a:endParaRPr lang="en-GB" i="1" dirty="0" smtClean="0"/>
          </a:p>
          <a:p>
            <a:r>
              <a:rPr lang="en-GB" i="1" dirty="0" smtClean="0"/>
              <a:t>Attributes </a:t>
            </a:r>
            <a:r>
              <a:rPr lang="en-GB" i="1" dirty="0"/>
              <a:t>expected of graduate from an accredited </a:t>
            </a:r>
            <a:r>
              <a:rPr lang="en-GB" i="1" dirty="0" smtClean="0"/>
              <a:t>programme - expected capability appropriate </a:t>
            </a:r>
            <a:r>
              <a:rPr lang="en-GB" i="1" dirty="0"/>
              <a:t>to the type of programme. </a:t>
            </a:r>
          </a:p>
          <a:p>
            <a:r>
              <a:rPr lang="en-GB" dirty="0"/>
              <a:t>The graduate attributes are intended to assist </a:t>
            </a:r>
            <a:r>
              <a:rPr lang="en-GB" dirty="0" smtClean="0"/>
              <a:t>outcomes-based </a:t>
            </a:r>
            <a:r>
              <a:rPr lang="en-GB" dirty="0"/>
              <a:t>accreditation </a:t>
            </a:r>
            <a:r>
              <a:rPr lang="en-GB" dirty="0" smtClean="0"/>
              <a:t>criteria.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PLO #1</a:t>
            </a:r>
            <a:endParaRPr lang="en-US" dirty="0">
              <a:solidFill>
                <a:srgbClr val="C00000"/>
              </a:solidFill>
            </a:endParaRPr>
          </a:p>
        </p:txBody>
      </p:sp>
      <p:sp>
        <p:nvSpPr>
          <p:cNvPr id="3" name="Content Placeholder 2"/>
          <p:cNvSpPr>
            <a:spLocks noGrp="1"/>
          </p:cNvSpPr>
          <p:nvPr>
            <p:ph idx="1"/>
          </p:nvPr>
        </p:nvSpPr>
        <p:spPr/>
        <p:txBody>
          <a:bodyPr/>
          <a:lstStyle/>
          <a:p>
            <a:endParaRPr lang="en-US" dirty="0"/>
          </a:p>
          <a:p>
            <a:r>
              <a:rPr lang="en-US" b="1" dirty="0" smtClean="0"/>
              <a:t>Engineering </a:t>
            </a:r>
            <a:r>
              <a:rPr lang="en-US" b="1" dirty="0"/>
              <a:t>Knowledge: </a:t>
            </a:r>
            <a:endParaRPr lang="en-US" b="1" dirty="0" smtClean="0"/>
          </a:p>
          <a:p>
            <a:pPr lvl="1"/>
            <a:r>
              <a:rPr lang="en-US" dirty="0" smtClean="0"/>
              <a:t>An </a:t>
            </a:r>
            <a:r>
              <a:rPr lang="en-US" dirty="0"/>
              <a:t>ability to apply knowledge of mathematics, science, engineering fundamentals and an engineering specialization to the solution of complex engineering problems. </a:t>
            </a:r>
          </a:p>
          <a:p>
            <a:pPr marL="0" indent="0">
              <a:buNone/>
            </a:pPr>
            <a:endParaRPr lang="en-US" dirty="0"/>
          </a:p>
        </p:txBody>
      </p:sp>
    </p:spTree>
    <p:extLst>
      <p:ext uri="{BB962C8B-B14F-4D97-AF65-F5344CB8AC3E}">
        <p14:creationId xmlns:p14="http://schemas.microsoft.com/office/powerpoint/2010/main" val="30673285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PLO #2</a:t>
            </a:r>
            <a:endParaRPr lang="en-US" dirty="0">
              <a:solidFill>
                <a:srgbClr val="C00000"/>
              </a:solidFill>
            </a:endParaRPr>
          </a:p>
        </p:txBody>
      </p:sp>
      <p:sp>
        <p:nvSpPr>
          <p:cNvPr id="3" name="Content Placeholder 2"/>
          <p:cNvSpPr>
            <a:spLocks noGrp="1"/>
          </p:cNvSpPr>
          <p:nvPr>
            <p:ph idx="1"/>
          </p:nvPr>
        </p:nvSpPr>
        <p:spPr/>
        <p:txBody>
          <a:bodyPr/>
          <a:lstStyle/>
          <a:p>
            <a:endParaRPr lang="en-US" dirty="0"/>
          </a:p>
          <a:p>
            <a:r>
              <a:rPr lang="en-US" b="1" dirty="0"/>
              <a:t>Problem Analysis: </a:t>
            </a:r>
            <a:endParaRPr lang="en-US" b="1" dirty="0" smtClean="0"/>
          </a:p>
          <a:p>
            <a:pPr lvl="1"/>
            <a:r>
              <a:rPr lang="en-US" dirty="0" smtClean="0"/>
              <a:t>An </a:t>
            </a:r>
            <a:r>
              <a:rPr lang="en-US" dirty="0"/>
              <a:t>ability to identify, formulate, research literature, and analyze complex engineering problems reaching substantiated conclusions using first principles of mathematics, natural sciences and engineering sciences. </a:t>
            </a:r>
          </a:p>
        </p:txBody>
      </p:sp>
    </p:spTree>
    <p:extLst>
      <p:ext uri="{BB962C8B-B14F-4D97-AF65-F5344CB8AC3E}">
        <p14:creationId xmlns:p14="http://schemas.microsoft.com/office/powerpoint/2010/main" val="7284968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PLO #3</a:t>
            </a:r>
            <a:endParaRPr lang="en-US" dirty="0">
              <a:solidFill>
                <a:srgbClr val="C00000"/>
              </a:solidFill>
            </a:endParaRPr>
          </a:p>
        </p:txBody>
      </p:sp>
      <p:sp>
        <p:nvSpPr>
          <p:cNvPr id="3" name="Content Placeholder 2"/>
          <p:cNvSpPr>
            <a:spLocks noGrp="1"/>
          </p:cNvSpPr>
          <p:nvPr>
            <p:ph idx="1"/>
          </p:nvPr>
        </p:nvSpPr>
        <p:spPr/>
        <p:txBody>
          <a:bodyPr/>
          <a:lstStyle/>
          <a:p>
            <a:r>
              <a:rPr lang="en-US" b="1" dirty="0" smtClean="0"/>
              <a:t>Design/Development </a:t>
            </a:r>
            <a:r>
              <a:rPr lang="en-US" b="1" dirty="0"/>
              <a:t>of Solutions: </a:t>
            </a:r>
            <a:endParaRPr lang="en-US" b="1" dirty="0" smtClean="0"/>
          </a:p>
          <a:p>
            <a:pPr lvl="1"/>
            <a:r>
              <a:rPr lang="en-US" dirty="0" smtClean="0"/>
              <a:t>An </a:t>
            </a:r>
            <a:r>
              <a:rPr lang="en-US" dirty="0"/>
              <a:t>ability to design solutions for complex engineering problems and design systems, components or processes that meet specified needs with appropriate consideration for public health and safety, cultural, societal, and environmental considerations. </a:t>
            </a:r>
          </a:p>
          <a:p>
            <a:endParaRPr lang="en-US" dirty="0"/>
          </a:p>
        </p:txBody>
      </p:sp>
    </p:spTree>
    <p:extLst>
      <p:ext uri="{BB962C8B-B14F-4D97-AF65-F5344CB8AC3E}">
        <p14:creationId xmlns:p14="http://schemas.microsoft.com/office/powerpoint/2010/main" val="26635525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PLO #4</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t>Investigation</a:t>
            </a:r>
            <a:r>
              <a:rPr lang="en-US" b="1" dirty="0"/>
              <a:t>: </a:t>
            </a:r>
            <a:endParaRPr lang="en-US" b="1" dirty="0" smtClean="0"/>
          </a:p>
          <a:p>
            <a:pPr lvl="1"/>
            <a:r>
              <a:rPr lang="en-US" dirty="0" smtClean="0"/>
              <a:t>An </a:t>
            </a:r>
            <a:r>
              <a:rPr lang="en-US" dirty="0"/>
              <a:t>ability to investigate complex engineering problems in a methodical way including literature survey, design and conduct of experiments, </a:t>
            </a:r>
            <a:r>
              <a:rPr lang="en-US" dirty="0" smtClean="0"/>
              <a:t>analysis </a:t>
            </a:r>
            <a:r>
              <a:rPr lang="en-US" dirty="0"/>
              <a:t>and interpretation of experimental data, and synthesis of information to derive valid conclusions. </a:t>
            </a:r>
          </a:p>
          <a:p>
            <a:endParaRPr lang="en-US" dirty="0"/>
          </a:p>
        </p:txBody>
      </p:sp>
    </p:spTree>
    <p:extLst>
      <p:ext uri="{BB962C8B-B14F-4D97-AF65-F5344CB8AC3E}">
        <p14:creationId xmlns:p14="http://schemas.microsoft.com/office/powerpoint/2010/main" val="18683340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PLO #5</a:t>
            </a:r>
            <a:endParaRPr lang="en-US" dirty="0">
              <a:solidFill>
                <a:srgbClr val="C00000"/>
              </a:solidFill>
            </a:endParaRPr>
          </a:p>
        </p:txBody>
      </p:sp>
      <p:sp>
        <p:nvSpPr>
          <p:cNvPr id="3" name="Content Placeholder 2"/>
          <p:cNvSpPr>
            <a:spLocks noGrp="1"/>
          </p:cNvSpPr>
          <p:nvPr>
            <p:ph idx="1"/>
          </p:nvPr>
        </p:nvSpPr>
        <p:spPr/>
        <p:txBody>
          <a:bodyPr/>
          <a:lstStyle/>
          <a:p>
            <a:r>
              <a:rPr lang="en-US" b="1" dirty="0" smtClean="0"/>
              <a:t>Modern </a:t>
            </a:r>
            <a:r>
              <a:rPr lang="en-US" b="1" dirty="0"/>
              <a:t>Tool Usage: </a:t>
            </a:r>
            <a:endParaRPr lang="en-US" b="1" dirty="0" smtClean="0"/>
          </a:p>
          <a:p>
            <a:pPr lvl="1"/>
            <a:r>
              <a:rPr lang="en-US" dirty="0" smtClean="0"/>
              <a:t>An </a:t>
            </a:r>
            <a:r>
              <a:rPr lang="en-US" dirty="0"/>
              <a:t>ability to create, select and apply appropriate techniques, resources, and modern engineering and IT tools, including prediction and modeling, to complex engineering activities, with an understanding of the limitations. </a:t>
            </a:r>
          </a:p>
          <a:p>
            <a:endParaRPr lang="en-US" dirty="0"/>
          </a:p>
        </p:txBody>
      </p:sp>
    </p:spTree>
    <p:extLst>
      <p:ext uri="{BB962C8B-B14F-4D97-AF65-F5344CB8AC3E}">
        <p14:creationId xmlns:p14="http://schemas.microsoft.com/office/powerpoint/2010/main" val="32834762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PLO #6</a:t>
            </a:r>
            <a:endParaRPr lang="en-US" dirty="0">
              <a:solidFill>
                <a:srgbClr val="C00000"/>
              </a:solidFill>
            </a:endParaRPr>
          </a:p>
        </p:txBody>
      </p:sp>
      <p:sp>
        <p:nvSpPr>
          <p:cNvPr id="3" name="Content Placeholder 2"/>
          <p:cNvSpPr>
            <a:spLocks noGrp="1"/>
          </p:cNvSpPr>
          <p:nvPr>
            <p:ph idx="1"/>
          </p:nvPr>
        </p:nvSpPr>
        <p:spPr/>
        <p:txBody>
          <a:bodyPr/>
          <a:lstStyle/>
          <a:p>
            <a:r>
              <a:rPr lang="en-US" b="1" dirty="0" smtClean="0"/>
              <a:t>The </a:t>
            </a:r>
            <a:r>
              <a:rPr lang="en-US" b="1" dirty="0"/>
              <a:t>Engineer and Society: </a:t>
            </a:r>
            <a:endParaRPr lang="en-US" b="1" dirty="0" smtClean="0"/>
          </a:p>
          <a:p>
            <a:pPr lvl="1"/>
            <a:r>
              <a:rPr lang="en-US" dirty="0" smtClean="0"/>
              <a:t>An </a:t>
            </a:r>
            <a:r>
              <a:rPr lang="en-US" dirty="0"/>
              <a:t>ability to apply reasoning informed by contextual knowledge to assess societal, health, safety, legal and cultural issues and the consequent responsibilities relevant to professional engineering practice and solution to complex engineering problems. </a:t>
            </a:r>
          </a:p>
          <a:p>
            <a:endParaRPr lang="en-US" dirty="0"/>
          </a:p>
        </p:txBody>
      </p:sp>
    </p:spTree>
    <p:extLst>
      <p:ext uri="{BB962C8B-B14F-4D97-AF65-F5344CB8AC3E}">
        <p14:creationId xmlns:p14="http://schemas.microsoft.com/office/powerpoint/2010/main" val="3062121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PLO #7</a:t>
            </a:r>
            <a:endParaRPr lang="en-US" dirty="0">
              <a:solidFill>
                <a:srgbClr val="C00000"/>
              </a:solidFill>
            </a:endParaRPr>
          </a:p>
        </p:txBody>
      </p:sp>
      <p:sp>
        <p:nvSpPr>
          <p:cNvPr id="3" name="Content Placeholder 2"/>
          <p:cNvSpPr>
            <a:spLocks noGrp="1"/>
          </p:cNvSpPr>
          <p:nvPr>
            <p:ph idx="1"/>
          </p:nvPr>
        </p:nvSpPr>
        <p:spPr/>
        <p:txBody>
          <a:bodyPr/>
          <a:lstStyle/>
          <a:p>
            <a:r>
              <a:rPr lang="en-US" b="1" dirty="0" smtClean="0"/>
              <a:t>Environment </a:t>
            </a:r>
            <a:r>
              <a:rPr lang="en-US" b="1" dirty="0"/>
              <a:t>and Sustainability: </a:t>
            </a:r>
            <a:endParaRPr lang="en-US" b="1" dirty="0" smtClean="0"/>
          </a:p>
          <a:p>
            <a:pPr lvl="1"/>
            <a:r>
              <a:rPr lang="en-US" dirty="0" smtClean="0"/>
              <a:t>An </a:t>
            </a:r>
            <a:r>
              <a:rPr lang="en-US" dirty="0"/>
              <a:t>ability to understand the impact of professional engineering solutions in societal and environmental contexts and demonstrate knowledge of and need for sustainable development. </a:t>
            </a:r>
          </a:p>
          <a:p>
            <a:endParaRPr lang="en-US" dirty="0"/>
          </a:p>
        </p:txBody>
      </p:sp>
    </p:spTree>
    <p:extLst>
      <p:ext uri="{BB962C8B-B14F-4D97-AF65-F5344CB8AC3E}">
        <p14:creationId xmlns:p14="http://schemas.microsoft.com/office/powerpoint/2010/main" val="176378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great wall of chi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0"/>
          <p:cNvSpPr>
            <a:spLocks noGrp="1"/>
          </p:cNvSpPr>
          <p:nvPr>
            <p:ph type="title"/>
          </p:nvPr>
        </p:nvSpPr>
        <p:spPr/>
        <p:txBody>
          <a:bodyPr>
            <a:normAutofit fontScale="90000"/>
          </a:bodyPr>
          <a:lstStyle/>
          <a:p>
            <a:r>
              <a:rPr lang="en-US" dirty="0" smtClean="0">
                <a:solidFill>
                  <a:srgbClr val="C00000"/>
                </a:solidFill>
              </a:rPr>
              <a:t>Development of Engineering Education</a:t>
            </a:r>
            <a:endParaRPr lang="en-US" dirty="0">
              <a:solidFill>
                <a:srgbClr val="C00000"/>
              </a:solidFill>
            </a:endParaRPr>
          </a:p>
        </p:txBody>
      </p:sp>
      <p:sp>
        <p:nvSpPr>
          <p:cNvPr id="12" name="Content Placeholder 11"/>
          <p:cNvSpPr>
            <a:spLocks noGrp="1"/>
          </p:cNvSpPr>
          <p:nvPr>
            <p:ph idx="1"/>
          </p:nvPr>
        </p:nvSpPr>
        <p:spPr/>
        <p:txBody>
          <a:bodyPr/>
          <a:lstStyle/>
          <a:p>
            <a:r>
              <a:rPr lang="en-US" dirty="0" smtClean="0"/>
              <a:t>Engineering and skills found in military – civil &amp; mechanical</a:t>
            </a:r>
          </a:p>
          <a:p>
            <a:r>
              <a:rPr lang="en-US" dirty="0" smtClean="0"/>
              <a:t>Industrial revolution in late 1700s – steam engines and machine tools</a:t>
            </a:r>
          </a:p>
          <a:p>
            <a:r>
              <a:rPr lang="en-US" dirty="0" smtClean="0"/>
              <a:t>Engineering manpower produced through a system of skills-based apprenticeship without much formal classroom training</a:t>
            </a:r>
          </a:p>
        </p:txBody>
      </p:sp>
    </p:spTree>
    <p:extLst>
      <p:ext uri="{BB962C8B-B14F-4D97-AF65-F5344CB8AC3E}">
        <p14:creationId xmlns:p14="http://schemas.microsoft.com/office/powerpoint/2010/main" val="30961338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PLO #8</a:t>
            </a:r>
            <a:endParaRPr lang="en-US" dirty="0">
              <a:solidFill>
                <a:srgbClr val="C00000"/>
              </a:solidFill>
            </a:endParaRPr>
          </a:p>
        </p:txBody>
      </p:sp>
      <p:sp>
        <p:nvSpPr>
          <p:cNvPr id="3" name="Content Placeholder 2"/>
          <p:cNvSpPr>
            <a:spLocks noGrp="1"/>
          </p:cNvSpPr>
          <p:nvPr>
            <p:ph idx="1"/>
          </p:nvPr>
        </p:nvSpPr>
        <p:spPr/>
        <p:txBody>
          <a:bodyPr/>
          <a:lstStyle/>
          <a:p>
            <a:r>
              <a:rPr lang="en-US" b="1" dirty="0" smtClean="0"/>
              <a:t>Ethics</a:t>
            </a:r>
            <a:r>
              <a:rPr lang="en-US" b="1" dirty="0"/>
              <a:t>: </a:t>
            </a:r>
            <a:endParaRPr lang="en-US" b="1" dirty="0" smtClean="0"/>
          </a:p>
          <a:p>
            <a:pPr lvl="1"/>
            <a:r>
              <a:rPr lang="en-US" dirty="0" smtClean="0"/>
              <a:t>Apply </a:t>
            </a:r>
            <a:r>
              <a:rPr lang="en-US" dirty="0"/>
              <a:t>ethical principles and commit to professional ethics and responsibilities and norms of engineering practice. </a:t>
            </a:r>
          </a:p>
          <a:p>
            <a:endParaRPr lang="en-US" dirty="0"/>
          </a:p>
        </p:txBody>
      </p:sp>
    </p:spTree>
    <p:extLst>
      <p:ext uri="{BB962C8B-B14F-4D97-AF65-F5344CB8AC3E}">
        <p14:creationId xmlns:p14="http://schemas.microsoft.com/office/powerpoint/2010/main" val="30824758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PLO #9</a:t>
            </a:r>
            <a:endParaRPr lang="en-US" dirty="0">
              <a:solidFill>
                <a:srgbClr val="C00000"/>
              </a:solidFill>
            </a:endParaRPr>
          </a:p>
        </p:txBody>
      </p:sp>
      <p:sp>
        <p:nvSpPr>
          <p:cNvPr id="3" name="Content Placeholder 2"/>
          <p:cNvSpPr>
            <a:spLocks noGrp="1"/>
          </p:cNvSpPr>
          <p:nvPr>
            <p:ph idx="1"/>
          </p:nvPr>
        </p:nvSpPr>
        <p:spPr/>
        <p:txBody>
          <a:bodyPr/>
          <a:lstStyle/>
          <a:p>
            <a:r>
              <a:rPr lang="en-US" b="1" dirty="0" smtClean="0"/>
              <a:t>Individual </a:t>
            </a:r>
            <a:r>
              <a:rPr lang="en-US" b="1" dirty="0"/>
              <a:t>and Team Work: </a:t>
            </a:r>
            <a:endParaRPr lang="en-US" b="1" dirty="0" smtClean="0"/>
          </a:p>
          <a:p>
            <a:pPr lvl="1"/>
            <a:r>
              <a:rPr lang="en-US" dirty="0" smtClean="0"/>
              <a:t>An </a:t>
            </a:r>
            <a:r>
              <a:rPr lang="en-US" dirty="0"/>
              <a:t>ability to work effectively, as an individual or in a team, on multifaceted and /or multidisciplinary settings. </a:t>
            </a:r>
          </a:p>
          <a:p>
            <a:endParaRPr lang="en-US" dirty="0"/>
          </a:p>
        </p:txBody>
      </p:sp>
    </p:spTree>
    <p:extLst>
      <p:ext uri="{BB962C8B-B14F-4D97-AF65-F5344CB8AC3E}">
        <p14:creationId xmlns:p14="http://schemas.microsoft.com/office/powerpoint/2010/main" val="6668953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PLO #10</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b="1" dirty="0" smtClean="0"/>
              <a:t>Communication</a:t>
            </a:r>
            <a:r>
              <a:rPr lang="en-US" b="1" dirty="0"/>
              <a:t>: </a:t>
            </a:r>
            <a:endParaRPr lang="en-US" b="1" dirty="0" smtClean="0"/>
          </a:p>
          <a:p>
            <a:pPr lvl="1"/>
            <a:r>
              <a:rPr lang="en-US" dirty="0" smtClean="0"/>
              <a:t>An </a:t>
            </a:r>
            <a:r>
              <a:rPr lang="en-US" dirty="0"/>
              <a:t>ability to communicate effectively, orally as well as in writing, on complex engineering activities with the engineering community and with society at large, such as being able to comprehend and write effective reports and design documentation, make effective presentations, and give and receive clear instructions. </a:t>
            </a:r>
          </a:p>
          <a:p>
            <a:endParaRPr lang="en-US" dirty="0"/>
          </a:p>
        </p:txBody>
      </p:sp>
    </p:spTree>
    <p:extLst>
      <p:ext uri="{BB962C8B-B14F-4D97-AF65-F5344CB8AC3E}">
        <p14:creationId xmlns:p14="http://schemas.microsoft.com/office/powerpoint/2010/main" val="4068569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PLO #11</a:t>
            </a:r>
            <a:endParaRPr lang="en-US" dirty="0">
              <a:solidFill>
                <a:srgbClr val="C00000"/>
              </a:solidFill>
            </a:endParaRPr>
          </a:p>
        </p:txBody>
      </p:sp>
      <p:sp>
        <p:nvSpPr>
          <p:cNvPr id="3" name="Content Placeholder 2"/>
          <p:cNvSpPr>
            <a:spLocks noGrp="1"/>
          </p:cNvSpPr>
          <p:nvPr>
            <p:ph idx="1"/>
          </p:nvPr>
        </p:nvSpPr>
        <p:spPr/>
        <p:txBody>
          <a:bodyPr/>
          <a:lstStyle/>
          <a:p>
            <a:r>
              <a:rPr lang="en-US" b="1" dirty="0" smtClean="0"/>
              <a:t>Project </a:t>
            </a:r>
            <a:r>
              <a:rPr lang="en-US" b="1" dirty="0"/>
              <a:t>Management: </a:t>
            </a:r>
            <a:r>
              <a:rPr lang="en-US" dirty="0"/>
              <a:t>An ability to demonstrate management skills and apply engineering principles to one’s own work, as a member and/or leader in a team, to manage projects in a multidisciplinary environment. </a:t>
            </a:r>
          </a:p>
          <a:p>
            <a:endParaRPr lang="en-US" dirty="0"/>
          </a:p>
        </p:txBody>
      </p:sp>
    </p:spTree>
    <p:extLst>
      <p:ext uri="{BB962C8B-B14F-4D97-AF65-F5344CB8AC3E}">
        <p14:creationId xmlns:p14="http://schemas.microsoft.com/office/powerpoint/2010/main" val="8747899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PLO #12</a:t>
            </a:r>
            <a:endParaRPr lang="en-US" dirty="0">
              <a:solidFill>
                <a:srgbClr val="C00000"/>
              </a:solidFill>
            </a:endParaRPr>
          </a:p>
        </p:txBody>
      </p:sp>
      <p:sp>
        <p:nvSpPr>
          <p:cNvPr id="3" name="Content Placeholder 2"/>
          <p:cNvSpPr>
            <a:spLocks noGrp="1"/>
          </p:cNvSpPr>
          <p:nvPr>
            <p:ph idx="1"/>
          </p:nvPr>
        </p:nvSpPr>
        <p:spPr/>
        <p:txBody>
          <a:bodyPr/>
          <a:lstStyle/>
          <a:p>
            <a:r>
              <a:rPr lang="en-US" b="1" dirty="0" smtClean="0"/>
              <a:t>Lifelong </a:t>
            </a:r>
            <a:r>
              <a:rPr lang="en-US" b="1" dirty="0"/>
              <a:t>Learning: </a:t>
            </a:r>
            <a:endParaRPr lang="en-US" b="1" dirty="0" smtClean="0"/>
          </a:p>
          <a:p>
            <a:pPr lvl="1"/>
            <a:r>
              <a:rPr lang="en-US" dirty="0" smtClean="0"/>
              <a:t>An </a:t>
            </a:r>
            <a:r>
              <a:rPr lang="en-US" dirty="0"/>
              <a:t>ability to recognize importance of, and pursue lifelong learning in the broader context of innovation and technological developments. </a:t>
            </a:r>
          </a:p>
          <a:p>
            <a:endParaRPr lang="en-US" dirty="0"/>
          </a:p>
        </p:txBody>
      </p:sp>
    </p:spTree>
    <p:extLst>
      <p:ext uri="{BB962C8B-B14F-4D97-AF65-F5344CB8AC3E}">
        <p14:creationId xmlns:p14="http://schemas.microsoft.com/office/powerpoint/2010/main" val="15787610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rgbClr val="C00000"/>
                </a:solidFill>
              </a:rPr>
              <a:t>Complex </a:t>
            </a:r>
            <a:r>
              <a:rPr lang="en-US" b="1" i="1" dirty="0" smtClean="0">
                <a:solidFill>
                  <a:srgbClr val="C00000"/>
                </a:solidFill>
              </a:rPr>
              <a:t>problems</a:t>
            </a:r>
            <a:br>
              <a:rPr lang="en-US" b="1" i="1" dirty="0" smtClean="0">
                <a:solidFill>
                  <a:srgbClr val="C00000"/>
                </a:solidFill>
              </a:rPr>
            </a:br>
            <a:r>
              <a:rPr lang="en-US" sz="2700" i="1" dirty="0" smtClean="0"/>
              <a:t>(A requirement of WA)</a:t>
            </a:r>
            <a:endParaRPr lang="en-US" sz="2700" dirty="0"/>
          </a:p>
        </p:txBody>
      </p:sp>
      <p:sp>
        <p:nvSpPr>
          <p:cNvPr id="3" name="Content Placeholder 2"/>
          <p:cNvSpPr>
            <a:spLocks noGrp="1"/>
          </p:cNvSpPr>
          <p:nvPr>
            <p:ph idx="1"/>
          </p:nvPr>
        </p:nvSpPr>
        <p:spPr/>
        <p:txBody>
          <a:bodyPr>
            <a:normAutofit fontScale="70000" lnSpcReduction="20000"/>
          </a:bodyPr>
          <a:lstStyle/>
          <a:p>
            <a:pPr lvl="0"/>
            <a:r>
              <a:rPr lang="en-US" i="1" dirty="0"/>
              <a:t>Involve wide-ranging or conflicting technical, engineering and other issues</a:t>
            </a:r>
            <a:endParaRPr lang="en-US" dirty="0"/>
          </a:p>
          <a:p>
            <a:pPr lvl="0"/>
            <a:r>
              <a:rPr lang="en-US" i="1" dirty="0"/>
              <a:t>Have no obvious solution and require abstract thinking, originality in analysis to formulate suitable models</a:t>
            </a:r>
            <a:endParaRPr lang="en-US" dirty="0"/>
          </a:p>
          <a:p>
            <a:pPr lvl="0"/>
            <a:r>
              <a:rPr lang="en-US" i="1" dirty="0"/>
              <a:t>Requires research-based knowledge much of which is at, or informed by, the forefront of the professional discipline and which allows a fundamentals-based, first principles analytical approach </a:t>
            </a:r>
            <a:endParaRPr lang="en-US" dirty="0"/>
          </a:p>
          <a:p>
            <a:pPr lvl="0"/>
            <a:r>
              <a:rPr lang="en-US" i="1" dirty="0"/>
              <a:t>Involve infrequently encountered issues </a:t>
            </a:r>
            <a:endParaRPr lang="en-US" dirty="0"/>
          </a:p>
          <a:p>
            <a:pPr lvl="0"/>
            <a:r>
              <a:rPr lang="en-US" i="1" dirty="0"/>
              <a:t>Are outside problems encompassed by standards and codes of practice for professional engineering</a:t>
            </a:r>
            <a:endParaRPr lang="en-US" dirty="0"/>
          </a:p>
          <a:p>
            <a:pPr lvl="0"/>
            <a:r>
              <a:rPr lang="en-US" i="1" dirty="0"/>
              <a:t>Involve diverse groups of stakeholders with widely varying needs </a:t>
            </a:r>
            <a:endParaRPr lang="en-US" dirty="0"/>
          </a:p>
          <a:p>
            <a:pPr lvl="0"/>
            <a:r>
              <a:rPr lang="en-US" i="1" dirty="0"/>
              <a:t>Have significant consequences in a range of contexts </a:t>
            </a:r>
            <a:endParaRPr lang="en-US" dirty="0"/>
          </a:p>
          <a:p>
            <a:pPr lvl="0"/>
            <a:r>
              <a:rPr lang="en-US" i="1" dirty="0"/>
              <a:t>Are high level problems including many component parts or </a:t>
            </a:r>
            <a:r>
              <a:rPr lang="en-US" i="1" dirty="0" smtClean="0"/>
              <a:t>sub-problems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3– Curriculum and Learning Process </a:t>
            </a:r>
            <a:endParaRPr lang="en-MY" dirty="0">
              <a:solidFill>
                <a:srgbClr val="FF0000"/>
              </a:solidFill>
            </a:endParaRPr>
          </a:p>
        </p:txBody>
      </p:sp>
      <p:sp>
        <p:nvSpPr>
          <p:cNvPr id="3" name="Content Placeholder 2"/>
          <p:cNvSpPr>
            <a:spLocks noGrp="1"/>
          </p:cNvSpPr>
          <p:nvPr>
            <p:ph idx="1"/>
          </p:nvPr>
        </p:nvSpPr>
        <p:spPr/>
        <p:txBody>
          <a:bodyPr>
            <a:normAutofit/>
          </a:bodyPr>
          <a:lstStyle/>
          <a:p>
            <a:r>
              <a:rPr lang="en-MY" dirty="0" smtClean="0"/>
              <a:t>4-year, 8-semester program. </a:t>
            </a:r>
          </a:p>
          <a:p>
            <a:r>
              <a:rPr lang="en-MY" dirty="0" smtClean="0"/>
              <a:t>Minimum Fifteen (15) weeks of teaching, excluding time of examination(</a:t>
            </a:r>
            <a:r>
              <a:rPr lang="en-MY" dirty="0" err="1" smtClean="0"/>
              <a:t>s</a:t>
            </a:r>
            <a:r>
              <a:rPr lang="en-MY" dirty="0" smtClean="0"/>
              <a:t>)</a:t>
            </a:r>
          </a:p>
          <a:p>
            <a:r>
              <a:rPr lang="en-MY" dirty="0" smtClean="0"/>
              <a:t>The general framework defined by National Curriculum Review Committees (NCRC) of Higher Education Commission (HEC) </a:t>
            </a:r>
            <a:endParaRPr lang="en-MY"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3– Curriculum and Learning Process </a:t>
            </a:r>
            <a:endParaRPr lang="en-MY"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Internship program</a:t>
            </a:r>
          </a:p>
          <a:p>
            <a:r>
              <a:rPr lang="en-US" dirty="0" smtClean="0"/>
              <a:t>Laboratory work</a:t>
            </a:r>
          </a:p>
          <a:p>
            <a:r>
              <a:rPr lang="en-US" dirty="0" smtClean="0"/>
              <a:t>Design projects</a:t>
            </a:r>
          </a:p>
          <a:p>
            <a:r>
              <a:rPr lang="en-US" dirty="0" smtClean="0"/>
              <a:t>Final year project</a:t>
            </a:r>
          </a:p>
          <a:p>
            <a:r>
              <a:rPr lang="en-US" dirty="0" smtClean="0"/>
              <a:t>Assessment of learning outcomes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Assessment of learning outcomes</a:t>
            </a:r>
          </a:p>
        </p:txBody>
      </p:sp>
      <p:sp>
        <p:nvSpPr>
          <p:cNvPr id="3" name="Content Placeholder 2"/>
          <p:cNvSpPr>
            <a:spLocks noGrp="1"/>
          </p:cNvSpPr>
          <p:nvPr>
            <p:ph idx="1"/>
          </p:nvPr>
        </p:nvSpPr>
        <p:spPr/>
        <p:txBody>
          <a:bodyPr>
            <a:normAutofit fontScale="85000" lnSpcReduction="10000"/>
          </a:bodyPr>
          <a:lstStyle/>
          <a:p>
            <a:r>
              <a:rPr lang="en-MY" dirty="0" smtClean="0"/>
              <a:t>The program must ensure that each student has achieved all </a:t>
            </a:r>
            <a:r>
              <a:rPr lang="en-MY" dirty="0" err="1" smtClean="0"/>
              <a:t>PLOs</a:t>
            </a:r>
            <a:r>
              <a:rPr lang="en-MY" dirty="0" smtClean="0"/>
              <a:t> to acceptable level through assessment of </a:t>
            </a:r>
            <a:r>
              <a:rPr lang="en-MY" dirty="0" err="1" smtClean="0"/>
              <a:t>CLOs</a:t>
            </a:r>
            <a:r>
              <a:rPr lang="en-MY" dirty="0" smtClean="0"/>
              <a:t>. </a:t>
            </a:r>
          </a:p>
          <a:p>
            <a:r>
              <a:rPr lang="en-MY" dirty="0" smtClean="0"/>
              <a:t>The appropriateness of the assessment methods along with the level of achievement against the targeted outcomes must be evaluated. </a:t>
            </a:r>
          </a:p>
          <a:p>
            <a:r>
              <a:rPr lang="en-MY" dirty="0" smtClean="0">
                <a:solidFill>
                  <a:srgbClr val="FF0000"/>
                </a:solidFill>
              </a:rPr>
              <a:t>Mapping of program outcomes to individual courses, nature of assessment tools (direct/ indirect/rubrics) and the process of evaluation to determine the attainment of </a:t>
            </a:r>
            <a:r>
              <a:rPr lang="en-MY" dirty="0" err="1" smtClean="0">
                <a:solidFill>
                  <a:srgbClr val="FF0000"/>
                </a:solidFill>
              </a:rPr>
              <a:t>PLOs</a:t>
            </a:r>
            <a:r>
              <a:rPr lang="en-MY" dirty="0" smtClean="0">
                <a:solidFill>
                  <a:srgbClr val="FF0000"/>
                </a:solidFill>
              </a:rPr>
              <a:t> should be demonstrated through reasonably convincing evidences. </a:t>
            </a:r>
            <a:endParaRPr lang="en-US" dirty="0" smtClean="0">
              <a:solidFill>
                <a:srgbClr val="FF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solidFill>
                  <a:srgbClr val="C00000"/>
                </a:solidFill>
              </a:rPr>
              <a:t>Criterion 4 - Students </a:t>
            </a:r>
            <a:endParaRPr lang="en-MY"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Admission criteria</a:t>
            </a:r>
          </a:p>
          <a:p>
            <a:r>
              <a:rPr lang="en-US" dirty="0" smtClean="0"/>
              <a:t>Annual intake</a:t>
            </a:r>
          </a:p>
          <a:p>
            <a:r>
              <a:rPr lang="en-US" dirty="0" smtClean="0"/>
              <a:t>Admission response</a:t>
            </a:r>
          </a:p>
          <a:p>
            <a:r>
              <a:rPr lang="en-US" dirty="0" smtClean="0"/>
              <a:t>Transfer of students</a:t>
            </a:r>
          </a:p>
          <a:p>
            <a:r>
              <a:rPr lang="en-US" dirty="0" smtClean="0"/>
              <a:t>Academic counseling</a:t>
            </a:r>
          </a:p>
          <a:p>
            <a:r>
              <a:rPr lang="en-US" dirty="0" smtClean="0"/>
              <a:t>Career and student wellness counseling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great wall of chi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0"/>
          <p:cNvSpPr>
            <a:spLocks noGrp="1"/>
          </p:cNvSpPr>
          <p:nvPr>
            <p:ph type="title"/>
          </p:nvPr>
        </p:nvSpPr>
        <p:spPr/>
        <p:txBody>
          <a:bodyPr>
            <a:normAutofit fontScale="90000"/>
          </a:bodyPr>
          <a:lstStyle/>
          <a:p>
            <a:r>
              <a:rPr lang="en-US" dirty="0" smtClean="0">
                <a:solidFill>
                  <a:srgbClr val="C00000"/>
                </a:solidFill>
              </a:rPr>
              <a:t>Development of Engineering Education</a:t>
            </a:r>
            <a:endParaRPr lang="en-US" dirty="0">
              <a:solidFill>
                <a:srgbClr val="C00000"/>
              </a:solidFill>
            </a:endParaRPr>
          </a:p>
        </p:txBody>
      </p:sp>
      <p:sp>
        <p:nvSpPr>
          <p:cNvPr id="12" name="Content Placeholder 11"/>
          <p:cNvSpPr>
            <a:spLocks noGrp="1"/>
          </p:cNvSpPr>
          <p:nvPr>
            <p:ph idx="1"/>
          </p:nvPr>
        </p:nvSpPr>
        <p:spPr/>
        <p:txBody>
          <a:bodyPr>
            <a:normAutofit fontScale="92500" lnSpcReduction="10000"/>
          </a:bodyPr>
          <a:lstStyle/>
          <a:p>
            <a:r>
              <a:rPr lang="en-US" dirty="0" smtClean="0"/>
              <a:t>1800s – formal engineering education on disciplinary knowledge with grounding in mathematics and sciences</a:t>
            </a:r>
          </a:p>
          <a:p>
            <a:r>
              <a:rPr lang="en-US" dirty="0" smtClean="0"/>
              <a:t>1900s – continued to be practice-oriented, with many experienced engineers engaged in teaching &amp; sharing engineering practice</a:t>
            </a:r>
          </a:p>
          <a:p>
            <a:r>
              <a:rPr lang="en-US" dirty="0" smtClean="0"/>
              <a:t>Since late 1900s – expansion of scientific and engineering knowledge</a:t>
            </a:r>
          </a:p>
          <a:p>
            <a:pPr lvl="1"/>
            <a:r>
              <a:rPr lang="en-US" dirty="0" smtClean="0"/>
              <a:t>Early specialization in narrow disciplines</a:t>
            </a:r>
          </a:p>
          <a:p>
            <a:pPr lvl="1"/>
            <a:r>
              <a:rPr lang="en-US" dirty="0" smtClean="0"/>
              <a:t>Increase in teaching of engineering sciences</a:t>
            </a:r>
          </a:p>
          <a:p>
            <a:endParaRPr lang="en-US" dirty="0" smtClean="0"/>
          </a:p>
        </p:txBody>
      </p:sp>
    </p:spTree>
    <p:extLst>
      <p:ext uri="{BB962C8B-B14F-4D97-AF65-F5344CB8AC3E}">
        <p14:creationId xmlns:p14="http://schemas.microsoft.com/office/powerpoint/2010/main" val="27359503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solidFill>
                  <a:srgbClr val="C00000"/>
                </a:solidFill>
              </a:rPr>
              <a:t>Criterion 4 - Students </a:t>
            </a:r>
            <a:endParaRPr lang="en-MY"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Class size (theory)</a:t>
            </a:r>
          </a:p>
          <a:p>
            <a:r>
              <a:rPr lang="en-US" dirty="0" smtClean="0"/>
              <a:t>Class size (practical)</a:t>
            </a:r>
          </a:p>
          <a:p>
            <a:r>
              <a:rPr lang="en-US" dirty="0" smtClean="0"/>
              <a:t>Semester academic load</a:t>
            </a:r>
          </a:p>
          <a:p>
            <a:r>
              <a:rPr lang="en-US" dirty="0" smtClean="0"/>
              <a:t>Completion of courses and student feedback</a:t>
            </a:r>
          </a:p>
          <a:p>
            <a:r>
              <a:rPr lang="en-US" dirty="0" smtClean="0"/>
              <a:t>Participation in competition</a:t>
            </a:r>
          </a:p>
          <a:p>
            <a:r>
              <a:rPr lang="en-US" dirty="0" smtClean="0"/>
              <a:t>Student performance evaluation</a:t>
            </a:r>
            <a:endParaRPr lang="en-MY"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Student Performance Evaluation</a:t>
            </a:r>
            <a:endParaRPr lang="en-MY"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r>
              <a:rPr lang="en-MY" dirty="0" smtClean="0"/>
              <a:t>This aspect pertains to the various mechanisms being used for evaluating students’ performance in the program courses, and their suitability and affectivity for assessment of the level of achievement of course learning outcomes. </a:t>
            </a:r>
          </a:p>
          <a:p>
            <a:r>
              <a:rPr lang="en-MY" dirty="0" smtClean="0"/>
              <a:t>This may include a review of various class assignments, quizzes, research reports, examinations as well as lab projects and viva-voce. </a:t>
            </a:r>
          </a:p>
          <a:p>
            <a:r>
              <a:rPr lang="en-MY" dirty="0" smtClean="0"/>
              <a:t>The number and variety of such assessment tools and their coverage of subject topics in a manner which ensures a reasonably accurate assessment of students’ level of achievement against various learning outcomes is the key to monitor students’ progress in a direct manner.</a:t>
            </a:r>
          </a:p>
          <a:p>
            <a:r>
              <a:rPr lang="en-MY" dirty="0" smtClean="0"/>
              <a:t>It is expected that the program should demonstrate a minimum number of such class assignments, quizzes and examinations for assessment of </a:t>
            </a:r>
            <a:r>
              <a:rPr lang="en-MY" dirty="0" err="1" smtClean="0"/>
              <a:t>PLOs</a:t>
            </a:r>
            <a:r>
              <a:rPr lang="en-MY" dirty="0" smtClean="0"/>
              <a:t>.</a:t>
            </a:r>
            <a:endParaRPr lang="en-MY"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5–Faculty and Support Staff</a:t>
            </a:r>
            <a:endParaRPr lang="en-MY"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Faculty strength</a:t>
            </a:r>
          </a:p>
          <a:p>
            <a:r>
              <a:rPr lang="en-US" dirty="0" smtClean="0"/>
              <a:t>Full-time dedicated faculty</a:t>
            </a:r>
          </a:p>
          <a:p>
            <a:r>
              <a:rPr lang="en-US" dirty="0" smtClean="0"/>
              <a:t>Shared faculty</a:t>
            </a:r>
          </a:p>
          <a:p>
            <a:r>
              <a:rPr lang="en-US" dirty="0" smtClean="0"/>
              <a:t>Visiting faculty</a:t>
            </a:r>
          </a:p>
          <a:p>
            <a:r>
              <a:rPr lang="en-US" dirty="0" smtClean="0"/>
              <a:t>Faculty qualifications</a:t>
            </a:r>
          </a:p>
          <a:p>
            <a:r>
              <a:rPr lang="en-US" dirty="0" smtClean="0"/>
              <a:t>Student/faculty ratio</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5–Faculty and Support Staff</a:t>
            </a:r>
            <a:endParaRPr lang="en-MY"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Faculty training &amp; mentoring</a:t>
            </a:r>
          </a:p>
          <a:p>
            <a:r>
              <a:rPr lang="en-MY" dirty="0" smtClean="0"/>
              <a:t>Faculty Retention, Development and Career Planning</a:t>
            </a:r>
          </a:p>
          <a:p>
            <a:r>
              <a:rPr lang="en-MY" dirty="0" smtClean="0"/>
              <a:t>Pyramid of Academic Structure</a:t>
            </a:r>
          </a:p>
          <a:p>
            <a:r>
              <a:rPr lang="en-US" dirty="0" smtClean="0"/>
              <a:t>Faculty workload</a:t>
            </a:r>
          </a:p>
          <a:p>
            <a:r>
              <a:rPr lang="en-MY" dirty="0" smtClean="0"/>
              <a:t>Faculty Research &amp; Publications</a:t>
            </a:r>
            <a:endParaRPr lang="en-MY"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6–Facilities and Infrastructure</a:t>
            </a:r>
            <a:endParaRPr lang="en-MY"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MY" dirty="0" smtClean="0"/>
              <a:t>adequacy of teaching and learning facilities such as classrooms, learning-support facilities, study areas, information resources (library), computing and information-technology systems, laboratories, workshops, and associated equipment to cater for multi-delivery modes. </a:t>
            </a:r>
          </a:p>
          <a:p>
            <a:r>
              <a:rPr lang="en-MY" dirty="0" smtClean="0"/>
              <a:t>adequacy of support facilities such as hostels, sports and recreational </a:t>
            </a:r>
            <a:r>
              <a:rPr lang="en-MY" dirty="0" err="1" smtClean="0"/>
              <a:t>centers</a:t>
            </a:r>
            <a:r>
              <a:rPr lang="en-MY" dirty="0" smtClean="0"/>
              <a:t>, health care </a:t>
            </a:r>
            <a:r>
              <a:rPr lang="en-MY" dirty="0" err="1" smtClean="0"/>
              <a:t>centers</a:t>
            </a:r>
            <a:r>
              <a:rPr lang="en-MY" dirty="0" smtClean="0"/>
              <a:t>, student </a:t>
            </a:r>
            <a:r>
              <a:rPr lang="en-MY" dirty="0" err="1" smtClean="0"/>
              <a:t>centers</a:t>
            </a:r>
            <a:r>
              <a:rPr lang="en-MY" dirty="0" smtClean="0"/>
              <a:t>, and transport in facilitating students’ life on campus and enhancing character building. </a:t>
            </a:r>
          </a:p>
          <a:p>
            <a:endParaRPr lang="en-MY"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7–Institutional Support and Financial Resources</a:t>
            </a:r>
            <a:endParaRPr lang="en-MY" dirty="0">
              <a:solidFill>
                <a:srgbClr val="FF0000"/>
              </a:solidFill>
            </a:endParaRPr>
          </a:p>
        </p:txBody>
      </p:sp>
      <p:sp>
        <p:nvSpPr>
          <p:cNvPr id="3" name="Content Placeholder 2"/>
          <p:cNvSpPr>
            <a:spLocks noGrp="1"/>
          </p:cNvSpPr>
          <p:nvPr>
            <p:ph idx="1"/>
          </p:nvPr>
        </p:nvSpPr>
        <p:spPr/>
        <p:txBody>
          <a:bodyPr/>
          <a:lstStyle/>
          <a:p>
            <a:r>
              <a:rPr lang="en-MY" dirty="0" smtClean="0"/>
              <a:t>Financial resources and their commitment to support an engineering program. </a:t>
            </a:r>
          </a:p>
          <a:p>
            <a:r>
              <a:rPr lang="en-MY" dirty="0" smtClean="0"/>
              <a:t>Adequacy of these resources in sustaining the program, with a view to its up-gradation and future enhancements</a:t>
            </a:r>
            <a:endParaRPr lang="en-MY"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dirty="0" smtClean="0">
                <a:solidFill>
                  <a:srgbClr val="FF0000"/>
                </a:solidFill>
              </a:rPr>
              <a:t>Criterion 8–Continuous Quality Improvement</a:t>
            </a:r>
            <a:endParaRPr lang="en-MY" dirty="0">
              <a:solidFill>
                <a:srgbClr val="FF0000"/>
              </a:solidFill>
            </a:endParaRPr>
          </a:p>
        </p:txBody>
      </p:sp>
      <p:sp>
        <p:nvSpPr>
          <p:cNvPr id="3" name="Content Placeholder 2"/>
          <p:cNvSpPr>
            <a:spLocks noGrp="1"/>
          </p:cNvSpPr>
          <p:nvPr>
            <p:ph idx="1"/>
          </p:nvPr>
        </p:nvSpPr>
        <p:spPr/>
        <p:txBody>
          <a:bodyPr>
            <a:normAutofit lnSpcReduction="10000"/>
          </a:bodyPr>
          <a:lstStyle/>
          <a:p>
            <a:r>
              <a:rPr lang="en-MY" dirty="0" smtClean="0"/>
              <a:t>Has a proficient closed-loop system is in place.</a:t>
            </a:r>
          </a:p>
          <a:p>
            <a:r>
              <a:rPr lang="en-MY" dirty="0" smtClean="0"/>
              <a:t>has well defined process for quality improvement</a:t>
            </a:r>
          </a:p>
          <a:p>
            <a:r>
              <a:rPr lang="en-MY" dirty="0" smtClean="0"/>
              <a:t>provides steps taken for improvement of program quality, particularly in the light of the observations of last accreditation visit. </a:t>
            </a:r>
          </a:p>
          <a:p>
            <a:r>
              <a:rPr lang="en-MY" dirty="0" smtClean="0"/>
              <a:t>provides information and reports that are prepared for continuous quality improvement related to different accreditation criteria</a:t>
            </a:r>
            <a:endParaRPr lang="en-MY"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solidFill>
                  <a:srgbClr val="FF0000"/>
                </a:solidFill>
              </a:rPr>
              <a:t>Criterion 9–Industrial Linkages</a:t>
            </a:r>
            <a:endParaRPr lang="en-MY"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MY" dirty="0" smtClean="0"/>
              <a:t>Opportunity to students for training, consultancy, R&amp;D and exposure to professional practices. </a:t>
            </a:r>
          </a:p>
          <a:p>
            <a:r>
              <a:rPr lang="en-MY" dirty="0" smtClean="0"/>
              <a:t>Students are expected to undertake assignments from industry to provide solutions to complex engineering problems. </a:t>
            </a:r>
          </a:p>
          <a:p>
            <a:r>
              <a:rPr lang="en-MY" dirty="0" smtClean="0"/>
              <a:t>Students and faculty encouraged to establish collaboration for R&amp;D and product development related projects, with due regard to environmental and societal impact.</a:t>
            </a:r>
          </a:p>
          <a:p>
            <a:r>
              <a:rPr lang="en-MY" dirty="0" smtClean="0"/>
              <a:t>Feedback from the industry and employers is crucial and an essential part of curriculum review process used to evaluate attainment of the program objectives.</a:t>
            </a:r>
            <a:endParaRPr lang="en-MY"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772816"/>
            <a:ext cx="7772400" cy="2088232"/>
          </a:xfrm>
        </p:spPr>
        <p:txBody>
          <a:bodyPr>
            <a:normAutofit fontScale="90000"/>
          </a:bodyPr>
          <a:lstStyle/>
          <a:p>
            <a:r>
              <a:rPr lang="en-US" dirty="0" smtClean="0"/>
              <a:t>Part 4</a:t>
            </a:r>
            <a:br>
              <a:rPr lang="en-US" dirty="0" smtClean="0"/>
            </a:br>
            <a:r>
              <a:rPr lang="en-MY" dirty="0" smtClean="0">
                <a:solidFill>
                  <a:srgbClr val="FF0000"/>
                </a:solidFill>
              </a:rPr>
              <a:t>Preparing New Program for Accreditation</a:t>
            </a:r>
            <a:endParaRPr lang="en-MY"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C00000"/>
                </a:solidFill>
              </a:rPr>
              <a:t>Step 1 – Decide to go for accreditation</a:t>
            </a:r>
            <a:endParaRPr lang="en-MY" dirty="0">
              <a:solidFill>
                <a:srgbClr val="C00000"/>
              </a:solidFill>
            </a:endParaRPr>
          </a:p>
        </p:txBody>
      </p:sp>
      <p:sp>
        <p:nvSpPr>
          <p:cNvPr id="4" name="Content Placeholder 3"/>
          <p:cNvSpPr>
            <a:spLocks noGrp="1"/>
          </p:cNvSpPr>
          <p:nvPr>
            <p:ph idx="1"/>
          </p:nvPr>
        </p:nvSpPr>
        <p:spPr/>
        <p:txBody>
          <a:bodyPr/>
          <a:lstStyle/>
          <a:p>
            <a:r>
              <a:rPr lang="en-US" dirty="0" smtClean="0"/>
              <a:t>Top management of HEI involved</a:t>
            </a:r>
          </a:p>
          <a:p>
            <a:r>
              <a:rPr lang="en-US" dirty="0" smtClean="0"/>
              <a:t>Initiated by Program Director, </a:t>
            </a:r>
            <a:r>
              <a:rPr lang="en-US" dirty="0" err="1" smtClean="0"/>
              <a:t>HoD</a:t>
            </a:r>
            <a:endParaRPr lang="en-US" dirty="0" smtClean="0"/>
          </a:p>
          <a:p>
            <a:r>
              <a:rPr lang="en-US" dirty="0" smtClean="0"/>
              <a:t>Support of President, VC, Provost, Dean</a:t>
            </a:r>
          </a:p>
          <a:p>
            <a:endParaRPr lang="en-MY"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Concerns</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Faculty </a:t>
            </a:r>
            <a:r>
              <a:rPr lang="en-US" dirty="0"/>
              <a:t>became more dominated by researchers who had little real industrial experience. </a:t>
            </a:r>
            <a:endParaRPr lang="en-US" dirty="0" smtClean="0"/>
          </a:p>
          <a:p>
            <a:r>
              <a:rPr lang="en-US" dirty="0" smtClean="0"/>
              <a:t>Curricula </a:t>
            </a:r>
            <a:r>
              <a:rPr lang="en-US" dirty="0"/>
              <a:t>were often packed with course modules proposed and taught by professors. </a:t>
            </a:r>
            <a:endParaRPr lang="en-US" dirty="0" smtClean="0"/>
          </a:p>
          <a:p>
            <a:r>
              <a:rPr lang="en-US" dirty="0" smtClean="0"/>
              <a:t>Many of </a:t>
            </a:r>
            <a:r>
              <a:rPr lang="en-US" dirty="0"/>
              <a:t>these courses were related to the professors’ own areas of expertise and were offered without a critical evaluation of the requirements of an integrated curriculum. </a:t>
            </a:r>
            <a:endParaRPr lang="en-US" dirty="0" smtClean="0"/>
          </a:p>
          <a:p>
            <a:r>
              <a:rPr lang="en-US" dirty="0" smtClean="0"/>
              <a:t>Graduates </a:t>
            </a:r>
            <a:r>
              <a:rPr lang="en-US" dirty="0"/>
              <a:t>from engineering programs were often found lacking in competencies required in real-world engineering employment.</a:t>
            </a:r>
          </a:p>
          <a:p>
            <a:endParaRPr lang="en-US" dirty="0"/>
          </a:p>
        </p:txBody>
      </p:sp>
    </p:spTree>
    <p:extLst>
      <p:ext uri="{BB962C8B-B14F-4D97-AF65-F5344CB8AC3E}">
        <p14:creationId xmlns:p14="http://schemas.microsoft.com/office/powerpoint/2010/main" val="36106436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C00000"/>
                </a:solidFill>
              </a:rPr>
              <a:t>Step 2 – Establish a Program Accreditation Committee</a:t>
            </a:r>
            <a:endParaRPr lang="en-MY" dirty="0">
              <a:solidFill>
                <a:srgbClr val="C00000"/>
              </a:solidFill>
            </a:endParaRPr>
          </a:p>
        </p:txBody>
      </p:sp>
      <p:sp>
        <p:nvSpPr>
          <p:cNvPr id="4" name="Content Placeholder 3"/>
          <p:cNvSpPr>
            <a:spLocks noGrp="1"/>
          </p:cNvSpPr>
          <p:nvPr>
            <p:ph idx="1"/>
          </p:nvPr>
        </p:nvSpPr>
        <p:spPr/>
        <p:txBody>
          <a:bodyPr>
            <a:normAutofit lnSpcReduction="10000"/>
          </a:bodyPr>
          <a:lstStyle/>
          <a:p>
            <a:r>
              <a:rPr lang="en-US" dirty="0" smtClean="0"/>
              <a:t>Program Director</a:t>
            </a:r>
          </a:p>
          <a:p>
            <a:r>
              <a:rPr lang="en-US" dirty="0" smtClean="0"/>
              <a:t>Representatives of senior and junior faculty members whose contribution in accreditation should be recognized</a:t>
            </a:r>
          </a:p>
          <a:p>
            <a:r>
              <a:rPr lang="en-US" dirty="0" smtClean="0"/>
              <a:t>Desirable attributes for selecting committee members</a:t>
            </a:r>
          </a:p>
          <a:p>
            <a:pPr lvl="1"/>
            <a:r>
              <a:rPr lang="en-US" dirty="0" smtClean="0"/>
              <a:t>Hardworking</a:t>
            </a:r>
          </a:p>
          <a:p>
            <a:pPr lvl="1"/>
            <a:r>
              <a:rPr lang="en-US" dirty="0" smtClean="0"/>
              <a:t>Willing to learn new things</a:t>
            </a:r>
          </a:p>
          <a:p>
            <a:pPr lvl="1"/>
            <a:r>
              <a:rPr lang="en-US" dirty="0" smtClean="0"/>
              <a:t>Not calculating</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C00000"/>
                </a:solidFill>
              </a:rPr>
              <a:t>Step 3 – Understand PEC accreditation requirements </a:t>
            </a:r>
            <a:endParaRPr lang="en-MY" dirty="0">
              <a:solidFill>
                <a:srgbClr val="C00000"/>
              </a:solidFill>
            </a:endParaRPr>
          </a:p>
        </p:txBody>
      </p:sp>
      <p:sp>
        <p:nvSpPr>
          <p:cNvPr id="4" name="Content Placeholder 3"/>
          <p:cNvSpPr>
            <a:spLocks noGrp="1"/>
          </p:cNvSpPr>
          <p:nvPr>
            <p:ph idx="1"/>
          </p:nvPr>
        </p:nvSpPr>
        <p:spPr/>
        <p:txBody>
          <a:bodyPr/>
          <a:lstStyle/>
          <a:p>
            <a:r>
              <a:rPr lang="en-US" dirty="0" smtClean="0"/>
              <a:t>Program accreditation committee studies thoroughly PEC requirements for accreditation</a:t>
            </a:r>
          </a:p>
          <a:p>
            <a:pPr lvl="1"/>
            <a:r>
              <a:rPr lang="en-US" dirty="0" smtClean="0"/>
              <a:t>Manual of Accreditation</a:t>
            </a:r>
          </a:p>
          <a:p>
            <a:pPr lvl="1"/>
            <a:r>
              <a:rPr lang="en-US" dirty="0" smtClean="0"/>
              <a:t>Accreditation Policy</a:t>
            </a:r>
          </a:p>
          <a:p>
            <a:pPr lvl="1"/>
            <a:r>
              <a:rPr lang="en-US" dirty="0" smtClean="0"/>
              <a:t>Accreditation Process</a:t>
            </a:r>
          </a:p>
          <a:p>
            <a:pPr lvl="1"/>
            <a:r>
              <a:rPr lang="en-US" dirty="0" smtClean="0"/>
              <a:t>Criteria for Accreditation</a:t>
            </a:r>
          </a:p>
          <a:p>
            <a:r>
              <a:rPr lang="en-US" dirty="0" smtClean="0"/>
              <a:t>Consult PEC for clarification and further information</a:t>
            </a:r>
          </a:p>
          <a:p>
            <a:endParaRPr lang="en-MY"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C00000"/>
                </a:solidFill>
              </a:rPr>
              <a:t>Step 4 – Examine details of accreditation criteria</a:t>
            </a:r>
            <a:endParaRPr lang="en-MY" dirty="0">
              <a:solidFill>
                <a:srgbClr val="C00000"/>
              </a:solidFill>
            </a:endParaRPr>
          </a:p>
        </p:txBody>
      </p:sp>
      <p:sp>
        <p:nvSpPr>
          <p:cNvPr id="4" name="Content Placeholder 3"/>
          <p:cNvSpPr>
            <a:spLocks noGrp="1"/>
          </p:cNvSpPr>
          <p:nvPr>
            <p:ph idx="1"/>
          </p:nvPr>
        </p:nvSpPr>
        <p:spPr/>
        <p:txBody>
          <a:bodyPr/>
          <a:lstStyle/>
          <a:p>
            <a:r>
              <a:rPr lang="en-US" dirty="0" smtClean="0"/>
              <a:t>Program Accreditation Committee studies the detailed requirements of each criteria</a:t>
            </a:r>
          </a:p>
          <a:p>
            <a:r>
              <a:rPr lang="en-US" dirty="0" smtClean="0"/>
              <a:t>Conduct gap analysis of requirements and current state, and what need to be done to close the gaps</a:t>
            </a:r>
          </a:p>
          <a:p>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C00000"/>
                </a:solidFill>
              </a:rPr>
              <a:t>Step 5 – Confirm to go for accreditation or just drop the idea</a:t>
            </a:r>
            <a:endParaRPr lang="en-MY" dirty="0">
              <a:solidFill>
                <a:srgbClr val="C00000"/>
              </a:solidFill>
            </a:endParaRPr>
          </a:p>
        </p:txBody>
      </p:sp>
      <p:sp>
        <p:nvSpPr>
          <p:cNvPr id="4" name="Content Placeholder 3"/>
          <p:cNvSpPr>
            <a:spLocks noGrp="1"/>
          </p:cNvSpPr>
          <p:nvPr>
            <p:ph idx="1"/>
          </p:nvPr>
        </p:nvSpPr>
        <p:spPr/>
        <p:txBody>
          <a:bodyPr/>
          <a:lstStyle/>
          <a:p>
            <a:r>
              <a:rPr lang="en-US" dirty="0" smtClean="0"/>
              <a:t>Based on evaluation of gap analysis of step 4, a decision is made to prepare the program for accreditation</a:t>
            </a:r>
          </a:p>
          <a:p>
            <a:r>
              <a:rPr lang="en-US" dirty="0" smtClean="0"/>
              <a:t>Top management of HEI involved</a:t>
            </a:r>
          </a:p>
          <a:p>
            <a:pPr>
              <a:buNone/>
            </a:pPr>
            <a:endParaRPr lang="en-MY"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C00000"/>
                </a:solidFill>
              </a:rPr>
              <a:t>Step 6 – Establish strategy and roadmap</a:t>
            </a:r>
            <a:endParaRPr lang="en-MY" dirty="0">
              <a:solidFill>
                <a:srgbClr val="C00000"/>
              </a:solidFill>
            </a:endParaRPr>
          </a:p>
        </p:txBody>
      </p:sp>
      <p:sp>
        <p:nvSpPr>
          <p:cNvPr id="4" name="Content Placeholder 3"/>
          <p:cNvSpPr>
            <a:spLocks noGrp="1"/>
          </p:cNvSpPr>
          <p:nvPr>
            <p:ph idx="1"/>
          </p:nvPr>
        </p:nvSpPr>
        <p:spPr/>
        <p:txBody>
          <a:bodyPr/>
          <a:lstStyle/>
          <a:p>
            <a:r>
              <a:rPr lang="en-US" dirty="0" smtClean="0"/>
              <a:t>Program Accreditation Committee established strategy and roadmap for the program to be accredited</a:t>
            </a:r>
          </a:p>
          <a:p>
            <a:r>
              <a:rPr lang="en-US" dirty="0" smtClean="0"/>
              <a:t>Resources and commitments from top management</a:t>
            </a:r>
          </a:p>
          <a:p>
            <a:endParaRPr lang="en-MY"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C00000"/>
                </a:solidFill>
              </a:rPr>
              <a:t>Step 7 – Sharing of strategy and roadmap with stakeholders</a:t>
            </a:r>
            <a:endParaRPr lang="en-MY" dirty="0">
              <a:solidFill>
                <a:srgbClr val="C00000"/>
              </a:solidFill>
            </a:endParaRPr>
          </a:p>
        </p:txBody>
      </p:sp>
      <p:sp>
        <p:nvSpPr>
          <p:cNvPr id="4" name="Content Placeholder 3"/>
          <p:cNvSpPr>
            <a:spLocks noGrp="1"/>
          </p:cNvSpPr>
          <p:nvPr>
            <p:ph idx="1"/>
          </p:nvPr>
        </p:nvSpPr>
        <p:spPr/>
        <p:txBody>
          <a:bodyPr/>
          <a:lstStyle/>
          <a:p>
            <a:r>
              <a:rPr lang="en-US" dirty="0" smtClean="0"/>
              <a:t>Explain the reasons to go for accreditation</a:t>
            </a:r>
          </a:p>
          <a:p>
            <a:r>
              <a:rPr lang="en-US" dirty="0" smtClean="0"/>
              <a:t>Sell the importance and benefits of accreditation to the stakeholders</a:t>
            </a:r>
          </a:p>
          <a:p>
            <a:r>
              <a:rPr lang="en-US" dirty="0" smtClean="0"/>
              <a:t>Buy-in from faculty members – whom will be actively involved</a:t>
            </a:r>
          </a:p>
          <a:p>
            <a:r>
              <a:rPr lang="en-US" dirty="0" smtClean="0"/>
              <a:t>Explain the resources and help which will be provided</a:t>
            </a:r>
          </a:p>
          <a:p>
            <a:endParaRPr lang="en-MY"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C00000"/>
                </a:solidFill>
              </a:rPr>
              <a:t>Step 8 – Project Execution and Management</a:t>
            </a:r>
            <a:endParaRPr lang="en-MY" dirty="0">
              <a:solidFill>
                <a:srgbClr val="C00000"/>
              </a:solidFill>
            </a:endParaRPr>
          </a:p>
        </p:txBody>
      </p:sp>
      <p:sp>
        <p:nvSpPr>
          <p:cNvPr id="4" name="Content Placeholder 3"/>
          <p:cNvSpPr>
            <a:spLocks noGrp="1"/>
          </p:cNvSpPr>
          <p:nvPr>
            <p:ph idx="1"/>
          </p:nvPr>
        </p:nvSpPr>
        <p:spPr/>
        <p:txBody>
          <a:bodyPr/>
          <a:lstStyle/>
          <a:p>
            <a:r>
              <a:rPr lang="en-US" dirty="0" smtClean="0"/>
              <a:t>Establish timeline for achieving each milestone</a:t>
            </a:r>
          </a:p>
          <a:p>
            <a:r>
              <a:rPr lang="en-US" dirty="0" smtClean="0"/>
              <a:t>Assign capable people in charge of each activities</a:t>
            </a:r>
          </a:p>
          <a:p>
            <a:r>
              <a:rPr lang="en-US" dirty="0" smtClean="0"/>
              <a:t>Bring in all stakeholders early</a:t>
            </a:r>
          </a:p>
          <a:p>
            <a:r>
              <a:rPr lang="en-US" dirty="0" smtClean="0"/>
              <a:t>Regular sharing and checking on progress</a:t>
            </a:r>
          </a:p>
          <a:p>
            <a:endParaRPr lang="en-MY"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C00000"/>
                </a:solidFill>
              </a:rPr>
              <a:t>Step 9 – Training &amp; Training</a:t>
            </a:r>
            <a:endParaRPr lang="en-MY" dirty="0">
              <a:solidFill>
                <a:srgbClr val="C00000"/>
              </a:solidFill>
            </a:endParaRPr>
          </a:p>
        </p:txBody>
      </p:sp>
      <p:sp>
        <p:nvSpPr>
          <p:cNvPr id="4" name="Content Placeholder 3"/>
          <p:cNvSpPr>
            <a:spLocks noGrp="1"/>
          </p:cNvSpPr>
          <p:nvPr>
            <p:ph idx="1"/>
          </p:nvPr>
        </p:nvSpPr>
        <p:spPr/>
        <p:txBody>
          <a:bodyPr/>
          <a:lstStyle/>
          <a:p>
            <a:r>
              <a:rPr lang="en-US" dirty="0" smtClean="0"/>
              <a:t>Provide overview of accreditation to all faculty, management and supporting staff</a:t>
            </a:r>
          </a:p>
          <a:p>
            <a:r>
              <a:rPr lang="en-US" dirty="0" smtClean="0"/>
              <a:t>Conduct seminar on requirements of outcome-based accreditation, and the requirements of PEC accreditation criteria</a:t>
            </a:r>
          </a:p>
          <a:p>
            <a:r>
              <a:rPr lang="en-US" dirty="0" smtClean="0"/>
              <a:t>Conduct workshop on assessment of PLOs</a:t>
            </a:r>
          </a:p>
          <a:p>
            <a:r>
              <a:rPr lang="en-US" dirty="0" smtClean="0"/>
              <a:t>Establish tools, assessment methodologies, templates to assist outcomes assessment</a:t>
            </a:r>
          </a:p>
          <a:p>
            <a:endParaRPr lang="en-MY"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C00000"/>
                </a:solidFill>
              </a:rPr>
              <a:t>Step 10 – Active Participation of Stakeholders</a:t>
            </a:r>
            <a:endParaRPr lang="en-MY" dirty="0">
              <a:solidFill>
                <a:srgbClr val="C00000"/>
              </a:solidFill>
            </a:endParaRPr>
          </a:p>
        </p:txBody>
      </p:sp>
      <p:sp>
        <p:nvSpPr>
          <p:cNvPr id="4" name="Content Placeholder 3"/>
          <p:cNvSpPr>
            <a:spLocks noGrp="1"/>
          </p:cNvSpPr>
          <p:nvPr>
            <p:ph idx="1"/>
          </p:nvPr>
        </p:nvSpPr>
        <p:spPr/>
        <p:txBody>
          <a:bodyPr/>
          <a:lstStyle/>
          <a:p>
            <a:r>
              <a:rPr lang="en-US" dirty="0" smtClean="0"/>
              <a:t>Establish Program Advisory Committee with participation of diverse stakeholders, particularly from the industry and professionals</a:t>
            </a:r>
          </a:p>
          <a:p>
            <a:r>
              <a:rPr lang="en-US" dirty="0" smtClean="0"/>
              <a:t>Involve stakeholders in framing the Program Education Objectives</a:t>
            </a:r>
          </a:p>
          <a:p>
            <a:r>
              <a:rPr lang="en-US" dirty="0" smtClean="0"/>
              <a:t>Involve stakeholders in examining the curriculum and student learning activities</a:t>
            </a:r>
          </a:p>
          <a:p>
            <a:endParaRPr lang="en-US" dirty="0" smtClean="0"/>
          </a:p>
          <a:p>
            <a:endParaRPr lang="en-MY"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C00000"/>
                </a:solidFill>
              </a:rPr>
              <a:t>Step 11 – Continuous Quality Improvement</a:t>
            </a:r>
            <a:endParaRPr lang="en-MY" dirty="0">
              <a:solidFill>
                <a:srgbClr val="C00000"/>
              </a:solidFill>
            </a:endParaRPr>
          </a:p>
        </p:txBody>
      </p:sp>
      <p:sp>
        <p:nvSpPr>
          <p:cNvPr id="4" name="Content Placeholder 3"/>
          <p:cNvSpPr>
            <a:spLocks noGrp="1"/>
          </p:cNvSpPr>
          <p:nvPr>
            <p:ph idx="1"/>
          </p:nvPr>
        </p:nvSpPr>
        <p:spPr/>
        <p:txBody>
          <a:bodyPr/>
          <a:lstStyle/>
          <a:p>
            <a:r>
              <a:rPr lang="en-US" dirty="0" smtClean="0"/>
              <a:t>Establish &amp; implement the close-loop CQI process</a:t>
            </a:r>
          </a:p>
          <a:p>
            <a:r>
              <a:rPr lang="en-US" dirty="0" smtClean="0"/>
              <a:t>Adopt period review with stakeholders</a:t>
            </a:r>
          </a:p>
          <a:p>
            <a:r>
              <a:rPr lang="en-US" dirty="0" smtClean="0"/>
              <a:t>Take necessary remedial actions</a:t>
            </a:r>
          </a:p>
          <a:p>
            <a:r>
              <a:rPr lang="en-US" dirty="0" smtClean="0">
                <a:solidFill>
                  <a:srgbClr val="C00000"/>
                </a:solidFill>
              </a:rPr>
              <a:t>Overcoming barriers and objections</a:t>
            </a:r>
          </a:p>
          <a:p>
            <a:endParaRPr lang="en-US" dirty="0" smtClean="0"/>
          </a:p>
          <a:p>
            <a:endParaRPr lang="en-MY"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Objectives of Engineering Education</a:t>
            </a:r>
            <a:endParaRPr lang="en-US"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Unending </a:t>
            </a:r>
            <a:r>
              <a:rPr lang="en-US" dirty="0"/>
              <a:t>debates among the engineering community regarding the fundamental requirements of engineering education in a typical undergraduate program. </a:t>
            </a:r>
            <a:endParaRPr lang="en-US" dirty="0" smtClean="0"/>
          </a:p>
          <a:p>
            <a:r>
              <a:rPr lang="en-US" dirty="0" smtClean="0"/>
              <a:t>Should be answered by </a:t>
            </a:r>
            <a:r>
              <a:rPr lang="en-US" dirty="0"/>
              <a:t>examining the social, economical and technological environment under which the graduates will </a:t>
            </a:r>
            <a:r>
              <a:rPr lang="en-US" dirty="0" err="1"/>
              <a:t>practise</a:t>
            </a:r>
            <a:r>
              <a:rPr lang="en-US" dirty="0"/>
              <a:t>, not just for the present but also for the anticipated future scenario. </a:t>
            </a:r>
            <a:endParaRPr lang="en-US" dirty="0" smtClean="0"/>
          </a:p>
          <a:p>
            <a:r>
              <a:rPr lang="en-US" dirty="0" smtClean="0"/>
              <a:t>Not </a:t>
            </a:r>
            <a:r>
              <a:rPr lang="en-US" dirty="0"/>
              <a:t>realistic to have one-size-fit-all approach. </a:t>
            </a:r>
            <a:endParaRPr lang="en-US" dirty="0" smtClean="0"/>
          </a:p>
          <a:p>
            <a:r>
              <a:rPr lang="en-US" dirty="0" smtClean="0"/>
              <a:t>In </a:t>
            </a:r>
            <a:r>
              <a:rPr lang="en-US" dirty="0"/>
              <a:t>less developed countries, engineers will continue to engage in solving basic problems such as access to water, electricity and housing. </a:t>
            </a:r>
            <a:endParaRPr lang="en-US" dirty="0" smtClean="0"/>
          </a:p>
          <a:p>
            <a:r>
              <a:rPr lang="en-US" dirty="0" smtClean="0"/>
              <a:t>The </a:t>
            </a:r>
            <a:r>
              <a:rPr lang="en-US" dirty="0"/>
              <a:t>traditional practice-oriented and discipline-focused curriculum is still applicable.</a:t>
            </a:r>
          </a:p>
          <a:p>
            <a:endParaRPr lang="en-US" dirty="0"/>
          </a:p>
        </p:txBody>
      </p:sp>
    </p:spTree>
    <p:extLst>
      <p:ext uri="{BB962C8B-B14F-4D97-AF65-F5344CB8AC3E}">
        <p14:creationId xmlns:p14="http://schemas.microsoft.com/office/powerpoint/2010/main" val="3551199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umming Junction 1"/>
          <p:cNvSpPr/>
          <p:nvPr/>
        </p:nvSpPr>
        <p:spPr>
          <a:xfrm>
            <a:off x="4350079" y="3717823"/>
            <a:ext cx="262759" cy="282683"/>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ight Arrow 2"/>
          <p:cNvSpPr/>
          <p:nvPr/>
        </p:nvSpPr>
        <p:spPr>
          <a:xfrm>
            <a:off x="6162019" y="3703100"/>
            <a:ext cx="985345" cy="282683"/>
          </a:xfrm>
          <a:prstGeom prst="rightArrow">
            <a:avLst>
              <a:gd name="adj1" fmla="val 14406"/>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ight Arrow 3"/>
          <p:cNvSpPr/>
          <p:nvPr/>
        </p:nvSpPr>
        <p:spPr>
          <a:xfrm flipV="1">
            <a:off x="4610101" y="3835608"/>
            <a:ext cx="394138" cy="7067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lowchart: Process 4"/>
          <p:cNvSpPr/>
          <p:nvPr/>
        </p:nvSpPr>
        <p:spPr>
          <a:xfrm>
            <a:off x="7147364" y="1300296"/>
            <a:ext cx="459828" cy="4310913"/>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schemeClr val="accent6">
                    <a:lumMod val="50000"/>
                  </a:schemeClr>
                </a:solidFill>
              </a:rPr>
              <a:t>SLO Delivered</a:t>
            </a:r>
            <a:endParaRPr lang="en-US" sz="1600" b="1" dirty="0">
              <a:solidFill>
                <a:schemeClr val="accent6">
                  <a:lumMod val="50000"/>
                </a:schemeClr>
              </a:solidFill>
            </a:endParaRPr>
          </a:p>
        </p:txBody>
      </p:sp>
      <p:sp>
        <p:nvSpPr>
          <p:cNvPr id="6" name="Flowchart: Process 5"/>
          <p:cNvSpPr/>
          <p:nvPr/>
        </p:nvSpPr>
        <p:spPr>
          <a:xfrm>
            <a:off x="4619626" y="4127124"/>
            <a:ext cx="1739462" cy="4240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t>Course Assessment &amp; Evaluation by Course Lecturer</a:t>
            </a:r>
            <a:endParaRPr lang="en-US" sz="1000" dirty="0"/>
          </a:p>
        </p:txBody>
      </p:sp>
      <p:sp>
        <p:nvSpPr>
          <p:cNvPr id="7" name="Bent-Up Arrow 6"/>
          <p:cNvSpPr/>
          <p:nvPr/>
        </p:nvSpPr>
        <p:spPr>
          <a:xfrm rot="5400000" flipV="1">
            <a:off x="7035314" y="4565848"/>
            <a:ext cx="257626" cy="2607198"/>
          </a:xfrm>
          <a:prstGeom prst="bentUpArrow">
            <a:avLst>
              <a:gd name="adj1" fmla="val 6855"/>
              <a:gd name="adj2" fmla="val 17944"/>
              <a:gd name="adj3" fmla="val 2765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Bent-Up Arrow 7"/>
          <p:cNvSpPr/>
          <p:nvPr/>
        </p:nvSpPr>
        <p:spPr>
          <a:xfrm rot="10800000" flipV="1">
            <a:off x="4454225" y="4016048"/>
            <a:ext cx="165401" cy="359007"/>
          </a:xfrm>
          <a:prstGeom prst="bentUpArrow">
            <a:avLst>
              <a:gd name="adj1" fmla="val 6855"/>
              <a:gd name="adj2" fmla="val 17944"/>
              <a:gd name="adj3" fmla="val 1500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p:nvSpPr>
        <p:spPr>
          <a:xfrm>
            <a:off x="2212756" y="829399"/>
            <a:ext cx="5105246" cy="333504"/>
          </a:xfrm>
          <a:prstGeom prst="rect">
            <a:avLst/>
          </a:prstGeom>
          <a:noFill/>
          <a:ln w="25400">
            <a:solidFill>
              <a:srgbClr val="C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7030A0"/>
                </a:solidFill>
              </a:rPr>
              <a:t>Institution Resources, Teaching &amp; Learning Environment</a:t>
            </a:r>
            <a:endParaRPr lang="en-US" sz="1600" b="1" dirty="0">
              <a:solidFill>
                <a:srgbClr val="7030A0"/>
              </a:solidFill>
            </a:endParaRPr>
          </a:p>
        </p:txBody>
      </p:sp>
      <p:sp>
        <p:nvSpPr>
          <p:cNvPr id="10" name="TextBox 9"/>
          <p:cNvSpPr txBox="1"/>
          <p:nvPr/>
        </p:nvSpPr>
        <p:spPr>
          <a:xfrm>
            <a:off x="6467116" y="3456614"/>
            <a:ext cx="487816" cy="3335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SLO</a:t>
            </a:r>
            <a:endParaRPr lang="en-US" sz="1600" dirty="0"/>
          </a:p>
        </p:txBody>
      </p:sp>
      <p:sp>
        <p:nvSpPr>
          <p:cNvPr id="11" name="Flowchart: Process 10"/>
          <p:cNvSpPr/>
          <p:nvPr/>
        </p:nvSpPr>
        <p:spPr>
          <a:xfrm>
            <a:off x="1818618" y="1300296"/>
            <a:ext cx="459828" cy="4310913"/>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schemeClr val="accent6">
                    <a:lumMod val="50000"/>
                  </a:schemeClr>
                </a:solidFill>
              </a:rPr>
              <a:t>SLO </a:t>
            </a:r>
            <a:endParaRPr lang="en-US" sz="1600" b="1" dirty="0">
              <a:solidFill>
                <a:schemeClr val="accent6">
                  <a:lumMod val="50000"/>
                </a:schemeClr>
              </a:solidFill>
            </a:endParaRPr>
          </a:p>
        </p:txBody>
      </p:sp>
      <p:sp>
        <p:nvSpPr>
          <p:cNvPr id="12" name="Flowchart: Summing Junction 11"/>
          <p:cNvSpPr/>
          <p:nvPr/>
        </p:nvSpPr>
        <p:spPr>
          <a:xfrm>
            <a:off x="2486026" y="3255060"/>
            <a:ext cx="262759" cy="282683"/>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ight Arrow 12"/>
          <p:cNvSpPr/>
          <p:nvPr/>
        </p:nvSpPr>
        <p:spPr>
          <a:xfrm>
            <a:off x="2278447" y="3331261"/>
            <a:ext cx="207580" cy="89158"/>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lowchart: Process 13"/>
          <p:cNvSpPr/>
          <p:nvPr/>
        </p:nvSpPr>
        <p:spPr>
          <a:xfrm>
            <a:off x="3966696" y="4882817"/>
            <a:ext cx="2589460" cy="5870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SLO  Assessment &amp; Evaluation by</a:t>
            </a:r>
          </a:p>
          <a:p>
            <a:pPr algn="ctr"/>
            <a:r>
              <a:rPr lang="en-US" sz="1200" dirty="0" smtClean="0"/>
              <a:t>Management/Accreditation </a:t>
            </a:r>
            <a:r>
              <a:rPr lang="en-US" sz="1200" dirty="0"/>
              <a:t>C</a:t>
            </a:r>
            <a:r>
              <a:rPr lang="en-US" sz="1200" dirty="0" smtClean="0"/>
              <a:t>ommittee</a:t>
            </a:r>
            <a:endParaRPr lang="en-US" sz="1200" dirty="0"/>
          </a:p>
        </p:txBody>
      </p:sp>
      <p:sp>
        <p:nvSpPr>
          <p:cNvPr id="15" name="Bent-Up Arrow 14"/>
          <p:cNvSpPr/>
          <p:nvPr/>
        </p:nvSpPr>
        <p:spPr>
          <a:xfrm rot="10800000" flipV="1">
            <a:off x="2562226" y="3559861"/>
            <a:ext cx="1404470" cy="1627324"/>
          </a:xfrm>
          <a:prstGeom prst="bentUpArrow">
            <a:avLst>
              <a:gd name="adj1" fmla="val 2624"/>
              <a:gd name="adj2" fmla="val 4611"/>
              <a:gd name="adj3" fmla="val 1403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Left Arrow 15"/>
          <p:cNvSpPr/>
          <p:nvPr/>
        </p:nvSpPr>
        <p:spPr>
          <a:xfrm>
            <a:off x="6556157" y="5045843"/>
            <a:ext cx="591207" cy="282683"/>
          </a:xfrm>
          <a:prstGeom prst="leftArrow">
            <a:avLst>
              <a:gd name="adj1" fmla="val 12839"/>
              <a:gd name="adj2" fmla="val 3751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lowchart: Process 16"/>
          <p:cNvSpPr/>
          <p:nvPr/>
        </p:nvSpPr>
        <p:spPr>
          <a:xfrm>
            <a:off x="4441754" y="1730158"/>
            <a:ext cx="2064943" cy="5595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t>Other Curricular &amp; Extra- Curricular Activities</a:t>
            </a:r>
            <a:endParaRPr lang="en-US" sz="1200" b="1" dirty="0"/>
          </a:p>
        </p:txBody>
      </p:sp>
      <p:sp>
        <p:nvSpPr>
          <p:cNvPr id="18" name="Right Arrow 17"/>
          <p:cNvSpPr/>
          <p:nvPr/>
        </p:nvSpPr>
        <p:spPr>
          <a:xfrm>
            <a:off x="6506696" y="1955349"/>
            <a:ext cx="640666" cy="7506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Flowchart: Process 18"/>
          <p:cNvSpPr/>
          <p:nvPr/>
        </p:nvSpPr>
        <p:spPr>
          <a:xfrm>
            <a:off x="1096032" y="1088284"/>
            <a:ext cx="459828" cy="4593595"/>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schemeClr val="accent6">
                    <a:lumMod val="50000"/>
                  </a:schemeClr>
                </a:solidFill>
              </a:rPr>
              <a:t>PEO</a:t>
            </a:r>
            <a:endParaRPr lang="en-US" sz="1600" b="1" dirty="0">
              <a:solidFill>
                <a:schemeClr val="accent6">
                  <a:lumMod val="50000"/>
                </a:schemeClr>
              </a:solidFill>
            </a:endParaRPr>
          </a:p>
        </p:txBody>
      </p:sp>
      <p:sp>
        <p:nvSpPr>
          <p:cNvPr id="20" name="Flowchart: Process 19"/>
          <p:cNvSpPr/>
          <p:nvPr/>
        </p:nvSpPr>
        <p:spPr>
          <a:xfrm>
            <a:off x="8264088" y="805601"/>
            <a:ext cx="394138" cy="5017620"/>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schemeClr val="accent6">
                    <a:lumMod val="50000"/>
                  </a:schemeClr>
                </a:solidFill>
              </a:rPr>
              <a:t>Stake-holders</a:t>
            </a:r>
            <a:endParaRPr lang="en-US" sz="1600" b="1" dirty="0">
              <a:solidFill>
                <a:schemeClr val="accent6">
                  <a:lumMod val="50000"/>
                </a:schemeClr>
              </a:solidFill>
            </a:endParaRPr>
          </a:p>
        </p:txBody>
      </p:sp>
      <p:sp>
        <p:nvSpPr>
          <p:cNvPr id="21" name="Right Arrow 20"/>
          <p:cNvSpPr/>
          <p:nvPr/>
        </p:nvSpPr>
        <p:spPr>
          <a:xfrm>
            <a:off x="7607191" y="3255061"/>
            <a:ext cx="656897"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24"/>
          <p:cNvSpPr txBox="1"/>
          <p:nvPr/>
        </p:nvSpPr>
        <p:spPr>
          <a:xfrm>
            <a:off x="7539030" y="2219014"/>
            <a:ext cx="773529" cy="75796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smtClean="0"/>
              <a:t>Graduates</a:t>
            </a:r>
          </a:p>
          <a:p>
            <a:pPr algn="ctr"/>
            <a:r>
              <a:rPr lang="en-US" sz="1100" b="1" dirty="0" smtClean="0"/>
              <a:t>Working</a:t>
            </a:r>
          </a:p>
          <a:p>
            <a:pPr algn="ctr"/>
            <a:r>
              <a:rPr lang="en-US" sz="1100" b="1" dirty="0" smtClean="0"/>
              <a:t>In </a:t>
            </a:r>
          </a:p>
          <a:p>
            <a:pPr algn="ctr"/>
            <a:r>
              <a:rPr lang="en-US" sz="1100" b="1" dirty="0" smtClean="0"/>
              <a:t>industry</a:t>
            </a:r>
            <a:endParaRPr lang="en-US" sz="1100" b="1" dirty="0"/>
          </a:p>
        </p:txBody>
      </p:sp>
      <p:sp>
        <p:nvSpPr>
          <p:cNvPr id="23" name="Flowchart: Process 22"/>
          <p:cNvSpPr/>
          <p:nvPr/>
        </p:nvSpPr>
        <p:spPr>
          <a:xfrm>
            <a:off x="3059767" y="5633450"/>
            <a:ext cx="2795030" cy="6360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PEO  Assessment &amp; Evaluation</a:t>
            </a:r>
          </a:p>
          <a:p>
            <a:pPr algn="ctr"/>
            <a:r>
              <a:rPr lang="en-US" sz="1200" dirty="0" smtClean="0"/>
              <a:t>(Surveys, Interviews, etc) by</a:t>
            </a:r>
          </a:p>
          <a:p>
            <a:pPr algn="ctr"/>
            <a:r>
              <a:rPr lang="en-US" sz="1200" dirty="0" smtClean="0"/>
              <a:t>Management/Accreditation Committee</a:t>
            </a:r>
            <a:endParaRPr lang="en-US" sz="1200" dirty="0"/>
          </a:p>
        </p:txBody>
      </p:sp>
      <p:sp>
        <p:nvSpPr>
          <p:cNvPr id="24" name="Bent-Up Arrow 23"/>
          <p:cNvSpPr/>
          <p:nvPr/>
        </p:nvSpPr>
        <p:spPr>
          <a:xfrm rot="5400000" flipV="1">
            <a:off x="6339164" y="3864366"/>
            <a:ext cx="565366" cy="525517"/>
          </a:xfrm>
          <a:prstGeom prst="bentUpArrow">
            <a:avLst>
              <a:gd name="adj1" fmla="val 2335"/>
              <a:gd name="adj2" fmla="val 13989"/>
              <a:gd name="adj3" fmla="val 1583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Bent-Up Arrow 24"/>
          <p:cNvSpPr/>
          <p:nvPr/>
        </p:nvSpPr>
        <p:spPr>
          <a:xfrm rot="10800000" flipV="1">
            <a:off x="1227411" y="5681880"/>
            <a:ext cx="1832356" cy="337920"/>
          </a:xfrm>
          <a:prstGeom prst="bentUpArrow">
            <a:avLst>
              <a:gd name="adj1" fmla="val 8624"/>
              <a:gd name="adj2" fmla="val 15790"/>
              <a:gd name="adj3" fmla="val 3300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Down Arrow 25"/>
          <p:cNvSpPr/>
          <p:nvPr/>
        </p:nvSpPr>
        <p:spPr>
          <a:xfrm>
            <a:off x="3095626" y="1158955"/>
            <a:ext cx="131379" cy="41271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Down Arrow 26"/>
          <p:cNvSpPr/>
          <p:nvPr/>
        </p:nvSpPr>
        <p:spPr>
          <a:xfrm>
            <a:off x="6349366" y="1167180"/>
            <a:ext cx="131379" cy="41271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Down Arrow 27"/>
          <p:cNvSpPr/>
          <p:nvPr/>
        </p:nvSpPr>
        <p:spPr>
          <a:xfrm>
            <a:off x="5439433" y="1170262"/>
            <a:ext cx="131379" cy="2713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Down Arrow 28"/>
          <p:cNvSpPr/>
          <p:nvPr/>
        </p:nvSpPr>
        <p:spPr>
          <a:xfrm>
            <a:off x="4454088" y="1158955"/>
            <a:ext cx="131379" cy="2713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TextBox 33"/>
          <p:cNvSpPr txBox="1"/>
          <p:nvPr/>
        </p:nvSpPr>
        <p:spPr>
          <a:xfrm>
            <a:off x="2308154" y="6388587"/>
            <a:ext cx="4411717" cy="338554"/>
          </a:xfrm>
          <a:prstGeom prst="rect">
            <a:avLst/>
          </a:prstGeom>
          <a:noFill/>
          <a:ln w="25400">
            <a:solidFill>
              <a:srgbClr val="C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7030A0"/>
                </a:solidFill>
              </a:rPr>
              <a:t>Continuous Quality Improvement</a:t>
            </a:r>
            <a:endParaRPr lang="en-US" sz="1600" b="1" dirty="0">
              <a:solidFill>
                <a:srgbClr val="7030A0"/>
              </a:solidFill>
            </a:endParaRPr>
          </a:p>
        </p:txBody>
      </p:sp>
      <p:cxnSp>
        <p:nvCxnSpPr>
          <p:cNvPr id="31" name="Straight Arrow Connector 30"/>
          <p:cNvCxnSpPr/>
          <p:nvPr/>
        </p:nvCxnSpPr>
        <p:spPr>
          <a:xfrm flipV="1">
            <a:off x="3864770" y="2797860"/>
            <a:ext cx="1" cy="17859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Up Arrow 31"/>
          <p:cNvSpPr/>
          <p:nvPr/>
        </p:nvSpPr>
        <p:spPr>
          <a:xfrm>
            <a:off x="2706743" y="6083830"/>
            <a:ext cx="131379" cy="282683"/>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TextBox 36"/>
          <p:cNvSpPr txBox="1"/>
          <p:nvPr/>
        </p:nvSpPr>
        <p:spPr>
          <a:xfrm rot="5400000">
            <a:off x="-1814983" y="3306422"/>
            <a:ext cx="4805607" cy="369332"/>
          </a:xfrm>
          <a:prstGeom prst="rect">
            <a:avLst/>
          </a:prstGeom>
          <a:solidFill>
            <a:schemeClr val="tx2">
              <a:lumMod val="20000"/>
              <a:lumOff val="80000"/>
            </a:schemeClr>
          </a:solidFill>
          <a:ln w="25400">
            <a:solidFill>
              <a:srgbClr val="C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smtClean="0">
                <a:solidFill>
                  <a:schemeClr val="accent6">
                    <a:lumMod val="50000"/>
                  </a:schemeClr>
                </a:solidFill>
              </a:rPr>
              <a:t>Institution Vision &amp; Mission</a:t>
            </a:r>
            <a:endParaRPr lang="en-US" b="1" dirty="0">
              <a:solidFill>
                <a:schemeClr val="accent6">
                  <a:lumMod val="50000"/>
                </a:schemeClr>
              </a:solidFill>
            </a:endParaRPr>
          </a:p>
        </p:txBody>
      </p:sp>
      <p:cxnSp>
        <p:nvCxnSpPr>
          <p:cNvPr id="34" name="Straight Connector 33"/>
          <p:cNvCxnSpPr>
            <a:stCxn id="20" idx="0"/>
          </p:cNvCxnSpPr>
          <p:nvPr/>
        </p:nvCxnSpPr>
        <p:spPr>
          <a:xfrm flipV="1">
            <a:off x="8461157" y="635685"/>
            <a:ext cx="6569" cy="1699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5" idx="1"/>
          </p:cNvCxnSpPr>
          <p:nvPr/>
        </p:nvCxnSpPr>
        <p:spPr>
          <a:xfrm flipH="1" flipV="1">
            <a:off x="609600" y="609601"/>
            <a:ext cx="3124200" cy="139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98104" y="609600"/>
            <a:ext cx="11496" cy="46915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1293101" y="609600"/>
            <a:ext cx="2299" cy="47868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2041964" y="609600"/>
            <a:ext cx="15436" cy="69776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a:xfrm>
            <a:off x="784154" y="3208405"/>
            <a:ext cx="311878" cy="212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Up Arrow 39"/>
          <p:cNvSpPr/>
          <p:nvPr/>
        </p:nvSpPr>
        <p:spPr>
          <a:xfrm>
            <a:off x="6080563" y="6105904"/>
            <a:ext cx="131379" cy="282683"/>
          </a:xfrm>
          <a:prstGeom prst="up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Left-Right Arrow 40"/>
          <p:cNvSpPr/>
          <p:nvPr/>
        </p:nvSpPr>
        <p:spPr>
          <a:xfrm>
            <a:off x="1555860" y="3279076"/>
            <a:ext cx="262759" cy="212012"/>
          </a:xfrm>
          <a:prstGeom prst="leftRightArrow">
            <a:avLst>
              <a:gd name="adj1" fmla="val 50000"/>
              <a:gd name="adj2" fmla="val 521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Flowchart: Connector 41"/>
          <p:cNvSpPr/>
          <p:nvPr/>
        </p:nvSpPr>
        <p:spPr>
          <a:xfrm>
            <a:off x="6514882" y="3941333"/>
            <a:ext cx="262759" cy="282683"/>
          </a:xfrm>
          <a:prstGeom prst="flowChartConnector">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1</a:t>
            </a:r>
            <a:endParaRPr lang="en-US" dirty="0"/>
          </a:p>
        </p:txBody>
      </p:sp>
      <p:sp>
        <p:nvSpPr>
          <p:cNvPr id="43" name="Flowchart: Connector 42"/>
          <p:cNvSpPr/>
          <p:nvPr/>
        </p:nvSpPr>
        <p:spPr>
          <a:xfrm>
            <a:off x="7743826" y="5464860"/>
            <a:ext cx="328448" cy="353353"/>
          </a:xfrm>
          <a:prstGeom prst="flowChartConnector">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3</a:t>
            </a:r>
            <a:endParaRPr lang="en-US" dirty="0"/>
          </a:p>
        </p:txBody>
      </p:sp>
      <p:sp>
        <p:nvSpPr>
          <p:cNvPr id="44" name="Flowchart: Connector 43"/>
          <p:cNvSpPr/>
          <p:nvPr/>
        </p:nvSpPr>
        <p:spPr>
          <a:xfrm>
            <a:off x="6730815" y="4582564"/>
            <a:ext cx="328448" cy="353353"/>
          </a:xfrm>
          <a:prstGeom prst="flowChartConnector">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2</a:t>
            </a:r>
          </a:p>
        </p:txBody>
      </p:sp>
      <p:sp>
        <p:nvSpPr>
          <p:cNvPr id="45" name="Flowchart: Process 44"/>
          <p:cNvSpPr/>
          <p:nvPr/>
        </p:nvSpPr>
        <p:spPr>
          <a:xfrm>
            <a:off x="5020660" y="3703100"/>
            <a:ext cx="1275366" cy="28268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Course Module 1</a:t>
            </a:r>
            <a:endParaRPr lang="en-US" sz="1200" dirty="0"/>
          </a:p>
        </p:txBody>
      </p:sp>
      <p:sp>
        <p:nvSpPr>
          <p:cNvPr id="46" name="Flowchart: Summing Junction 45"/>
          <p:cNvSpPr/>
          <p:nvPr/>
        </p:nvSpPr>
        <p:spPr>
          <a:xfrm>
            <a:off x="4322708" y="2643040"/>
            <a:ext cx="262759" cy="282683"/>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Right Arrow 46"/>
          <p:cNvSpPr/>
          <p:nvPr/>
        </p:nvSpPr>
        <p:spPr>
          <a:xfrm>
            <a:off x="6162019" y="2643040"/>
            <a:ext cx="985345" cy="282683"/>
          </a:xfrm>
          <a:prstGeom prst="rightArrow">
            <a:avLst>
              <a:gd name="adj1" fmla="val 14406"/>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ight Arrow 47"/>
          <p:cNvSpPr/>
          <p:nvPr/>
        </p:nvSpPr>
        <p:spPr>
          <a:xfrm>
            <a:off x="4585467" y="2741979"/>
            <a:ext cx="394138" cy="4240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Flowchart: Process 48"/>
          <p:cNvSpPr/>
          <p:nvPr/>
        </p:nvSpPr>
        <p:spPr>
          <a:xfrm>
            <a:off x="4619626" y="3067064"/>
            <a:ext cx="1739462" cy="42402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t>Course Assessment &amp; Evaluation by Course Lecturer</a:t>
            </a:r>
            <a:endParaRPr lang="en-US" sz="1000" dirty="0"/>
          </a:p>
        </p:txBody>
      </p:sp>
      <p:sp>
        <p:nvSpPr>
          <p:cNvPr id="50" name="Bent-Up Arrow 49"/>
          <p:cNvSpPr/>
          <p:nvPr/>
        </p:nvSpPr>
        <p:spPr>
          <a:xfrm rot="10800000" flipV="1">
            <a:off x="4412457" y="2940735"/>
            <a:ext cx="231228" cy="359007"/>
          </a:xfrm>
          <a:prstGeom prst="bentUpArrow">
            <a:avLst>
              <a:gd name="adj1" fmla="val 6855"/>
              <a:gd name="adj2" fmla="val 17944"/>
              <a:gd name="adj3" fmla="val 1500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Bent-Up Arrow 50"/>
          <p:cNvSpPr/>
          <p:nvPr/>
        </p:nvSpPr>
        <p:spPr>
          <a:xfrm rot="5400000" flipV="1">
            <a:off x="6339164" y="2804305"/>
            <a:ext cx="565366" cy="525517"/>
          </a:xfrm>
          <a:prstGeom prst="bentUpArrow">
            <a:avLst>
              <a:gd name="adj1" fmla="val 2335"/>
              <a:gd name="adj2" fmla="val 13989"/>
              <a:gd name="adj3" fmla="val 1583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Flowchart: Connector 51"/>
          <p:cNvSpPr/>
          <p:nvPr/>
        </p:nvSpPr>
        <p:spPr>
          <a:xfrm>
            <a:off x="6556157" y="2925722"/>
            <a:ext cx="262759" cy="282683"/>
          </a:xfrm>
          <a:prstGeom prst="flowChartConnector">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1</a:t>
            </a:r>
            <a:endParaRPr lang="en-US" dirty="0"/>
          </a:p>
        </p:txBody>
      </p:sp>
      <p:sp>
        <p:nvSpPr>
          <p:cNvPr id="53" name="Flowchart: Process 52"/>
          <p:cNvSpPr/>
          <p:nvPr/>
        </p:nvSpPr>
        <p:spPr>
          <a:xfrm>
            <a:off x="4996026" y="2643040"/>
            <a:ext cx="1299999" cy="28268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Course Module 2</a:t>
            </a:r>
            <a:endParaRPr lang="en-US" sz="1200" dirty="0"/>
          </a:p>
        </p:txBody>
      </p:sp>
      <p:sp>
        <p:nvSpPr>
          <p:cNvPr id="54" name="TextBox 61"/>
          <p:cNvSpPr txBox="1"/>
          <p:nvPr/>
        </p:nvSpPr>
        <p:spPr>
          <a:xfrm>
            <a:off x="6560454" y="2306906"/>
            <a:ext cx="49757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SLO</a:t>
            </a:r>
            <a:endParaRPr lang="en-US" sz="1600" dirty="0"/>
          </a:p>
        </p:txBody>
      </p:sp>
      <p:sp>
        <p:nvSpPr>
          <p:cNvPr id="55" name="TextBox 62"/>
          <p:cNvSpPr txBox="1"/>
          <p:nvPr/>
        </p:nvSpPr>
        <p:spPr>
          <a:xfrm>
            <a:off x="479354" y="130860"/>
            <a:ext cx="75523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accent2">
                    <a:lumMod val="50000"/>
                  </a:schemeClr>
                </a:solidFill>
              </a:rPr>
              <a:t>    Continuous Quality Improvement Process in Outcome-based Accreditation</a:t>
            </a:r>
            <a:endParaRPr lang="en-US" b="1" dirty="0">
              <a:solidFill>
                <a:schemeClr val="accent2">
                  <a:lumMod val="50000"/>
                </a:schemeClr>
              </a:solidFill>
            </a:endParaRPr>
          </a:p>
        </p:txBody>
      </p:sp>
      <p:sp>
        <p:nvSpPr>
          <p:cNvPr id="56" name="TextBox 63"/>
          <p:cNvSpPr txBox="1"/>
          <p:nvPr/>
        </p:nvSpPr>
        <p:spPr>
          <a:xfrm>
            <a:off x="6600826" y="1578660"/>
            <a:ext cx="49757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t>SLO</a:t>
            </a:r>
            <a:endParaRPr lang="en-US" sz="1600" dirty="0"/>
          </a:p>
        </p:txBody>
      </p:sp>
      <p:sp>
        <p:nvSpPr>
          <p:cNvPr id="57" name="Flowchart: Process 56"/>
          <p:cNvSpPr/>
          <p:nvPr/>
        </p:nvSpPr>
        <p:spPr>
          <a:xfrm>
            <a:off x="2943226" y="1731060"/>
            <a:ext cx="381000" cy="3200400"/>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smtClean="0">
                <a:solidFill>
                  <a:schemeClr val="accent6">
                    <a:lumMod val="50000"/>
                  </a:schemeClr>
                </a:solidFill>
              </a:rPr>
              <a:t>Curriculum &amp; Course Modules </a:t>
            </a:r>
            <a:endParaRPr lang="en-US" sz="1600" b="1" dirty="0">
              <a:solidFill>
                <a:schemeClr val="accent6">
                  <a:lumMod val="50000"/>
                </a:schemeClr>
              </a:solidFill>
            </a:endParaRPr>
          </a:p>
        </p:txBody>
      </p:sp>
      <p:sp>
        <p:nvSpPr>
          <p:cNvPr id="58" name="Right Arrow 57"/>
          <p:cNvSpPr/>
          <p:nvPr/>
        </p:nvSpPr>
        <p:spPr>
          <a:xfrm>
            <a:off x="2743201" y="3350310"/>
            <a:ext cx="185739" cy="93921"/>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ight Arrow 58"/>
          <p:cNvSpPr/>
          <p:nvPr/>
        </p:nvSpPr>
        <p:spPr>
          <a:xfrm>
            <a:off x="3345249" y="1928664"/>
            <a:ext cx="1092272" cy="76200"/>
          </a:xfrm>
          <a:prstGeom prst="rightArrow">
            <a:avLst>
              <a:gd name="adj1" fmla="val 1875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ight Arrow 59"/>
          <p:cNvSpPr/>
          <p:nvPr/>
        </p:nvSpPr>
        <p:spPr>
          <a:xfrm>
            <a:off x="3324226" y="2743091"/>
            <a:ext cx="990600" cy="76200"/>
          </a:xfrm>
          <a:prstGeom prst="rightArrow">
            <a:avLst>
              <a:gd name="adj1" fmla="val 1875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Right Arrow 60"/>
          <p:cNvSpPr/>
          <p:nvPr/>
        </p:nvSpPr>
        <p:spPr>
          <a:xfrm>
            <a:off x="3333751" y="3836085"/>
            <a:ext cx="990600" cy="76200"/>
          </a:xfrm>
          <a:prstGeom prst="rightArrow">
            <a:avLst>
              <a:gd name="adj1" fmla="val 1875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62" name="Straight Arrow Connector 61"/>
          <p:cNvCxnSpPr/>
          <p:nvPr/>
        </p:nvCxnSpPr>
        <p:spPr>
          <a:xfrm>
            <a:off x="3886655" y="3694117"/>
            <a:ext cx="1927" cy="18244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3" name="TextBox 82"/>
          <p:cNvSpPr txBox="1"/>
          <p:nvPr/>
        </p:nvSpPr>
        <p:spPr>
          <a:xfrm>
            <a:off x="3447598" y="2972031"/>
            <a:ext cx="838200" cy="707886"/>
          </a:xfrm>
          <a:prstGeom prst="rect">
            <a:avLst/>
          </a:prstGeom>
          <a:noFill/>
          <a:ln w="25400">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smtClean="0"/>
              <a:t>Individual Course </a:t>
            </a:r>
          </a:p>
          <a:p>
            <a:pPr algn="ctr"/>
            <a:r>
              <a:rPr lang="en-US" sz="1000" dirty="0" smtClean="0"/>
              <a:t>Learning</a:t>
            </a:r>
          </a:p>
          <a:p>
            <a:pPr algn="ctr"/>
            <a:r>
              <a:rPr lang="en-US" sz="1000" dirty="0" smtClean="0"/>
              <a:t>Outcomes</a:t>
            </a:r>
            <a:endParaRPr lang="en-US" sz="1000" dirty="0"/>
          </a:p>
        </p:txBody>
      </p:sp>
      <p:cxnSp>
        <p:nvCxnSpPr>
          <p:cNvPr id="64" name="Straight Arrow Connector 63"/>
          <p:cNvCxnSpPr/>
          <p:nvPr/>
        </p:nvCxnSpPr>
        <p:spPr>
          <a:xfrm>
            <a:off x="3298754" y="2416860"/>
            <a:ext cx="1066800" cy="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733800" y="485001"/>
            <a:ext cx="2438400" cy="276999"/>
          </a:xfrm>
          <a:prstGeom prst="rect">
            <a:avLst/>
          </a:prstGeom>
          <a:noFill/>
          <a:ln w="25400">
            <a:solidFill>
              <a:srgbClr val="C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b="1" dirty="0">
              <a:solidFill>
                <a:srgbClr val="7030A0"/>
              </a:solidFill>
            </a:endParaRPr>
          </a:p>
        </p:txBody>
      </p:sp>
      <p:sp>
        <p:nvSpPr>
          <p:cNvPr id="66" name="TextBox 65"/>
          <p:cNvSpPr txBox="1"/>
          <p:nvPr/>
        </p:nvSpPr>
        <p:spPr>
          <a:xfrm>
            <a:off x="3886200" y="457200"/>
            <a:ext cx="2262479" cy="307777"/>
          </a:xfrm>
          <a:prstGeom prst="rect">
            <a:avLst/>
          </a:prstGeom>
          <a:noFill/>
        </p:spPr>
        <p:txBody>
          <a:bodyPr wrap="none" rtlCol="0">
            <a:spAutoFit/>
          </a:bodyPr>
          <a:lstStyle/>
          <a:p>
            <a:r>
              <a:rPr lang="en-US" sz="1400" dirty="0" smtClean="0"/>
              <a:t>Other feedback mechanisms</a:t>
            </a:r>
            <a:endParaRPr lang="en-US" sz="1400" dirty="0"/>
          </a:p>
        </p:txBody>
      </p:sp>
      <p:cxnSp>
        <p:nvCxnSpPr>
          <p:cNvPr id="67" name="Straight Connector 66"/>
          <p:cNvCxnSpPr/>
          <p:nvPr/>
        </p:nvCxnSpPr>
        <p:spPr>
          <a:xfrm flipH="1">
            <a:off x="6172200" y="609600"/>
            <a:ext cx="2286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8" name="Bent-Up Arrow 67"/>
          <p:cNvSpPr/>
          <p:nvPr/>
        </p:nvSpPr>
        <p:spPr>
          <a:xfrm rot="10800000" flipV="1">
            <a:off x="1981198" y="5638800"/>
            <a:ext cx="1066801" cy="152400"/>
          </a:xfrm>
          <a:prstGeom prst="bentUpArrow">
            <a:avLst>
              <a:gd name="adj1" fmla="val 8624"/>
              <a:gd name="adj2" fmla="val 15790"/>
              <a:gd name="adj3" fmla="val 3300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C00000"/>
                </a:solidFill>
              </a:rPr>
              <a:t>Step 12 – PEO and PLO Evaluation</a:t>
            </a:r>
            <a:endParaRPr lang="en-MY" dirty="0">
              <a:solidFill>
                <a:srgbClr val="C00000"/>
              </a:solidFill>
            </a:endParaRPr>
          </a:p>
        </p:txBody>
      </p:sp>
      <p:sp>
        <p:nvSpPr>
          <p:cNvPr id="4" name="Content Placeholder 3"/>
          <p:cNvSpPr>
            <a:spLocks noGrp="1"/>
          </p:cNvSpPr>
          <p:nvPr>
            <p:ph idx="1"/>
          </p:nvPr>
        </p:nvSpPr>
        <p:spPr/>
        <p:txBody>
          <a:bodyPr>
            <a:normAutofit lnSpcReduction="10000"/>
          </a:bodyPr>
          <a:lstStyle/>
          <a:p>
            <a:r>
              <a:rPr lang="en-US" dirty="0" smtClean="0"/>
              <a:t>Assessment and evaluation of achievement of PEO</a:t>
            </a:r>
          </a:p>
          <a:p>
            <a:pPr lvl="1"/>
            <a:r>
              <a:rPr lang="en-US" dirty="0" smtClean="0"/>
              <a:t>Employers survey</a:t>
            </a:r>
          </a:p>
          <a:p>
            <a:pPr lvl="1"/>
            <a:r>
              <a:rPr lang="en-US" dirty="0" smtClean="0"/>
              <a:t>Alumni feedbacks</a:t>
            </a:r>
          </a:p>
          <a:p>
            <a:pPr lvl="1"/>
            <a:r>
              <a:rPr lang="en-US" dirty="0" smtClean="0"/>
              <a:t>Other means</a:t>
            </a:r>
          </a:p>
          <a:p>
            <a:r>
              <a:rPr lang="en-US" dirty="0" smtClean="0"/>
              <a:t>Assessment and evaluation of attainment of PLOs</a:t>
            </a:r>
          </a:p>
          <a:p>
            <a:pPr lvl="1"/>
            <a:r>
              <a:rPr lang="en-US" dirty="0" smtClean="0"/>
              <a:t>Compilation of folders for each outcomes</a:t>
            </a:r>
          </a:p>
          <a:p>
            <a:pPr lvl="1"/>
            <a:r>
              <a:rPr lang="en-US" dirty="0" smtClean="0"/>
              <a:t>Outcomes assessment at course level</a:t>
            </a:r>
          </a:p>
          <a:p>
            <a:pPr>
              <a:buNone/>
            </a:pPr>
            <a:endParaRPr lang="en-US"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C00000"/>
                </a:solidFill>
              </a:rPr>
              <a:t>Step 13 – Preparation of </a:t>
            </a:r>
            <a:br>
              <a:rPr lang="en-US" dirty="0" smtClean="0">
                <a:solidFill>
                  <a:srgbClr val="C00000"/>
                </a:solidFill>
              </a:rPr>
            </a:br>
            <a:r>
              <a:rPr lang="en-US" dirty="0" smtClean="0">
                <a:solidFill>
                  <a:srgbClr val="C00000"/>
                </a:solidFill>
              </a:rPr>
              <a:t>Self-Assessment Report</a:t>
            </a:r>
            <a:endParaRPr lang="en-MY" dirty="0">
              <a:solidFill>
                <a:srgbClr val="C00000"/>
              </a:solidFill>
            </a:endParaRPr>
          </a:p>
        </p:txBody>
      </p:sp>
      <p:sp>
        <p:nvSpPr>
          <p:cNvPr id="4" name="Content Placeholder 3"/>
          <p:cNvSpPr>
            <a:spLocks noGrp="1"/>
          </p:cNvSpPr>
          <p:nvPr>
            <p:ph idx="1"/>
          </p:nvPr>
        </p:nvSpPr>
        <p:spPr/>
        <p:txBody>
          <a:bodyPr>
            <a:normAutofit/>
          </a:bodyPr>
          <a:lstStyle/>
          <a:p>
            <a:r>
              <a:rPr lang="en-US" dirty="0" smtClean="0"/>
              <a:t>This is a live document which is updated periodically</a:t>
            </a:r>
          </a:p>
          <a:p>
            <a:r>
              <a:rPr lang="en-US" dirty="0" smtClean="0"/>
              <a:t>Advantageous to prepare SAR early, well before applying to PEC for accreditation visit</a:t>
            </a:r>
          </a:p>
          <a:p>
            <a:r>
              <a:rPr lang="en-US" dirty="0" smtClean="0"/>
              <a:t>The exercise is valuable to identify gaps which need to be addressed.</a:t>
            </a:r>
          </a:p>
          <a:p>
            <a:pPr>
              <a:buNone/>
            </a:pPr>
            <a:endParaRPr lang="en-US"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C00000"/>
                </a:solidFill>
              </a:rPr>
              <a:t>Step 14 – Apply to PEC for Accreditation</a:t>
            </a:r>
            <a:endParaRPr lang="en-MY" dirty="0">
              <a:solidFill>
                <a:srgbClr val="C00000"/>
              </a:solidFill>
            </a:endParaRPr>
          </a:p>
        </p:txBody>
      </p:sp>
      <p:sp>
        <p:nvSpPr>
          <p:cNvPr id="4" name="Content Placeholder 3"/>
          <p:cNvSpPr>
            <a:spLocks noGrp="1"/>
          </p:cNvSpPr>
          <p:nvPr>
            <p:ph idx="1"/>
          </p:nvPr>
        </p:nvSpPr>
        <p:spPr/>
        <p:txBody>
          <a:bodyPr>
            <a:normAutofit/>
          </a:bodyPr>
          <a:lstStyle/>
          <a:p>
            <a:r>
              <a:rPr lang="en-US" dirty="0" smtClean="0"/>
              <a:t>Apply to PEC when self-evaluation indicates that the program is ready for accreditation</a:t>
            </a:r>
          </a:p>
          <a:p>
            <a:r>
              <a:rPr lang="en-US" dirty="0" smtClean="0"/>
              <a:t>Decision to apply for PEC accreditation should be agreed upon and shared with all faculty and management at program/departmental meeting </a:t>
            </a:r>
          </a:p>
          <a:p>
            <a:pPr>
              <a:buNone/>
            </a:pPr>
            <a:endParaRPr lang="en-US"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Step 15 – Prepare for Accreditation Visit</a:t>
            </a:r>
            <a:endParaRPr lang="en-MY"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Establish timelines/schedule with PEC</a:t>
            </a:r>
          </a:p>
          <a:p>
            <a:pPr lvl="1"/>
            <a:r>
              <a:rPr lang="en-US" dirty="0" smtClean="0"/>
              <a:t>Constraints of availability of institution’s top management </a:t>
            </a:r>
          </a:p>
          <a:p>
            <a:r>
              <a:rPr lang="en-US" dirty="0" smtClean="0"/>
              <a:t>Prepare and submit the SAR</a:t>
            </a:r>
          </a:p>
          <a:p>
            <a:r>
              <a:rPr lang="en-US" dirty="0" smtClean="0"/>
              <a:t>Get ready documents for on-site examination by visiting team</a:t>
            </a:r>
          </a:p>
          <a:p>
            <a:pPr lvl="1"/>
            <a:r>
              <a:rPr lang="en-US" dirty="0" smtClean="0"/>
              <a:t>Folders with evidences of outcomes</a:t>
            </a:r>
          </a:p>
          <a:p>
            <a:pPr lvl="1"/>
            <a:r>
              <a:rPr lang="en-US" dirty="0" smtClean="0"/>
              <a:t>Others as mentioned in Accreditation Manual or requested by visiting team</a:t>
            </a:r>
            <a:endParaRPr lang="en-MY"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Step 16 – Logistics for Accreditation Visit</a:t>
            </a:r>
            <a:endParaRPr lang="en-MY" dirty="0">
              <a:solidFill>
                <a:srgbClr val="C00000"/>
              </a:solidFill>
            </a:endParaRPr>
          </a:p>
        </p:txBody>
      </p:sp>
      <p:sp>
        <p:nvSpPr>
          <p:cNvPr id="3" name="Content Placeholder 2"/>
          <p:cNvSpPr>
            <a:spLocks noGrp="1"/>
          </p:cNvSpPr>
          <p:nvPr>
            <p:ph idx="1"/>
          </p:nvPr>
        </p:nvSpPr>
        <p:spPr/>
        <p:txBody>
          <a:bodyPr>
            <a:normAutofit/>
          </a:bodyPr>
          <a:lstStyle/>
          <a:p>
            <a:r>
              <a:rPr lang="en-US" dirty="0" smtClean="0"/>
              <a:t>Take time and efforts to finalize the logistics</a:t>
            </a:r>
          </a:p>
          <a:p>
            <a:r>
              <a:rPr lang="en-US" dirty="0" smtClean="0"/>
              <a:t>Get those involved all well-prepared</a:t>
            </a:r>
          </a:p>
          <a:p>
            <a:r>
              <a:rPr lang="en-US" dirty="0" smtClean="0"/>
              <a:t>Realistic schedule and timing</a:t>
            </a:r>
          </a:p>
          <a:p>
            <a:r>
              <a:rPr lang="en-US" dirty="0" smtClean="0"/>
              <a:t>Presentations should not repeat what are already included in SAR</a:t>
            </a:r>
          </a:p>
          <a:p>
            <a:r>
              <a:rPr lang="en-US" dirty="0" smtClean="0"/>
              <a:t>Minimize time for facilities inspection</a:t>
            </a:r>
          </a:p>
          <a:p>
            <a:r>
              <a:rPr lang="en-US" dirty="0" smtClean="0"/>
              <a:t>Meetings with stakeholders – arranged for focused groups</a:t>
            </a:r>
            <a:endParaRPr lang="en-MY"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772816"/>
            <a:ext cx="7772400" cy="2088232"/>
          </a:xfrm>
        </p:spPr>
        <p:txBody>
          <a:bodyPr>
            <a:normAutofit fontScale="90000"/>
          </a:bodyPr>
          <a:lstStyle/>
          <a:p>
            <a:r>
              <a:rPr lang="en-US" dirty="0" smtClean="0"/>
              <a:t>Part 5</a:t>
            </a:r>
            <a:br>
              <a:rPr lang="en-US" dirty="0" smtClean="0"/>
            </a:br>
            <a:r>
              <a:rPr lang="en-MY" dirty="0" smtClean="0">
                <a:solidFill>
                  <a:srgbClr val="FF0000"/>
                </a:solidFill>
              </a:rPr>
              <a:t>Sharing of Some Common Shortcomings</a:t>
            </a:r>
            <a:endParaRPr lang="en-MY"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1. Poorly prepared SAR</a:t>
            </a:r>
            <a:endParaRPr lang="en-MY" dirty="0">
              <a:solidFill>
                <a:srgbClr val="C00000"/>
              </a:solidFill>
            </a:endParaRPr>
          </a:p>
        </p:txBody>
      </p:sp>
      <p:sp>
        <p:nvSpPr>
          <p:cNvPr id="3" name="Content Placeholder 2"/>
          <p:cNvSpPr>
            <a:spLocks noGrp="1"/>
          </p:cNvSpPr>
          <p:nvPr>
            <p:ph idx="1"/>
          </p:nvPr>
        </p:nvSpPr>
        <p:spPr/>
        <p:txBody>
          <a:bodyPr/>
          <a:lstStyle/>
          <a:p>
            <a:r>
              <a:rPr lang="en-US" dirty="0" smtClean="0"/>
              <a:t>Not preparing ahead – last-minute chasing of information</a:t>
            </a:r>
          </a:p>
          <a:p>
            <a:r>
              <a:rPr lang="en-US" dirty="0" smtClean="0"/>
              <a:t>Not following the PEC template, resulting in many missing information</a:t>
            </a:r>
          </a:p>
          <a:p>
            <a:r>
              <a:rPr lang="en-US" dirty="0" smtClean="0"/>
              <a:t>Errors and inconsistencies – lack of review and proofreading</a:t>
            </a:r>
          </a:p>
          <a:p>
            <a:r>
              <a:rPr lang="en-US" dirty="0" smtClean="0"/>
              <a:t>Inadequate information required</a:t>
            </a:r>
          </a:p>
          <a:p>
            <a:r>
              <a:rPr lang="en-US" dirty="0" smtClean="0"/>
              <a:t>Poor 1</a:t>
            </a:r>
            <a:r>
              <a:rPr lang="en-US" baseline="30000" dirty="0" smtClean="0"/>
              <a:t>st</a:t>
            </a:r>
            <a:r>
              <a:rPr lang="en-US" dirty="0" smtClean="0"/>
              <a:t> impression</a:t>
            </a:r>
            <a:endParaRPr lang="en-MY"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2. Lack of understanding of OBA</a:t>
            </a:r>
            <a:endParaRPr lang="en-MY" dirty="0">
              <a:solidFill>
                <a:srgbClr val="C00000"/>
              </a:solidFill>
            </a:endParaRPr>
          </a:p>
        </p:txBody>
      </p:sp>
      <p:sp>
        <p:nvSpPr>
          <p:cNvPr id="3" name="Content Placeholder 2"/>
          <p:cNvSpPr>
            <a:spLocks noGrp="1"/>
          </p:cNvSpPr>
          <p:nvPr>
            <p:ph idx="1"/>
          </p:nvPr>
        </p:nvSpPr>
        <p:spPr/>
        <p:txBody>
          <a:bodyPr/>
          <a:lstStyle/>
          <a:p>
            <a:r>
              <a:rPr lang="en-US" dirty="0" smtClean="0"/>
              <a:t>Program director and faculty did not have fundamental appreciation of the requirements of outcome-based accreditation</a:t>
            </a:r>
          </a:p>
          <a:p>
            <a:r>
              <a:rPr lang="en-US" dirty="0" smtClean="0"/>
              <a:t>No knowledge of terms used, e.g. PEO, PLO (SLO)</a:t>
            </a:r>
          </a:p>
          <a:p>
            <a:r>
              <a:rPr lang="en-US" dirty="0" smtClean="0"/>
              <a:t>Mix up of PEO and PLO in SAR</a:t>
            </a:r>
          </a:p>
          <a:p>
            <a:r>
              <a:rPr lang="en-US" dirty="0" smtClean="0"/>
              <a:t>Faculty not conducting outcomes assessment</a:t>
            </a:r>
            <a:endParaRPr lang="en-MY"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solidFill>
                  <a:srgbClr val="FF0000"/>
                </a:solidFill>
              </a:rPr>
              <a:t>Key features of OBA</a:t>
            </a:r>
            <a:endParaRPr lang="en-GB" dirty="0" smtClean="0">
              <a:solidFill>
                <a:srgbClr val="FF0000"/>
              </a:solidFill>
            </a:endParaRP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smtClean="0"/>
              <a:t>OBA focuses </a:t>
            </a:r>
            <a:r>
              <a:rPr lang="en-US" b="1" dirty="0" smtClean="0"/>
              <a:t>more</a:t>
            </a:r>
            <a:r>
              <a:rPr lang="en-US" dirty="0" smtClean="0"/>
              <a:t> on:</a:t>
            </a:r>
          </a:p>
          <a:p>
            <a:pPr lvl="1" eaLnBrk="1" fontAlgn="auto" hangingPunct="1">
              <a:spcAft>
                <a:spcPts val="0"/>
              </a:spcAft>
              <a:defRPr/>
            </a:pPr>
            <a:r>
              <a:rPr lang="en-SG" dirty="0" smtClean="0"/>
              <a:t>Learning, as against teaching</a:t>
            </a:r>
          </a:p>
          <a:p>
            <a:pPr lvl="1" eaLnBrk="1" fontAlgn="auto" hangingPunct="1">
              <a:spcAft>
                <a:spcPts val="0"/>
              </a:spcAft>
              <a:defRPr/>
            </a:pPr>
            <a:r>
              <a:rPr lang="en-SG" dirty="0" smtClean="0"/>
              <a:t>Students</a:t>
            </a:r>
          </a:p>
          <a:p>
            <a:pPr lvl="1" eaLnBrk="1" fontAlgn="auto" hangingPunct="1">
              <a:spcAft>
                <a:spcPts val="0"/>
              </a:spcAft>
              <a:defRPr/>
            </a:pPr>
            <a:r>
              <a:rPr lang="en-SG" dirty="0" smtClean="0"/>
              <a:t>Outcomes, not inputs or capacity</a:t>
            </a:r>
          </a:p>
          <a:p>
            <a:pPr lvl="1" eaLnBrk="1" fontAlgn="auto" hangingPunct="1">
              <a:spcAft>
                <a:spcPts val="0"/>
              </a:spcAft>
              <a:defRPr/>
            </a:pPr>
            <a:endParaRPr lang="en-SG" dirty="0" smtClean="0"/>
          </a:p>
          <a:p>
            <a:pPr eaLnBrk="1" fontAlgn="auto" hangingPunct="1">
              <a:spcAft>
                <a:spcPts val="0"/>
              </a:spcAft>
              <a:defRPr/>
            </a:pPr>
            <a:r>
              <a:rPr lang="en-US" dirty="0" smtClean="0"/>
              <a:t>OBA incorporates </a:t>
            </a:r>
            <a:r>
              <a:rPr lang="en-US" b="1" dirty="0" smtClean="0"/>
              <a:t>continuous improvement</a:t>
            </a:r>
          </a:p>
          <a:p>
            <a:pPr lvl="1" eaLnBrk="1" fontAlgn="auto" hangingPunct="1">
              <a:spcAft>
                <a:spcPts val="0"/>
              </a:spcAft>
              <a:defRPr/>
            </a:pPr>
            <a:r>
              <a:rPr lang="en-SG" dirty="0" smtClean="0"/>
              <a:t>to systematically analyze its systems for variance</a:t>
            </a:r>
          </a:p>
          <a:p>
            <a:pPr lvl="1" eaLnBrk="1" fontAlgn="auto" hangingPunct="1">
              <a:spcAft>
                <a:spcPts val="0"/>
              </a:spcAft>
              <a:defRPr/>
            </a:pPr>
            <a:r>
              <a:rPr lang="en-SG" dirty="0" smtClean="0"/>
              <a:t>make decisions based on facts</a:t>
            </a:r>
          </a:p>
          <a:p>
            <a:pPr lvl="1" eaLnBrk="1" fontAlgn="auto" hangingPunct="1">
              <a:spcAft>
                <a:spcPts val="0"/>
              </a:spcAft>
              <a:defRPr/>
            </a:pPr>
            <a:r>
              <a:rPr lang="en-SG" dirty="0" smtClean="0"/>
              <a:t>consciously define the organization’s customers – both internal and external</a:t>
            </a:r>
          </a:p>
          <a:p>
            <a:pPr lvl="1" eaLnBrk="1" fontAlgn="auto" hangingPunct="1">
              <a:spcAft>
                <a:spcPts val="0"/>
              </a:spcAft>
              <a:defRPr/>
            </a:pPr>
            <a:r>
              <a:rPr lang="en-SG" dirty="0" smtClean="0"/>
              <a:t>actively seek input from customers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9665</Words>
  <Application>Microsoft Office PowerPoint</Application>
  <PresentationFormat>On-screen Show (4:3)</PresentationFormat>
  <Paragraphs>1018</Paragraphs>
  <Slides>183</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183</vt:i4>
      </vt:variant>
    </vt:vector>
  </HeadingPairs>
  <TitlesOfParts>
    <vt:vector size="185" baseType="lpstr">
      <vt:lpstr>Office Theme</vt:lpstr>
      <vt:lpstr>Visio</vt:lpstr>
      <vt:lpstr>Accreditation Workshop for Faculty and Program Administrators</vt:lpstr>
      <vt:lpstr>Agenda</vt:lpstr>
      <vt:lpstr>PowerPoint Presentation</vt:lpstr>
      <vt:lpstr>PowerPoint Presentation</vt:lpstr>
      <vt:lpstr>Application of Engineering Principles</vt:lpstr>
      <vt:lpstr>Development of Engineering Education</vt:lpstr>
      <vt:lpstr>Development of Engineering Education</vt:lpstr>
      <vt:lpstr>Concerns</vt:lpstr>
      <vt:lpstr>Objectives of Engineering Education</vt:lpstr>
      <vt:lpstr>“Educating the Engineer of 2020” - the National Engineering Academy (NEA), USA</vt:lpstr>
      <vt:lpstr>Purpose of an Education Program</vt:lpstr>
      <vt:lpstr>Traditional Education System</vt:lpstr>
      <vt:lpstr>Premise of traditional approach</vt:lpstr>
      <vt:lpstr>Development of Outcome-based Education</vt:lpstr>
      <vt:lpstr>Spady Definition of “Outcome”</vt:lpstr>
      <vt:lpstr>PowerPoint Presentation</vt:lpstr>
      <vt:lpstr>Outcome-based accreditation framework for engineering education</vt:lpstr>
      <vt:lpstr>Washington Accord</vt:lpstr>
      <vt:lpstr>Program Learning Outcomes</vt:lpstr>
      <vt:lpstr>HEIs not told what to do or how to do</vt:lpstr>
      <vt:lpstr>Focus of Outcomes-based Accreditation</vt:lpstr>
      <vt:lpstr>PowerPoint Presentation</vt:lpstr>
      <vt:lpstr>Success of OBE?</vt:lpstr>
      <vt:lpstr>Spady on OBE</vt:lpstr>
      <vt:lpstr>Spady</vt:lpstr>
      <vt:lpstr>What is Accreditation?</vt:lpstr>
      <vt:lpstr>Two types of academic accreditation</vt:lpstr>
      <vt:lpstr>Objectives of accreditation (1)</vt:lpstr>
      <vt:lpstr>Objectives of accreditation (2)</vt:lpstr>
      <vt:lpstr>Accreditation Function</vt:lpstr>
      <vt:lpstr>Quality assurance</vt:lpstr>
      <vt:lpstr>OBA not OBE</vt:lpstr>
      <vt:lpstr>Outcomes of Significance</vt:lpstr>
      <vt:lpstr>Perspectives on Program Accreditation</vt:lpstr>
      <vt:lpstr>Misleading Interpretation</vt:lpstr>
      <vt:lpstr>Proper Perspectives</vt:lpstr>
      <vt:lpstr>Challenges to the Education Providers</vt:lpstr>
      <vt:lpstr>Acceptance of outcome-based system</vt:lpstr>
      <vt:lpstr>Acceptance of outcome-based system</vt:lpstr>
      <vt:lpstr>CDIO</vt:lpstr>
      <vt:lpstr>http://www.cdio.org/,  The CDIO™ INITIATIVE</vt:lpstr>
      <vt:lpstr>Conceive</vt:lpstr>
      <vt:lpstr>Design</vt:lpstr>
      <vt:lpstr>Implement</vt:lpstr>
      <vt:lpstr>Operate</vt:lpstr>
      <vt:lpstr>PowerPoint Presentation</vt:lpstr>
      <vt:lpstr>PEC Accreditation Criteria</vt:lpstr>
      <vt:lpstr>Criterion 1 - Program Educational Objectives (PEOs) </vt:lpstr>
      <vt:lpstr>Criterion 1 - Program Educational Objectives (PEOs) </vt:lpstr>
      <vt:lpstr>Criterion 2 - Program Learning Outcomes (PLOs) </vt:lpstr>
      <vt:lpstr>PEC’s 12 PLOs are identical to WA GAs</vt:lpstr>
      <vt:lpstr>Graduate Attributes </vt:lpstr>
      <vt:lpstr>PLO #1</vt:lpstr>
      <vt:lpstr>PLO #2</vt:lpstr>
      <vt:lpstr>PLO #3</vt:lpstr>
      <vt:lpstr>PLO #4</vt:lpstr>
      <vt:lpstr>PLO #5</vt:lpstr>
      <vt:lpstr>PLO #6</vt:lpstr>
      <vt:lpstr>PLO #7</vt:lpstr>
      <vt:lpstr>PLO #8</vt:lpstr>
      <vt:lpstr>PLO #9</vt:lpstr>
      <vt:lpstr>PLO #10</vt:lpstr>
      <vt:lpstr>PLO #11</vt:lpstr>
      <vt:lpstr>PLO #12</vt:lpstr>
      <vt:lpstr>Complex problems (A requirement of WA)</vt:lpstr>
      <vt:lpstr>Criterion 3– Curriculum and Learning Process </vt:lpstr>
      <vt:lpstr>Criterion 3– Curriculum and Learning Process </vt:lpstr>
      <vt:lpstr>Assessment of learning outcomes</vt:lpstr>
      <vt:lpstr>Criterion 4 - Students </vt:lpstr>
      <vt:lpstr>Criterion 4 - Students </vt:lpstr>
      <vt:lpstr>Student Performance Evaluation</vt:lpstr>
      <vt:lpstr>Criterion 5–Faculty and Support Staff</vt:lpstr>
      <vt:lpstr>Criterion 5–Faculty and Support Staff</vt:lpstr>
      <vt:lpstr>Criterion 6–Facilities and Infrastructure</vt:lpstr>
      <vt:lpstr>Criterion 7–Institutional Support and Financial Resources</vt:lpstr>
      <vt:lpstr>Criterion 8–Continuous Quality Improvement</vt:lpstr>
      <vt:lpstr>Criterion 9–Industrial Linkages</vt:lpstr>
      <vt:lpstr>Part 4 Preparing New Program for Accreditation</vt:lpstr>
      <vt:lpstr>Step 1 – Decide to go for accreditation</vt:lpstr>
      <vt:lpstr>Step 2 – Establish a Program Accreditation Committee</vt:lpstr>
      <vt:lpstr>Step 3 – Understand PEC accreditation requirements </vt:lpstr>
      <vt:lpstr>Step 4 – Examine details of accreditation criteria</vt:lpstr>
      <vt:lpstr>Step 5 – Confirm to go for accreditation or just drop the idea</vt:lpstr>
      <vt:lpstr>Step 6 – Establish strategy and roadmap</vt:lpstr>
      <vt:lpstr>Step 7 – Sharing of strategy and roadmap with stakeholders</vt:lpstr>
      <vt:lpstr>Step 8 – Project Execution and Management</vt:lpstr>
      <vt:lpstr>Step 9 – Training &amp; Training</vt:lpstr>
      <vt:lpstr>Step 10 – Active Participation of Stakeholders</vt:lpstr>
      <vt:lpstr>Step 11 – Continuous Quality Improvement</vt:lpstr>
      <vt:lpstr>PowerPoint Presentation</vt:lpstr>
      <vt:lpstr>Step 12 – PEO and PLO Evaluation</vt:lpstr>
      <vt:lpstr>Step 13 – Preparation of  Self-Assessment Report</vt:lpstr>
      <vt:lpstr>Step 14 – Apply to PEC for Accreditation</vt:lpstr>
      <vt:lpstr>Step 15 – Prepare for Accreditation Visit</vt:lpstr>
      <vt:lpstr>Step 16 – Logistics for Accreditation Visit</vt:lpstr>
      <vt:lpstr>Part 5 Sharing of Some Common Shortcomings</vt:lpstr>
      <vt:lpstr>1. Poorly prepared SAR</vt:lpstr>
      <vt:lpstr>2. Lack of understanding of OBA</vt:lpstr>
      <vt:lpstr>Key features of OBA</vt:lpstr>
      <vt:lpstr>Outcomes-based system</vt:lpstr>
      <vt:lpstr>Outcomes</vt:lpstr>
      <vt:lpstr>Writing Intended Learning Outcomes </vt:lpstr>
      <vt:lpstr>Definition of terms used</vt:lpstr>
      <vt:lpstr>3. Lack of understanding of PEO</vt:lpstr>
      <vt:lpstr>Alignment with Mission</vt:lpstr>
      <vt:lpstr>Programme Education Objectives (PEO)</vt:lpstr>
      <vt:lpstr>Programme Educational Objective (PEO)</vt:lpstr>
      <vt:lpstr>PowerPoint Presentation</vt:lpstr>
      <vt:lpstr>Achievement of PEO</vt:lpstr>
      <vt:lpstr>Assessment of Programme Educational Objectives</vt:lpstr>
      <vt:lpstr>4. PLOs not well matched</vt:lpstr>
      <vt:lpstr>5. Lack of Outcomes Assessment</vt:lpstr>
      <vt:lpstr>Student Learning Outcomes</vt:lpstr>
      <vt:lpstr>PowerPoint Presentation</vt:lpstr>
      <vt:lpstr>Assessment of Student Learning Outcomes</vt:lpstr>
      <vt:lpstr>Reference (from ABET)</vt:lpstr>
      <vt:lpstr>Course Learning outcomes</vt:lpstr>
      <vt:lpstr>PowerPoint Presentation</vt:lpstr>
      <vt:lpstr>Defining Curriculum Objective and Intended Course Learning Outcomes </vt:lpstr>
      <vt:lpstr>PowerPoint Presentation</vt:lpstr>
      <vt:lpstr>Course Learning outcomes</vt:lpstr>
      <vt:lpstr>Contribution of each course </vt:lpstr>
      <vt:lpstr>Teaching-Learning Processes</vt:lpstr>
      <vt:lpstr>6. Mapping exercise</vt:lpstr>
      <vt:lpstr>7. Faculty not fully involved in outcomes assessment</vt:lpstr>
      <vt:lpstr>8. Obsession with Assessment</vt:lpstr>
      <vt:lpstr>PowerPoint Presentation</vt:lpstr>
      <vt:lpstr>PowerPoint Presentation</vt:lpstr>
      <vt:lpstr>Psychomotor Domain</vt:lpstr>
      <vt:lpstr>PowerPoint Presentation</vt:lpstr>
      <vt:lpstr>Affective Domain</vt:lpstr>
      <vt:lpstr>PowerPoint Presentation</vt:lpstr>
      <vt:lpstr>9. Wrong Justification of Outcomes Attainment</vt:lpstr>
      <vt:lpstr>Abilities</vt:lpstr>
      <vt:lpstr>PowerPoint Presentation</vt:lpstr>
      <vt:lpstr>PowerPoint Presentation</vt:lpstr>
      <vt:lpstr>10. Curriculum not adequate to support all the 12 outcomes</vt:lpstr>
      <vt:lpstr>Curriculum</vt:lpstr>
      <vt:lpstr>11. Industry stakeholder not adequately involved</vt:lpstr>
      <vt:lpstr>Interaction between institution &amp; industry</vt:lpstr>
      <vt:lpstr>12. Health and Safety Issues</vt:lpstr>
      <vt:lpstr>13. Inadequate evidences to demonstrate compliance with criteria</vt:lpstr>
      <vt:lpstr>Saving Samples of Student Works</vt:lpstr>
      <vt:lpstr>14. Poor Execution of logistics during on-campus visit</vt:lpstr>
      <vt:lpstr>What the PEV looks for?</vt:lpstr>
      <vt:lpstr>Major focus</vt:lpstr>
      <vt:lpstr>Part 6 Discussion on  Outcomes Assessment</vt:lpstr>
      <vt:lpstr>Definition of terms used</vt:lpstr>
      <vt:lpstr>Assessment &amp; Demonstration of Achievement</vt:lpstr>
      <vt:lpstr>Demonstration of Achievement of PLOs to PEC Requirements</vt:lpstr>
      <vt:lpstr>We Have To</vt:lpstr>
      <vt:lpstr>Assessment of PLO – Where?</vt:lpstr>
      <vt:lpstr>1.  Engineering Knowledge </vt:lpstr>
      <vt:lpstr>Assessment of PLO (1)</vt:lpstr>
      <vt:lpstr>Assessment of PLO (1)</vt:lpstr>
      <vt:lpstr>2. Problem Analysis </vt:lpstr>
      <vt:lpstr>Assessment of PLO (2)</vt:lpstr>
      <vt:lpstr>Assessment of PLO (2)</vt:lpstr>
      <vt:lpstr>Assessment of PLO (2)</vt:lpstr>
      <vt:lpstr>3. Design / Development of Solutions </vt:lpstr>
      <vt:lpstr>Assessment of PLO (3)</vt:lpstr>
      <vt:lpstr>Assessment of PLO (3)</vt:lpstr>
      <vt:lpstr>Assessment of PLO</vt:lpstr>
      <vt:lpstr>Sustainable Program Assessment Processes</vt:lpstr>
      <vt:lpstr>Assessment</vt:lpstr>
      <vt:lpstr>Steps for assessment design</vt:lpstr>
      <vt:lpstr>SUTD</vt:lpstr>
      <vt:lpstr>Assessment Methods (Gloria Rogers)</vt:lpstr>
      <vt:lpstr>Examples of Assessment Methods in EC UK</vt:lpstr>
      <vt:lpstr>Assessment tools and methods</vt:lpstr>
      <vt:lpstr>Assessment tools and methods</vt:lpstr>
      <vt:lpstr>Rubric</vt:lpstr>
      <vt:lpstr>Evaluation</vt:lpstr>
      <vt:lpstr>Two Assessment Mechanisms</vt:lpstr>
      <vt:lpstr>Student Survey</vt:lpstr>
      <vt:lpstr>Student Survey</vt:lpstr>
      <vt:lpstr>Other student feedback mechanisms</vt:lpstr>
      <vt:lpstr>Saving Samples of Student Works</vt:lpstr>
      <vt:lpstr>Student Learning Outcomes</vt:lpstr>
      <vt:lpstr>Assessment of PLO</vt:lpstr>
      <vt:lpstr>Program Outcomes &amp; Teaching-Learning Processes</vt:lpstr>
      <vt:lpstr>Q&amp;A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CV of Professor Dr. Lock Kai Sang</dc:title>
  <dc:creator>User</dc:creator>
  <cp:lastModifiedBy>mujeeb rehman</cp:lastModifiedBy>
  <cp:revision>91</cp:revision>
  <dcterms:created xsi:type="dcterms:W3CDTF">2014-02-27T02:00:32Z</dcterms:created>
  <dcterms:modified xsi:type="dcterms:W3CDTF">2015-03-04T03:55:04Z</dcterms:modified>
</cp:coreProperties>
</file>