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492" r:id="rId2"/>
    <p:sldId id="546" r:id="rId3"/>
    <p:sldId id="540" r:id="rId4"/>
    <p:sldId id="310" r:id="rId5"/>
    <p:sldId id="432" r:id="rId6"/>
    <p:sldId id="311" r:id="rId7"/>
    <p:sldId id="535" r:id="rId8"/>
    <p:sldId id="536" r:id="rId9"/>
    <p:sldId id="533" r:id="rId10"/>
    <p:sldId id="537" r:id="rId11"/>
    <p:sldId id="541" r:id="rId12"/>
    <p:sldId id="433" r:id="rId13"/>
    <p:sldId id="493" r:id="rId14"/>
    <p:sldId id="378" r:id="rId15"/>
    <p:sldId id="494" r:id="rId16"/>
    <p:sldId id="495" r:id="rId17"/>
    <p:sldId id="496" r:id="rId18"/>
    <p:sldId id="497" r:id="rId19"/>
    <p:sldId id="401" r:id="rId20"/>
    <p:sldId id="532" r:id="rId21"/>
    <p:sldId id="309" r:id="rId22"/>
    <p:sldId id="450" r:id="rId23"/>
    <p:sldId id="301" r:id="rId24"/>
    <p:sldId id="438" r:id="rId25"/>
    <p:sldId id="436" r:id="rId26"/>
    <p:sldId id="538" r:id="rId27"/>
    <p:sldId id="542" r:id="rId28"/>
    <p:sldId id="294" r:id="rId29"/>
    <p:sldId id="528" r:id="rId30"/>
    <p:sldId id="386" r:id="rId31"/>
    <p:sldId id="387" r:id="rId32"/>
    <p:sldId id="388" r:id="rId33"/>
    <p:sldId id="391" r:id="rId34"/>
    <p:sldId id="392" r:id="rId35"/>
    <p:sldId id="503" r:id="rId36"/>
    <p:sldId id="502" r:id="rId37"/>
    <p:sldId id="526" r:id="rId38"/>
    <p:sldId id="527" r:id="rId39"/>
    <p:sldId id="506" r:id="rId40"/>
    <p:sldId id="539" r:id="rId41"/>
    <p:sldId id="274" r:id="rId42"/>
    <p:sldId id="507" r:id="rId43"/>
    <p:sldId id="508" r:id="rId44"/>
    <p:sldId id="531" r:id="rId45"/>
    <p:sldId id="524" r:id="rId46"/>
    <p:sldId id="522" r:id="rId47"/>
    <p:sldId id="509" r:id="rId48"/>
    <p:sldId id="544" r:id="rId49"/>
    <p:sldId id="361" r:id="rId50"/>
    <p:sldId id="440" r:id="rId51"/>
    <p:sldId id="441" r:id="rId52"/>
    <p:sldId id="443" r:id="rId53"/>
    <p:sldId id="395" r:id="rId54"/>
    <p:sldId id="534" r:id="rId55"/>
    <p:sldId id="444" r:id="rId56"/>
    <p:sldId id="325" r:id="rId57"/>
    <p:sldId id="369" r:id="rId58"/>
    <p:sldId id="370" r:id="rId59"/>
    <p:sldId id="367" r:id="rId60"/>
    <p:sldId id="368" r:id="rId61"/>
    <p:sldId id="364" r:id="rId62"/>
    <p:sldId id="365" r:id="rId63"/>
    <p:sldId id="366" r:id="rId64"/>
    <p:sldId id="374" r:id="rId65"/>
    <p:sldId id="545" r:id="rId66"/>
    <p:sldId id="288" r:id="rId67"/>
    <p:sldId id="489" r:id="rId68"/>
    <p:sldId id="269" r:id="rId69"/>
    <p:sldId id="270" r:id="rId70"/>
    <p:sldId id="411" r:id="rId71"/>
    <p:sldId id="381" r:id="rId72"/>
    <p:sldId id="529" r:id="rId73"/>
    <p:sldId id="530" r:id="rId74"/>
    <p:sldId id="543" r:id="rId75"/>
    <p:sldId id="447" r:id="rId76"/>
    <p:sldId id="263" r:id="rId77"/>
    <p:sldId id="462" r:id="rId78"/>
    <p:sldId id="463" r:id="rId79"/>
    <p:sldId id="472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2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image" Target="../media/image48.png"/><Relationship Id="rId2" Type="http://schemas.openxmlformats.org/officeDocument/2006/relationships/image" Target="../media/image4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image" Target="../media/image48.png"/><Relationship Id="rId2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1A059E-036C-4B91-A79C-63448D0AA46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CF38F22F-83EC-45C6-A3E1-81BF018C5948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3600" b="1" dirty="0" err="1" smtClean="0">
              <a:solidFill>
                <a:schemeClr val="tx1"/>
              </a:solidFill>
            </a:rPr>
            <a:t>Programme</a:t>
          </a:r>
          <a:r>
            <a:rPr lang="en-US" sz="3600" b="1" dirty="0" smtClean="0">
              <a:solidFill>
                <a:schemeClr val="tx1"/>
              </a:solidFill>
            </a:rPr>
            <a:t> </a:t>
          </a:r>
        </a:p>
        <a:p>
          <a:r>
            <a:rPr lang="en-US" sz="3600" b="1" dirty="0" smtClean="0">
              <a:solidFill>
                <a:schemeClr val="tx1"/>
              </a:solidFill>
            </a:rPr>
            <a:t>Objectives &amp; Outcomes</a:t>
          </a:r>
          <a:endParaRPr lang="en-MY" sz="3600" b="1" dirty="0">
            <a:solidFill>
              <a:schemeClr val="tx1"/>
            </a:solidFill>
          </a:endParaRPr>
        </a:p>
      </dgm:t>
    </dgm:pt>
    <dgm:pt modelId="{C52F103C-CE52-4828-AA74-83A84B33207B}" type="parTrans" cxnId="{7E78C17B-7E17-4DFD-A79B-D3A0A81C4E33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6E3400B0-8C83-4DEB-97E4-4259A87F1012}" type="sibTrans" cxnId="{7E78C17B-7E17-4DFD-A79B-D3A0A81C4E33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CC0E7A6D-ACC8-4CFC-B203-31D78A17FEC1}">
      <dgm:prSet phldrT="[Text]" custT="1"/>
      <dgm:spPr>
        <a:solidFill>
          <a:srgbClr val="FFFF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600" b="1" dirty="0" smtClean="0">
              <a:solidFill>
                <a:schemeClr val="tx1"/>
              </a:solidFill>
            </a:rPr>
            <a:t>Students</a:t>
          </a:r>
          <a:endParaRPr lang="en-MY" sz="2800" b="1" dirty="0">
            <a:solidFill>
              <a:schemeClr val="tx1"/>
            </a:solidFill>
          </a:endParaRPr>
        </a:p>
      </dgm:t>
    </dgm:pt>
    <dgm:pt modelId="{266D95C1-92D3-415C-8FE7-F507C75158DE}" type="parTrans" cxnId="{27EC5AD9-BF65-4250-A15F-8695E045BE5D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1FFFB58D-83EC-44A2-97E6-F2E09B5967B9}" type="sibTrans" cxnId="{27EC5AD9-BF65-4250-A15F-8695E045BE5D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7638EA6E-D4DA-4491-90BF-F9AE6C75475B}">
      <dgm:prSet phldrT="[Text]" custT="1"/>
      <dgm:spPr>
        <a:solidFill>
          <a:srgbClr val="FFFF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dirty="0" smtClean="0">
              <a:solidFill>
                <a:schemeClr val="tx1"/>
              </a:solidFill>
            </a:rPr>
            <a:t>Staff</a:t>
          </a:r>
          <a:endParaRPr lang="en-MY" sz="2400" b="1" dirty="0">
            <a:solidFill>
              <a:schemeClr val="tx1"/>
            </a:solidFill>
          </a:endParaRPr>
        </a:p>
      </dgm:t>
    </dgm:pt>
    <dgm:pt modelId="{F158A893-4ECE-4196-BF1A-789AAEA9A6AE}" type="parTrans" cxnId="{E2BCDB96-82E7-4E3E-9550-5A14B8CF5788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AB5A9481-5878-46F6-9F1C-E7A418EBFE72}" type="sibTrans" cxnId="{E2BCDB96-82E7-4E3E-9550-5A14B8CF5788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CE31A4C4-55C5-43F5-AFD9-3D451196BFCD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800" b="1" dirty="0" smtClean="0">
              <a:solidFill>
                <a:schemeClr val="tx1"/>
              </a:solidFill>
            </a:rPr>
            <a:t>QMS</a:t>
          </a:r>
          <a:endParaRPr lang="en-MY" sz="2800" b="1" dirty="0">
            <a:solidFill>
              <a:schemeClr val="tx1"/>
            </a:solidFill>
          </a:endParaRPr>
        </a:p>
      </dgm:t>
    </dgm:pt>
    <dgm:pt modelId="{56C1EEAE-83B1-4B1E-9C06-53DEA4F239DD}" type="parTrans" cxnId="{8DB06D30-8803-40F2-85EC-A81E9D2148A0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21B58829-4608-4F37-AAB5-9065320A4B99}" type="sibTrans" cxnId="{8DB06D30-8803-40F2-85EC-A81E9D2148A0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6D0BD2B3-3EDF-41A3-9C69-6516292E4EE9}">
      <dgm:prSet phldrT="[Text]" custT="1"/>
      <dgm:spPr>
        <a:solidFill>
          <a:srgbClr val="FFFF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600" b="1" dirty="0" smtClean="0">
              <a:solidFill>
                <a:schemeClr val="tx1"/>
              </a:solidFill>
            </a:rPr>
            <a:t>Facilities</a:t>
          </a:r>
          <a:endParaRPr lang="en-MY" sz="3600" b="1" dirty="0" smtClean="0">
            <a:solidFill>
              <a:schemeClr val="tx1"/>
            </a:solidFill>
          </a:endParaRPr>
        </a:p>
      </dgm:t>
    </dgm:pt>
    <dgm:pt modelId="{1DFF2FB1-F91F-4647-94DD-D7B11C7ADCC4}" type="parTrans" cxnId="{A40FEC6B-5204-437A-9851-FCF76BE2BBA1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658DBA72-C3FC-45B0-9154-3AA4A64AF6A4}" type="sibTrans" cxnId="{A40FEC6B-5204-437A-9851-FCF76BE2BBA1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845AD105-7696-4F97-8061-E11082BEEFF6}">
      <dgm:prSet phldrT="[Text]" custT="1"/>
      <dgm:spPr>
        <a:solidFill>
          <a:srgbClr val="FFFF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dirty="0" smtClean="0">
              <a:solidFill>
                <a:schemeClr val="tx1"/>
              </a:solidFill>
            </a:rPr>
            <a:t>Curriculum</a:t>
          </a:r>
          <a:endParaRPr lang="en-MY" sz="3200" b="1" dirty="0">
            <a:solidFill>
              <a:schemeClr val="tx1"/>
            </a:solidFill>
          </a:endParaRPr>
        </a:p>
      </dgm:t>
    </dgm:pt>
    <dgm:pt modelId="{E2DFF029-8548-4E14-890E-86861908F7E9}" type="parTrans" cxnId="{71C805C3-8A16-4148-8C62-7126EB124E55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681C6880-6C4D-44C4-9AC8-64D0F9B43F93}" type="sibTrans" cxnId="{71C805C3-8A16-4148-8C62-7126EB124E55}">
      <dgm:prSet/>
      <dgm:spPr/>
      <dgm:t>
        <a:bodyPr/>
        <a:lstStyle/>
        <a:p>
          <a:endParaRPr lang="en-MY">
            <a:solidFill>
              <a:schemeClr val="tx1"/>
            </a:solidFill>
          </a:endParaRPr>
        </a:p>
      </dgm:t>
    </dgm:pt>
    <dgm:pt modelId="{3FE20E80-D358-441D-A2C8-B49A95E4827D}" type="pres">
      <dgm:prSet presAssocID="{5D1A059E-036C-4B91-A79C-63448D0AA46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3891B11C-AB6C-4DBF-A4B1-1B838DF88BDA}" type="pres">
      <dgm:prSet presAssocID="{CF38F22F-83EC-45C6-A3E1-81BF018C5948}" presName="centerShape" presStyleLbl="node0" presStyleIdx="0" presStyleCnt="1" custScaleX="129995" custLinFactNeighborY="1123"/>
      <dgm:spPr/>
      <dgm:t>
        <a:bodyPr/>
        <a:lstStyle/>
        <a:p>
          <a:endParaRPr lang="en-MY"/>
        </a:p>
      </dgm:t>
    </dgm:pt>
    <dgm:pt modelId="{C2987E39-3B0A-48A8-B4C6-B8C1AEB41D5A}" type="pres">
      <dgm:prSet presAssocID="{CC0E7A6D-ACC8-4CFC-B203-31D78A17FEC1}" presName="node" presStyleLbl="node1" presStyleIdx="0" presStyleCnt="5" custScaleX="149240" custRadScaleRad="98693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AA58C604-8165-4CE6-909F-3DF31CBD3230}" type="pres">
      <dgm:prSet presAssocID="{CC0E7A6D-ACC8-4CFC-B203-31D78A17FEC1}" presName="dummy" presStyleCnt="0"/>
      <dgm:spPr/>
    </dgm:pt>
    <dgm:pt modelId="{C90D57D5-6D6E-4C82-8AE4-25E25E14485C}" type="pres">
      <dgm:prSet presAssocID="{1FFFB58D-83EC-44A2-97E6-F2E09B5967B9}" presName="sibTrans" presStyleLbl="sibTrans2D1" presStyleIdx="0" presStyleCnt="5"/>
      <dgm:spPr/>
      <dgm:t>
        <a:bodyPr/>
        <a:lstStyle/>
        <a:p>
          <a:endParaRPr lang="en-MY"/>
        </a:p>
      </dgm:t>
    </dgm:pt>
    <dgm:pt modelId="{FE97926B-56A3-4CAD-8563-5FBBB024C596}" type="pres">
      <dgm:prSet presAssocID="{7638EA6E-D4DA-4491-90BF-F9AE6C75475B}" presName="node" presStyleLbl="node1" presStyleIdx="1" presStyleCnt="5" custScaleX="153911" custRadScaleRad="113399" custRadScaleInc="9112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E9189920-1BD1-44FB-BEBB-ECD87B9D4CD0}" type="pres">
      <dgm:prSet presAssocID="{7638EA6E-D4DA-4491-90BF-F9AE6C75475B}" presName="dummy" presStyleCnt="0"/>
      <dgm:spPr/>
    </dgm:pt>
    <dgm:pt modelId="{231D5E4E-C71A-4288-BE1B-324470954C35}" type="pres">
      <dgm:prSet presAssocID="{AB5A9481-5878-46F6-9F1C-E7A418EBFE72}" presName="sibTrans" presStyleLbl="sibTrans2D1" presStyleIdx="1" presStyleCnt="5"/>
      <dgm:spPr/>
      <dgm:t>
        <a:bodyPr/>
        <a:lstStyle/>
        <a:p>
          <a:endParaRPr lang="en-MY"/>
        </a:p>
      </dgm:t>
    </dgm:pt>
    <dgm:pt modelId="{24FA1C78-0679-4DFA-A363-B8A0A23F8A31}" type="pres">
      <dgm:prSet presAssocID="{CE31A4C4-55C5-43F5-AFD9-3D451196BFCD}" presName="node" presStyleLbl="node1" presStyleIdx="2" presStyleCnt="5" custScaleX="158243" custRadScaleRad="101441" custRadScaleInc="-19764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E0D4B9C5-4709-4DA1-9FD0-5ED3308D74F2}" type="pres">
      <dgm:prSet presAssocID="{CE31A4C4-55C5-43F5-AFD9-3D451196BFCD}" presName="dummy" presStyleCnt="0"/>
      <dgm:spPr/>
    </dgm:pt>
    <dgm:pt modelId="{1542FC3A-45C2-4CE6-927D-D02BB057E803}" type="pres">
      <dgm:prSet presAssocID="{21B58829-4608-4F37-AAB5-9065320A4B99}" presName="sibTrans" presStyleLbl="sibTrans2D1" presStyleIdx="2" presStyleCnt="5"/>
      <dgm:spPr/>
      <dgm:t>
        <a:bodyPr/>
        <a:lstStyle/>
        <a:p>
          <a:endParaRPr lang="en-MY"/>
        </a:p>
      </dgm:t>
    </dgm:pt>
    <dgm:pt modelId="{580D2AB1-7B40-4B42-A85A-B813E33936D8}" type="pres">
      <dgm:prSet presAssocID="{6D0BD2B3-3EDF-41A3-9C69-6516292E4EE9}" presName="node" presStyleLbl="node1" presStyleIdx="3" presStyleCnt="5" custScaleX="154289" custRadScaleRad="101357" custRadScaleInc="18241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42CC434D-3D18-4AC0-BB87-76D0EB4059B8}" type="pres">
      <dgm:prSet presAssocID="{6D0BD2B3-3EDF-41A3-9C69-6516292E4EE9}" presName="dummy" presStyleCnt="0"/>
      <dgm:spPr/>
    </dgm:pt>
    <dgm:pt modelId="{29450A0E-0E41-40B9-885B-C9F5C193CB84}" type="pres">
      <dgm:prSet presAssocID="{658DBA72-C3FC-45B0-9154-3AA4A64AF6A4}" presName="sibTrans" presStyleLbl="sibTrans2D1" presStyleIdx="3" presStyleCnt="5"/>
      <dgm:spPr/>
      <dgm:t>
        <a:bodyPr/>
        <a:lstStyle/>
        <a:p>
          <a:endParaRPr lang="en-MY"/>
        </a:p>
      </dgm:t>
    </dgm:pt>
    <dgm:pt modelId="{7CFBB3A4-877E-4BDD-9525-F4670B0934B6}" type="pres">
      <dgm:prSet presAssocID="{845AD105-7696-4F97-8061-E11082BEEFF6}" presName="node" presStyleLbl="node1" presStyleIdx="4" presStyleCnt="5" custScaleX="156679" custRadScaleRad="113399" custRadScaleInc="-9112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62EF4A88-04DF-49AD-BB4C-81908C2B867A}" type="pres">
      <dgm:prSet presAssocID="{845AD105-7696-4F97-8061-E11082BEEFF6}" presName="dummy" presStyleCnt="0"/>
      <dgm:spPr/>
    </dgm:pt>
    <dgm:pt modelId="{4E22FA6B-4D25-4E08-A90E-C48D36D81AD5}" type="pres">
      <dgm:prSet presAssocID="{681C6880-6C4D-44C4-9AC8-64D0F9B43F93}" presName="sibTrans" presStyleLbl="sibTrans2D1" presStyleIdx="4" presStyleCnt="5"/>
      <dgm:spPr/>
      <dgm:t>
        <a:bodyPr/>
        <a:lstStyle/>
        <a:p>
          <a:endParaRPr lang="en-MY"/>
        </a:p>
      </dgm:t>
    </dgm:pt>
  </dgm:ptLst>
  <dgm:cxnLst>
    <dgm:cxn modelId="{8DB06D30-8803-40F2-85EC-A81E9D2148A0}" srcId="{CF38F22F-83EC-45C6-A3E1-81BF018C5948}" destId="{CE31A4C4-55C5-43F5-AFD9-3D451196BFCD}" srcOrd="2" destOrd="0" parTransId="{56C1EEAE-83B1-4B1E-9C06-53DEA4F239DD}" sibTransId="{21B58829-4608-4F37-AAB5-9065320A4B99}"/>
    <dgm:cxn modelId="{BED1329A-0511-9245-BC77-4A428C01545B}" type="presOf" srcId="{681C6880-6C4D-44C4-9AC8-64D0F9B43F93}" destId="{4E22FA6B-4D25-4E08-A90E-C48D36D81AD5}" srcOrd="0" destOrd="0" presId="urn:microsoft.com/office/officeart/2005/8/layout/radial6"/>
    <dgm:cxn modelId="{A40FEC6B-5204-437A-9851-FCF76BE2BBA1}" srcId="{CF38F22F-83EC-45C6-A3E1-81BF018C5948}" destId="{6D0BD2B3-3EDF-41A3-9C69-6516292E4EE9}" srcOrd="3" destOrd="0" parTransId="{1DFF2FB1-F91F-4647-94DD-D7B11C7ADCC4}" sibTransId="{658DBA72-C3FC-45B0-9154-3AA4A64AF6A4}"/>
    <dgm:cxn modelId="{9D353CEB-666A-FD4D-81F2-0B9BC49CEA6D}" type="presOf" srcId="{5D1A059E-036C-4B91-A79C-63448D0AA468}" destId="{3FE20E80-D358-441D-A2C8-B49A95E4827D}" srcOrd="0" destOrd="0" presId="urn:microsoft.com/office/officeart/2005/8/layout/radial6"/>
    <dgm:cxn modelId="{4751188D-589F-CD44-BE6E-8A4C22E79546}" type="presOf" srcId="{845AD105-7696-4F97-8061-E11082BEEFF6}" destId="{7CFBB3A4-877E-4BDD-9525-F4670B0934B6}" srcOrd="0" destOrd="0" presId="urn:microsoft.com/office/officeart/2005/8/layout/radial6"/>
    <dgm:cxn modelId="{27EC5AD9-BF65-4250-A15F-8695E045BE5D}" srcId="{CF38F22F-83EC-45C6-A3E1-81BF018C5948}" destId="{CC0E7A6D-ACC8-4CFC-B203-31D78A17FEC1}" srcOrd="0" destOrd="0" parTransId="{266D95C1-92D3-415C-8FE7-F507C75158DE}" sibTransId="{1FFFB58D-83EC-44A2-97E6-F2E09B5967B9}"/>
    <dgm:cxn modelId="{6BC170F7-EA73-F64D-89D1-5883BC043BF2}" type="presOf" srcId="{CC0E7A6D-ACC8-4CFC-B203-31D78A17FEC1}" destId="{C2987E39-3B0A-48A8-B4C6-B8C1AEB41D5A}" srcOrd="0" destOrd="0" presId="urn:microsoft.com/office/officeart/2005/8/layout/radial6"/>
    <dgm:cxn modelId="{C18DF16F-D49E-B04A-B247-B9F0D69CDB3A}" type="presOf" srcId="{21B58829-4608-4F37-AAB5-9065320A4B99}" destId="{1542FC3A-45C2-4CE6-927D-D02BB057E803}" srcOrd="0" destOrd="0" presId="urn:microsoft.com/office/officeart/2005/8/layout/radial6"/>
    <dgm:cxn modelId="{7E78C17B-7E17-4DFD-A79B-D3A0A81C4E33}" srcId="{5D1A059E-036C-4B91-A79C-63448D0AA468}" destId="{CF38F22F-83EC-45C6-A3E1-81BF018C5948}" srcOrd="0" destOrd="0" parTransId="{C52F103C-CE52-4828-AA74-83A84B33207B}" sibTransId="{6E3400B0-8C83-4DEB-97E4-4259A87F1012}"/>
    <dgm:cxn modelId="{B97CDB76-D230-0043-A3EA-CB2D573A8D23}" type="presOf" srcId="{CF38F22F-83EC-45C6-A3E1-81BF018C5948}" destId="{3891B11C-AB6C-4DBF-A4B1-1B838DF88BDA}" srcOrd="0" destOrd="0" presId="urn:microsoft.com/office/officeart/2005/8/layout/radial6"/>
    <dgm:cxn modelId="{E2BCDB96-82E7-4E3E-9550-5A14B8CF5788}" srcId="{CF38F22F-83EC-45C6-A3E1-81BF018C5948}" destId="{7638EA6E-D4DA-4491-90BF-F9AE6C75475B}" srcOrd="1" destOrd="0" parTransId="{F158A893-4ECE-4196-BF1A-789AAEA9A6AE}" sibTransId="{AB5A9481-5878-46F6-9F1C-E7A418EBFE72}"/>
    <dgm:cxn modelId="{61E629B9-0E0A-584C-9667-9BEF5A0CADBB}" type="presOf" srcId="{AB5A9481-5878-46F6-9F1C-E7A418EBFE72}" destId="{231D5E4E-C71A-4288-BE1B-324470954C35}" srcOrd="0" destOrd="0" presId="urn:microsoft.com/office/officeart/2005/8/layout/radial6"/>
    <dgm:cxn modelId="{40F55D8C-CD45-3A41-BE8A-E09345CE1D17}" type="presOf" srcId="{658DBA72-C3FC-45B0-9154-3AA4A64AF6A4}" destId="{29450A0E-0E41-40B9-885B-C9F5C193CB84}" srcOrd="0" destOrd="0" presId="urn:microsoft.com/office/officeart/2005/8/layout/radial6"/>
    <dgm:cxn modelId="{71C805C3-8A16-4148-8C62-7126EB124E55}" srcId="{CF38F22F-83EC-45C6-A3E1-81BF018C5948}" destId="{845AD105-7696-4F97-8061-E11082BEEFF6}" srcOrd="4" destOrd="0" parTransId="{E2DFF029-8548-4E14-890E-86861908F7E9}" sibTransId="{681C6880-6C4D-44C4-9AC8-64D0F9B43F93}"/>
    <dgm:cxn modelId="{32E1A886-7320-B64F-8F0D-B1DAE3B1B6D7}" type="presOf" srcId="{1FFFB58D-83EC-44A2-97E6-F2E09B5967B9}" destId="{C90D57D5-6D6E-4C82-8AE4-25E25E14485C}" srcOrd="0" destOrd="0" presId="urn:microsoft.com/office/officeart/2005/8/layout/radial6"/>
    <dgm:cxn modelId="{F0A7ACD9-3A49-A747-8105-5B1D76D2B454}" type="presOf" srcId="{6D0BD2B3-3EDF-41A3-9C69-6516292E4EE9}" destId="{580D2AB1-7B40-4B42-A85A-B813E33936D8}" srcOrd="0" destOrd="0" presId="urn:microsoft.com/office/officeart/2005/8/layout/radial6"/>
    <dgm:cxn modelId="{077ADCB1-A64E-D043-94C3-2F9C598E8140}" type="presOf" srcId="{CE31A4C4-55C5-43F5-AFD9-3D451196BFCD}" destId="{24FA1C78-0679-4DFA-A363-B8A0A23F8A31}" srcOrd="0" destOrd="0" presId="urn:microsoft.com/office/officeart/2005/8/layout/radial6"/>
    <dgm:cxn modelId="{9C53306C-10AB-AC40-BB6F-75E6DD757DE7}" type="presOf" srcId="{7638EA6E-D4DA-4491-90BF-F9AE6C75475B}" destId="{FE97926B-56A3-4CAD-8563-5FBBB024C596}" srcOrd="0" destOrd="0" presId="urn:microsoft.com/office/officeart/2005/8/layout/radial6"/>
    <dgm:cxn modelId="{4EF6BD9D-FDDE-C04E-8C56-3E69D06AC0E5}" type="presParOf" srcId="{3FE20E80-D358-441D-A2C8-B49A95E4827D}" destId="{3891B11C-AB6C-4DBF-A4B1-1B838DF88BDA}" srcOrd="0" destOrd="0" presId="urn:microsoft.com/office/officeart/2005/8/layout/radial6"/>
    <dgm:cxn modelId="{B9A116C4-289E-B244-8596-245E99703CFA}" type="presParOf" srcId="{3FE20E80-D358-441D-A2C8-B49A95E4827D}" destId="{C2987E39-3B0A-48A8-B4C6-B8C1AEB41D5A}" srcOrd="1" destOrd="0" presId="urn:microsoft.com/office/officeart/2005/8/layout/radial6"/>
    <dgm:cxn modelId="{3D269757-68E8-F14F-B8C8-150C99C14B62}" type="presParOf" srcId="{3FE20E80-D358-441D-A2C8-B49A95E4827D}" destId="{AA58C604-8165-4CE6-909F-3DF31CBD3230}" srcOrd="2" destOrd="0" presId="urn:microsoft.com/office/officeart/2005/8/layout/radial6"/>
    <dgm:cxn modelId="{797EC3D0-2DDB-3341-BCE3-0B184CF41DDE}" type="presParOf" srcId="{3FE20E80-D358-441D-A2C8-B49A95E4827D}" destId="{C90D57D5-6D6E-4C82-8AE4-25E25E14485C}" srcOrd="3" destOrd="0" presId="urn:microsoft.com/office/officeart/2005/8/layout/radial6"/>
    <dgm:cxn modelId="{60DE60B7-F457-E343-AC8A-CBED30B5F4F1}" type="presParOf" srcId="{3FE20E80-D358-441D-A2C8-B49A95E4827D}" destId="{FE97926B-56A3-4CAD-8563-5FBBB024C596}" srcOrd="4" destOrd="0" presId="urn:microsoft.com/office/officeart/2005/8/layout/radial6"/>
    <dgm:cxn modelId="{BBA8D5A3-AAC7-D74B-8BC2-D404C0405E4E}" type="presParOf" srcId="{3FE20E80-D358-441D-A2C8-B49A95E4827D}" destId="{E9189920-1BD1-44FB-BEBB-ECD87B9D4CD0}" srcOrd="5" destOrd="0" presId="urn:microsoft.com/office/officeart/2005/8/layout/radial6"/>
    <dgm:cxn modelId="{BBE47A0B-3A83-0543-8A28-39F358C325B1}" type="presParOf" srcId="{3FE20E80-D358-441D-A2C8-B49A95E4827D}" destId="{231D5E4E-C71A-4288-BE1B-324470954C35}" srcOrd="6" destOrd="0" presId="urn:microsoft.com/office/officeart/2005/8/layout/radial6"/>
    <dgm:cxn modelId="{39DCD78F-D932-5240-A228-A9DE731ADBCE}" type="presParOf" srcId="{3FE20E80-D358-441D-A2C8-B49A95E4827D}" destId="{24FA1C78-0679-4DFA-A363-B8A0A23F8A31}" srcOrd="7" destOrd="0" presId="urn:microsoft.com/office/officeart/2005/8/layout/radial6"/>
    <dgm:cxn modelId="{156FF512-0469-AA40-9C06-3E327628ACC6}" type="presParOf" srcId="{3FE20E80-D358-441D-A2C8-B49A95E4827D}" destId="{E0D4B9C5-4709-4DA1-9FD0-5ED3308D74F2}" srcOrd="8" destOrd="0" presId="urn:microsoft.com/office/officeart/2005/8/layout/radial6"/>
    <dgm:cxn modelId="{9261EA05-2F3E-C44B-A121-79D93D1C876F}" type="presParOf" srcId="{3FE20E80-D358-441D-A2C8-B49A95E4827D}" destId="{1542FC3A-45C2-4CE6-927D-D02BB057E803}" srcOrd="9" destOrd="0" presId="urn:microsoft.com/office/officeart/2005/8/layout/radial6"/>
    <dgm:cxn modelId="{B9F3CA52-EE5C-144A-BED0-4A1560C1B0D7}" type="presParOf" srcId="{3FE20E80-D358-441D-A2C8-B49A95E4827D}" destId="{580D2AB1-7B40-4B42-A85A-B813E33936D8}" srcOrd="10" destOrd="0" presId="urn:microsoft.com/office/officeart/2005/8/layout/radial6"/>
    <dgm:cxn modelId="{E03E14AE-B60F-DF49-8F75-51E8C73DC861}" type="presParOf" srcId="{3FE20E80-D358-441D-A2C8-B49A95E4827D}" destId="{42CC434D-3D18-4AC0-BB87-76D0EB4059B8}" srcOrd="11" destOrd="0" presId="urn:microsoft.com/office/officeart/2005/8/layout/radial6"/>
    <dgm:cxn modelId="{E9587276-4AFD-1B4F-88FF-A8C829829057}" type="presParOf" srcId="{3FE20E80-D358-441D-A2C8-B49A95E4827D}" destId="{29450A0E-0E41-40B9-885B-C9F5C193CB84}" srcOrd="12" destOrd="0" presId="urn:microsoft.com/office/officeart/2005/8/layout/radial6"/>
    <dgm:cxn modelId="{261716E1-DE73-B840-A0D1-CCFC4DC88070}" type="presParOf" srcId="{3FE20E80-D358-441D-A2C8-B49A95E4827D}" destId="{7CFBB3A4-877E-4BDD-9525-F4670B0934B6}" srcOrd="13" destOrd="0" presId="urn:microsoft.com/office/officeart/2005/8/layout/radial6"/>
    <dgm:cxn modelId="{BE0D806A-AD4F-624E-B0CD-50B2D98437AE}" type="presParOf" srcId="{3FE20E80-D358-441D-A2C8-B49A95E4827D}" destId="{62EF4A88-04DF-49AD-BB4C-81908C2B867A}" srcOrd="14" destOrd="0" presId="urn:microsoft.com/office/officeart/2005/8/layout/radial6"/>
    <dgm:cxn modelId="{47F4EDA6-6247-C647-8D4F-9B76D7690E9D}" type="presParOf" srcId="{3FE20E80-D358-441D-A2C8-B49A95E4827D}" destId="{4E22FA6B-4D25-4E08-A90E-C48D36D81AD5}" srcOrd="15" destOrd="0" presId="urn:microsoft.com/office/officeart/2005/8/layout/radial6"/>
  </dgm:cxnLst>
  <dgm:bg>
    <a:solidFill>
      <a:srgbClr val="00B05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ABADF5-C15B-4D82-A4AE-077087145851}" type="doc">
      <dgm:prSet loTypeId="urn:microsoft.com/office/officeart/2005/8/layout/hList7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DB3B76-9F6B-41C6-9834-08414770F31A}">
      <dgm:prSet phldrT="[Text]" custT="1"/>
      <dgm:spPr>
        <a:solidFill>
          <a:schemeClr val="accent3">
            <a:lumMod val="5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ctr"/>
          <a:endParaRPr lang="en-US" altLang="ja-JP" sz="1600" b="1" dirty="0" smtClean="0">
            <a:solidFill>
              <a:schemeClr val="tx1"/>
            </a:solidFill>
            <a:ea typeface="ＭＳ Ｐゴシック" pitchFamily="34" charset="-128"/>
          </a:endParaRPr>
        </a:p>
        <a:p>
          <a:pPr algn="ctr"/>
          <a:endParaRPr lang="en-US" altLang="ja-JP" sz="1600" b="1" dirty="0" smtClean="0">
            <a:solidFill>
              <a:schemeClr val="tx1"/>
            </a:solidFill>
            <a:ea typeface="ＭＳ Ｐゴシック" pitchFamily="34" charset="-128"/>
          </a:endParaRPr>
        </a:p>
        <a:p>
          <a:pPr algn="ctr"/>
          <a:r>
            <a:rPr lang="en-US" altLang="ja-JP" sz="1600" b="1" dirty="0" smtClean="0">
              <a:solidFill>
                <a:srgbClr val="FFFF00"/>
              </a:solidFill>
              <a:ea typeface="ＭＳ Ｐゴシック" pitchFamily="34" charset="-128"/>
            </a:rPr>
            <a:t>K.E.S. Pedagogy Concept</a:t>
          </a:r>
        </a:p>
        <a:p>
          <a:pPr algn="l"/>
          <a:r>
            <a:rPr lang="en-US" altLang="ja-JP" sz="1400" dirty="0" smtClean="0">
              <a:ea typeface="ＭＳ Ｐゴシック" pitchFamily="34" charset="-128"/>
            </a:rPr>
            <a:t>- Knowledge – More Class Contact in Lower Years</a:t>
          </a:r>
        </a:p>
        <a:p>
          <a:pPr algn="l"/>
          <a:r>
            <a:rPr lang="en-US" altLang="ja-JP" sz="1400" dirty="0" smtClean="0">
              <a:ea typeface="ＭＳ Ｐゴシック" pitchFamily="34" charset="-128"/>
            </a:rPr>
            <a:t>- Self-Study – More in the Upper Years</a:t>
          </a:r>
        </a:p>
        <a:p>
          <a:pPr algn="l"/>
          <a:r>
            <a:rPr lang="en-US" altLang="ja-JP" sz="1400" dirty="0" smtClean="0">
              <a:ea typeface="ＭＳ Ｐゴシック" pitchFamily="34" charset="-128"/>
            </a:rPr>
            <a:t>-   Experience – Emphasis on a Practical Approach</a:t>
          </a:r>
          <a:endParaRPr lang="en-US" sz="1600" dirty="0">
            <a:solidFill>
              <a:schemeClr val="tx1"/>
            </a:solidFill>
            <a:latin typeface="+mn-lt"/>
          </a:endParaRPr>
        </a:p>
      </dgm:t>
    </dgm:pt>
    <dgm:pt modelId="{B7F474E5-98FB-448E-828D-483B25FD0132}" type="parTrans" cxnId="{28432954-5FB5-43FE-ABA4-ED43FD32665B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B642CFC1-DFB2-49F2-AA76-AF9D3D408AE5}" type="sibTrans" cxnId="{28432954-5FB5-43FE-ABA4-ED43FD32665B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E2066210-D3D8-456D-B740-DA9DAF433E3B}">
      <dgm:prSet phldrT="[Text]" custT="1"/>
      <dgm:spPr>
        <a:solidFill>
          <a:schemeClr val="accent5">
            <a:lumMod val="5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ctr"/>
          <a:endParaRPr lang="en-US" altLang="ja-JP" sz="1600" b="1" dirty="0" smtClean="0">
            <a:solidFill>
              <a:schemeClr val="tx2"/>
            </a:solidFill>
            <a:ea typeface="ＭＳ Ｐゴシック" pitchFamily="34" charset="-128"/>
          </a:endParaRPr>
        </a:p>
        <a:p>
          <a:pPr algn="ctr"/>
          <a:endParaRPr lang="en-US" altLang="ja-JP" sz="1600" b="0" dirty="0" smtClean="0">
            <a:solidFill>
              <a:srgbClr val="FFFF00"/>
            </a:solidFill>
            <a:ea typeface="ＭＳ Ｐゴシック" pitchFamily="34" charset="-128"/>
          </a:endParaRPr>
        </a:p>
        <a:p>
          <a:pPr algn="ctr"/>
          <a:endParaRPr lang="en-US" altLang="ja-JP" sz="1600" b="0" dirty="0" smtClean="0">
            <a:solidFill>
              <a:srgbClr val="FFFF00"/>
            </a:solidFill>
            <a:ea typeface="ＭＳ Ｐゴシック" pitchFamily="34" charset="-128"/>
          </a:endParaRPr>
        </a:p>
        <a:p>
          <a:pPr algn="ctr"/>
          <a:r>
            <a:rPr lang="en-US" altLang="ja-JP" sz="1600" b="1" dirty="0" smtClean="0">
              <a:solidFill>
                <a:srgbClr val="FFFF00"/>
              </a:solidFill>
              <a:ea typeface="ＭＳ Ｐゴシック" pitchFamily="34" charset="-128"/>
            </a:rPr>
            <a:t>Students join </a:t>
          </a:r>
          <a:r>
            <a:rPr lang="en-US" altLang="ja-JP" sz="1600" b="1" dirty="0" err="1" smtClean="0">
              <a:solidFill>
                <a:srgbClr val="FFFF00"/>
              </a:solidFill>
              <a:ea typeface="ＭＳ Ｐゴシック" pitchFamily="34" charset="-128"/>
            </a:rPr>
            <a:t>kohza</a:t>
          </a:r>
          <a:r>
            <a:rPr lang="en-US" altLang="ja-JP" sz="1600" b="1" dirty="0" smtClean="0">
              <a:solidFill>
                <a:srgbClr val="FFFF00"/>
              </a:solidFill>
              <a:ea typeface="ＭＳ Ｐゴシック" pitchFamily="34" charset="-128"/>
            </a:rPr>
            <a:t> Lab (for R&amp;D) </a:t>
          </a:r>
        </a:p>
        <a:p>
          <a:pPr marL="0" indent="0" algn="l"/>
          <a:r>
            <a:rPr lang="en-US" altLang="ja-JP" sz="1600" dirty="0" smtClean="0">
              <a:ea typeface="ＭＳ Ｐゴシック" pitchFamily="34" charset="-128"/>
            </a:rPr>
            <a:t>- </a:t>
          </a:r>
          <a:r>
            <a:rPr lang="en-US" altLang="ja-JP" sz="1400" dirty="0" err="1" smtClean="0">
              <a:ea typeface="ＭＳ Ｐゴシック" pitchFamily="34" charset="-128"/>
            </a:rPr>
            <a:t>Senpai</a:t>
          </a:r>
          <a:r>
            <a:rPr lang="en-US" altLang="ja-JP" sz="1400" dirty="0" smtClean="0">
              <a:ea typeface="ＭＳ Ｐゴシック" pitchFamily="34" charset="-128"/>
            </a:rPr>
            <a:t>-kohai </a:t>
          </a:r>
          <a:r>
            <a:rPr lang="en-US" altLang="ja-JP" sz="1200" dirty="0" smtClean="0">
              <a:ea typeface="ＭＳ Ｐゴシック" pitchFamily="34" charset="-128"/>
            </a:rPr>
            <a:t>relationship</a:t>
          </a:r>
          <a:r>
            <a:rPr lang="en-US" altLang="ja-JP" sz="1400" dirty="0" smtClean="0">
              <a:ea typeface="ＭＳ Ｐゴシック" pitchFamily="34" charset="-128"/>
            </a:rPr>
            <a:t> </a:t>
          </a:r>
        </a:p>
        <a:p>
          <a:pPr marL="0" indent="0" algn="l"/>
          <a:r>
            <a:rPr lang="en-US" altLang="ja-JP" sz="1400" dirty="0" smtClean="0">
              <a:ea typeface="ＭＳ Ｐゴシック" pitchFamily="34" charset="-128"/>
            </a:rPr>
            <a:t>-Continuous Guidance on their FYP</a:t>
          </a:r>
        </a:p>
        <a:p>
          <a:pPr marL="0" indent="0" algn="l"/>
          <a:r>
            <a:rPr lang="en-US" altLang="ja-JP" sz="1400" dirty="0" smtClean="0">
              <a:ea typeface="ＭＳ Ｐゴシック" pitchFamily="34" charset="-128"/>
            </a:rPr>
            <a:t>- Regular Group Seminars</a:t>
          </a:r>
        </a:p>
        <a:p>
          <a:pPr marL="0" indent="0" algn="l"/>
          <a:r>
            <a:rPr lang="en-US" altLang="ja-JP" sz="1400" dirty="0" smtClean="0">
              <a:ea typeface="ＭＳ Ｐゴシック" pitchFamily="34" charset="-128"/>
            </a:rPr>
            <a:t>- Ratio of Academics to Students  reasonable</a:t>
          </a:r>
          <a:endParaRPr lang="en-US" sz="1400" dirty="0">
            <a:solidFill>
              <a:schemeClr val="bg1"/>
            </a:solidFill>
            <a:latin typeface="+mn-lt"/>
          </a:endParaRPr>
        </a:p>
      </dgm:t>
    </dgm:pt>
    <dgm:pt modelId="{CE054987-AD18-4F42-B186-24BE046DD0E9}" type="parTrans" cxnId="{4A596FCC-5323-4990-A7E1-11CC691764AE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2A23E518-369D-47E8-819C-A58D631E3CE8}" type="sibTrans" cxnId="{4A596FCC-5323-4990-A7E1-11CC691764AE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222F19E0-6338-4A06-9CD5-2165BD78B1D9}">
      <dgm:prSet phldrT="[Text]" custT="1"/>
      <dgm:spPr>
        <a:solidFill>
          <a:schemeClr val="tx2">
            <a:lumMod val="50000"/>
          </a:schemeClr>
        </a:solidFill>
        <a:effectLst>
          <a:reflection blurRad="6350" stA="52000" endA="300" endPos="35000" dir="5400000" sy="-100000" algn="bl" rotWithShape="0"/>
        </a:effectLst>
      </dgm:spPr>
      <dgm:t>
        <a:bodyPr/>
        <a:lstStyle/>
        <a:p>
          <a:pPr algn="ctr"/>
          <a:endParaRPr lang="en-US" altLang="ja-JP" sz="1600" b="1" dirty="0" smtClean="0">
            <a:solidFill>
              <a:srgbClr val="FFFF00"/>
            </a:solidFill>
            <a:ea typeface="ＭＳ Ｐゴシック" pitchFamily="34" charset="-128"/>
          </a:endParaRPr>
        </a:p>
        <a:p>
          <a:pPr algn="ctr"/>
          <a:endParaRPr lang="en-US" altLang="ja-JP" sz="1600" b="1" dirty="0" smtClean="0">
            <a:solidFill>
              <a:srgbClr val="FFFF00"/>
            </a:solidFill>
            <a:ea typeface="ＭＳ Ｐゴシック" pitchFamily="34" charset="-128"/>
          </a:endParaRPr>
        </a:p>
        <a:p>
          <a:pPr algn="ctr"/>
          <a:r>
            <a:rPr lang="en-US" altLang="ja-JP" sz="1600" b="1" dirty="0" smtClean="0">
              <a:solidFill>
                <a:srgbClr val="FFFF00"/>
              </a:solidFill>
              <a:ea typeface="ＭＳ Ｐゴシック" pitchFamily="34" charset="-128"/>
            </a:rPr>
            <a:t>Paper Publication and Attending Seminars on a Regular Basis</a:t>
          </a:r>
        </a:p>
        <a:p>
          <a:pPr algn="l"/>
          <a:r>
            <a:rPr lang="en-US" altLang="ja-JP" sz="1400" dirty="0" smtClean="0">
              <a:ea typeface="ＭＳ Ｐゴシック" pitchFamily="34" charset="-128"/>
            </a:rPr>
            <a:t>- FYP more research oriented (industry based)</a:t>
          </a:r>
        </a:p>
        <a:p>
          <a:pPr algn="l"/>
          <a:r>
            <a:rPr lang="en-US" altLang="ja-JP" sz="1400" dirty="0" smtClean="0">
              <a:ea typeface="ＭＳ Ｐゴシック" pitchFamily="34" charset="-128"/>
            </a:rPr>
            <a:t>- Students must show capability to write papers and present</a:t>
          </a:r>
          <a:endParaRPr lang="en-US" sz="1400" dirty="0">
            <a:solidFill>
              <a:schemeClr val="bg1"/>
            </a:solidFill>
            <a:latin typeface="+mn-lt"/>
          </a:endParaRPr>
        </a:p>
      </dgm:t>
    </dgm:pt>
    <dgm:pt modelId="{110DAD42-B53F-4853-A014-4BFA4A6257E4}" type="parTrans" cxnId="{88B8CC4F-569E-47E5-8D9C-6D1FCBDB6021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D7595A20-D7FC-442C-B815-4D7A941896DF}" type="sibTrans" cxnId="{88B8CC4F-569E-47E5-8D9C-6D1FCBDB6021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9734E244-3124-4912-B491-3A418F28215D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altLang="ja-JP" sz="1800" b="1" dirty="0" smtClean="0">
              <a:solidFill>
                <a:srgbClr val="FFFF00"/>
              </a:solidFill>
              <a:ea typeface="ＭＳ Ｐゴシック" pitchFamily="34" charset="-128"/>
            </a:rPr>
            <a:t>Strong Linkage with Industry</a:t>
          </a:r>
        </a:p>
        <a:p>
          <a:pPr algn="l"/>
          <a:endParaRPr lang="en-US" altLang="ja-JP" sz="1400" dirty="0" smtClean="0">
            <a:ea typeface="ＭＳ Ｐゴシック" pitchFamily="34" charset="-128"/>
          </a:endParaRPr>
        </a:p>
        <a:p>
          <a:pPr algn="l"/>
          <a:r>
            <a:rPr lang="en-US" altLang="ja-JP" sz="1400" dirty="0" smtClean="0">
              <a:ea typeface="ＭＳ Ｐゴシック" pitchFamily="34" charset="-128"/>
            </a:rPr>
            <a:t>Foster Industry-based projects (with JACTIM &amp; MAJECA support)</a:t>
          </a:r>
          <a:endParaRPr lang="en-US" sz="1400" dirty="0">
            <a:latin typeface="+mn-lt"/>
          </a:endParaRPr>
        </a:p>
      </dgm:t>
    </dgm:pt>
    <dgm:pt modelId="{46216B6F-E4E3-4EAC-BD03-6B8C3120DFF3}" type="parTrans" cxnId="{41A28B06-70E4-43C7-A29F-64D6EB67799B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0CFFF053-F578-4784-BBAA-3D308676C228}" type="sibTrans" cxnId="{41A28B06-70E4-43C7-A29F-64D6EB67799B}">
      <dgm:prSet/>
      <dgm:spPr/>
      <dgm:t>
        <a:bodyPr/>
        <a:lstStyle/>
        <a:p>
          <a:endParaRPr lang="en-US" sz="1600">
            <a:latin typeface="+mn-lt"/>
          </a:endParaRPr>
        </a:p>
      </dgm:t>
    </dgm:pt>
    <dgm:pt modelId="{59C1F326-E154-49FE-80B7-1C964F1F4F8A}" type="pres">
      <dgm:prSet presAssocID="{2DABADF5-C15B-4D82-A4AE-0770871458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AB0C97-4D63-4C99-8206-401A2FF715C4}" type="pres">
      <dgm:prSet presAssocID="{2DABADF5-C15B-4D82-A4AE-077087145851}" presName="fgShape" presStyleLbl="fgShp" presStyleIdx="0" presStyleCnt="1" custScaleX="107660" custScaleY="74802" custLinFactNeighborX="-518" custLinFactNeighborY="45932"/>
      <dgm:spPr>
        <a:gradFill flip="none" rotWithShape="1">
          <a:gsLst>
            <a:gs pos="0">
              <a:schemeClr val="accent6">
                <a:lumMod val="75000"/>
              </a:schemeClr>
            </a:gs>
            <a:gs pos="50000">
              <a:srgbClr val="FFC000"/>
            </a:gs>
            <a:gs pos="100000">
              <a:schemeClr val="accent6">
                <a:lumMod val="75000"/>
              </a:schemeClr>
            </a:gs>
          </a:gsLst>
          <a:lin ang="0" scaled="1"/>
          <a:tileRect/>
        </a:gradFill>
        <a:effectLst/>
      </dgm:spPr>
    </dgm:pt>
    <dgm:pt modelId="{F6C2FFD9-EAEC-47BA-9807-D398A9E01417}" type="pres">
      <dgm:prSet presAssocID="{2DABADF5-C15B-4D82-A4AE-077087145851}" presName="linComp" presStyleCnt="0"/>
      <dgm:spPr/>
    </dgm:pt>
    <dgm:pt modelId="{6041AEE7-FF6F-4CAA-B21B-395D020BF902}" type="pres">
      <dgm:prSet presAssocID="{3BDB3B76-9F6B-41C6-9834-08414770F31A}" presName="compNode" presStyleCnt="0"/>
      <dgm:spPr/>
    </dgm:pt>
    <dgm:pt modelId="{14D7F0CD-B76E-4BD1-BEC1-24053A8EDF29}" type="pres">
      <dgm:prSet presAssocID="{3BDB3B76-9F6B-41C6-9834-08414770F31A}" presName="bkgdShape" presStyleLbl="node1" presStyleIdx="0" presStyleCnt="4" custScaleX="147754" custLinFactNeighborX="-224"/>
      <dgm:spPr/>
      <dgm:t>
        <a:bodyPr/>
        <a:lstStyle/>
        <a:p>
          <a:endParaRPr lang="en-US"/>
        </a:p>
      </dgm:t>
    </dgm:pt>
    <dgm:pt modelId="{D90760F8-8188-43AA-91F1-A6F564C538B1}" type="pres">
      <dgm:prSet presAssocID="{3BDB3B76-9F6B-41C6-9834-08414770F31A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BE032C-2067-43DC-BE49-2295B8C400E1}" type="pres">
      <dgm:prSet presAssocID="{3BDB3B76-9F6B-41C6-9834-08414770F31A}" presName="invisiNode" presStyleLbl="node1" presStyleIdx="0" presStyleCnt="4"/>
      <dgm:spPr/>
    </dgm:pt>
    <dgm:pt modelId="{ED0235F1-AC18-4B5C-9002-40606FCF7BB5}" type="pres">
      <dgm:prSet presAssocID="{3BDB3B76-9F6B-41C6-9834-08414770F31A}" presName="imagNode" presStyleLbl="fgImgPlace1" presStyleIdx="0" presStyleCnt="4" custScaleX="157014" custScaleY="115385" custLinFactNeighborX="-181" custLinFactNeighborY="0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glow rad="101600">
            <a:schemeClr val="accent6">
              <a:lumMod val="20000"/>
              <a:lumOff val="80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631D332C-CD53-4462-9BB1-1AEF01EB705C}" type="pres">
      <dgm:prSet presAssocID="{B642CFC1-DFB2-49F2-AA76-AF9D3D408AE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34D73F9-54EC-4F1F-B6D4-23DF07B562AC}" type="pres">
      <dgm:prSet presAssocID="{E2066210-D3D8-456D-B740-DA9DAF433E3B}" presName="compNode" presStyleCnt="0"/>
      <dgm:spPr/>
    </dgm:pt>
    <dgm:pt modelId="{01A7220D-402F-4859-942C-C4F5C3E231DA}" type="pres">
      <dgm:prSet presAssocID="{E2066210-D3D8-456D-B740-DA9DAF433E3B}" presName="bkgdShape" presStyleLbl="node1" presStyleIdx="1" presStyleCnt="4" custScaleX="151706" custLinFactNeighborX="3986"/>
      <dgm:spPr/>
      <dgm:t>
        <a:bodyPr/>
        <a:lstStyle/>
        <a:p>
          <a:endParaRPr lang="en-US"/>
        </a:p>
      </dgm:t>
    </dgm:pt>
    <dgm:pt modelId="{DC01D2E7-5ED8-4F55-99C2-1F3E466269B1}" type="pres">
      <dgm:prSet presAssocID="{E2066210-D3D8-456D-B740-DA9DAF433E3B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68B16-84A5-432C-A121-878C857FD182}" type="pres">
      <dgm:prSet presAssocID="{E2066210-D3D8-456D-B740-DA9DAF433E3B}" presName="invisiNode" presStyleLbl="node1" presStyleIdx="1" presStyleCnt="4"/>
      <dgm:spPr/>
    </dgm:pt>
    <dgm:pt modelId="{2CF2E2FF-4BAD-4B4B-BA22-48543469B59E}" type="pres">
      <dgm:prSet presAssocID="{E2066210-D3D8-456D-B740-DA9DAF433E3B}" presName="imagNode" presStyleLbl="fgImgPlace1" presStyleIdx="1" presStyleCnt="4" custScaleX="121506"/>
      <dgm:spPr>
        <a:blipFill rotWithShape="0">
          <a:blip xmlns:r="http://schemas.openxmlformats.org/officeDocument/2006/relationships" r:embed="rId2"/>
          <a:stretch>
            <a:fillRect/>
          </a:stretch>
        </a:blipFill>
        <a:effectLst>
          <a:glow rad="101600">
            <a:schemeClr val="accent6">
              <a:lumMod val="20000"/>
              <a:lumOff val="80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A3B27CD5-A016-4F24-82AD-9B75CDF399B8}" type="pres">
      <dgm:prSet presAssocID="{2A23E518-369D-47E8-819C-A58D631E3CE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D71B89B-B5C9-4E6F-AB68-D0A2D96EABEC}" type="pres">
      <dgm:prSet presAssocID="{222F19E0-6338-4A06-9CD5-2165BD78B1D9}" presName="compNode" presStyleCnt="0"/>
      <dgm:spPr/>
    </dgm:pt>
    <dgm:pt modelId="{4140A7D3-1BD0-4C6E-8821-4EE6DB00C3F3}" type="pres">
      <dgm:prSet presAssocID="{222F19E0-6338-4A06-9CD5-2165BD78B1D9}" presName="bkgdShape" presStyleLbl="node1" presStyleIdx="2" presStyleCnt="4" custScaleX="145100" custLinFactNeighborX="-728"/>
      <dgm:spPr/>
      <dgm:t>
        <a:bodyPr/>
        <a:lstStyle/>
        <a:p>
          <a:endParaRPr lang="en-US"/>
        </a:p>
      </dgm:t>
    </dgm:pt>
    <dgm:pt modelId="{6B91D5B3-10D3-4066-9D65-19ADB5AD4D3A}" type="pres">
      <dgm:prSet presAssocID="{222F19E0-6338-4A06-9CD5-2165BD78B1D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D8EE7-B7F9-4313-B083-4AD108D047FC}" type="pres">
      <dgm:prSet presAssocID="{222F19E0-6338-4A06-9CD5-2165BD78B1D9}" presName="invisiNode" presStyleLbl="node1" presStyleIdx="2" presStyleCnt="4"/>
      <dgm:spPr/>
    </dgm:pt>
    <dgm:pt modelId="{D273CFE6-15AC-4530-9A36-01F79BF1A8B2}" type="pres">
      <dgm:prSet presAssocID="{222F19E0-6338-4A06-9CD5-2165BD78B1D9}" presName="imagNode" presStyleLbl="fgImgPlace1" presStyleIdx="2" presStyleCnt="4" custScaleX="142633" custLinFactNeighborX="3656" custLinFactNeighborY="6321"/>
      <dgm:spPr>
        <a:blipFill rotWithShape="0">
          <a:blip xmlns:r="http://schemas.openxmlformats.org/officeDocument/2006/relationships" r:embed="rId3"/>
          <a:stretch>
            <a:fillRect/>
          </a:stretch>
        </a:blipFill>
        <a:effectLst>
          <a:glow rad="101600">
            <a:schemeClr val="accent6">
              <a:lumMod val="20000"/>
              <a:lumOff val="80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EAEEC515-FBA3-49DF-954D-EF5D98AFADD5}" type="pres">
      <dgm:prSet presAssocID="{D7595A20-D7FC-442C-B815-4D7A941896D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79CDA1C-9897-4E27-B2FD-06C851573795}" type="pres">
      <dgm:prSet presAssocID="{9734E244-3124-4912-B491-3A418F28215D}" presName="compNode" presStyleCnt="0"/>
      <dgm:spPr/>
    </dgm:pt>
    <dgm:pt modelId="{04F30831-C38B-4392-B227-6F58D52F7DDB}" type="pres">
      <dgm:prSet presAssocID="{9734E244-3124-4912-B491-3A418F28215D}" presName="bkgdShape" presStyleLbl="node1" presStyleIdx="3" presStyleCnt="4" custScaleX="148613"/>
      <dgm:spPr/>
      <dgm:t>
        <a:bodyPr/>
        <a:lstStyle/>
        <a:p>
          <a:endParaRPr lang="en-US"/>
        </a:p>
      </dgm:t>
    </dgm:pt>
    <dgm:pt modelId="{B232B4ED-8748-413E-8F21-1B8A21846723}" type="pres">
      <dgm:prSet presAssocID="{9734E244-3124-4912-B491-3A418F28215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E9D8DC-E0CE-43E2-8331-258E71CB4541}" type="pres">
      <dgm:prSet presAssocID="{9734E244-3124-4912-B491-3A418F28215D}" presName="invisiNode" presStyleLbl="node1" presStyleIdx="3" presStyleCnt="4"/>
      <dgm:spPr/>
    </dgm:pt>
    <dgm:pt modelId="{F84541FD-650D-49F0-8F3C-9D12E5B6A0E5}" type="pres">
      <dgm:prSet presAssocID="{9734E244-3124-4912-B491-3A418F28215D}" presName="imagNode" presStyleLbl="fgImgPlace1" presStyleIdx="3" presStyleCnt="4" custScaleX="145327" custScaleY="10848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8CBE2A8F-BAC3-CA43-B32F-0531716206F1}" type="presOf" srcId="{3BDB3B76-9F6B-41C6-9834-08414770F31A}" destId="{D90760F8-8188-43AA-91F1-A6F564C538B1}" srcOrd="1" destOrd="0" presId="urn:microsoft.com/office/officeart/2005/8/layout/hList7#1"/>
    <dgm:cxn modelId="{8263300A-9DDF-D840-90B7-F73644F905E5}" type="presOf" srcId="{E2066210-D3D8-456D-B740-DA9DAF433E3B}" destId="{DC01D2E7-5ED8-4F55-99C2-1F3E466269B1}" srcOrd="1" destOrd="0" presId="urn:microsoft.com/office/officeart/2005/8/layout/hList7#1"/>
    <dgm:cxn modelId="{76310F5D-3317-B44E-A69D-D5A41B2E83F6}" type="presOf" srcId="{9734E244-3124-4912-B491-3A418F28215D}" destId="{04F30831-C38B-4392-B227-6F58D52F7DDB}" srcOrd="0" destOrd="0" presId="urn:microsoft.com/office/officeart/2005/8/layout/hList7#1"/>
    <dgm:cxn modelId="{4A596FCC-5323-4990-A7E1-11CC691764AE}" srcId="{2DABADF5-C15B-4D82-A4AE-077087145851}" destId="{E2066210-D3D8-456D-B740-DA9DAF433E3B}" srcOrd="1" destOrd="0" parTransId="{CE054987-AD18-4F42-B186-24BE046DD0E9}" sibTransId="{2A23E518-369D-47E8-819C-A58D631E3CE8}"/>
    <dgm:cxn modelId="{F79D4D2C-DFE7-D44D-867A-DEDD591AC65E}" type="presOf" srcId="{2DABADF5-C15B-4D82-A4AE-077087145851}" destId="{59C1F326-E154-49FE-80B7-1C964F1F4F8A}" srcOrd="0" destOrd="0" presId="urn:microsoft.com/office/officeart/2005/8/layout/hList7#1"/>
    <dgm:cxn modelId="{88B8CC4F-569E-47E5-8D9C-6D1FCBDB6021}" srcId="{2DABADF5-C15B-4D82-A4AE-077087145851}" destId="{222F19E0-6338-4A06-9CD5-2165BD78B1D9}" srcOrd="2" destOrd="0" parTransId="{110DAD42-B53F-4853-A014-4BFA4A6257E4}" sibTransId="{D7595A20-D7FC-442C-B815-4D7A941896DF}"/>
    <dgm:cxn modelId="{53B9BB0D-F7BF-5144-8F7E-97E51B830B0E}" type="presOf" srcId="{B642CFC1-DFB2-49F2-AA76-AF9D3D408AE5}" destId="{631D332C-CD53-4462-9BB1-1AEF01EB705C}" srcOrd="0" destOrd="0" presId="urn:microsoft.com/office/officeart/2005/8/layout/hList7#1"/>
    <dgm:cxn modelId="{3E5C0AD1-3066-7046-BD31-3FCFA6654E0E}" type="presOf" srcId="{222F19E0-6338-4A06-9CD5-2165BD78B1D9}" destId="{6B91D5B3-10D3-4066-9D65-19ADB5AD4D3A}" srcOrd="1" destOrd="0" presId="urn:microsoft.com/office/officeart/2005/8/layout/hList7#1"/>
    <dgm:cxn modelId="{39A8BB0A-99FE-144B-9187-2BFB3A8314FD}" type="presOf" srcId="{D7595A20-D7FC-442C-B815-4D7A941896DF}" destId="{EAEEC515-FBA3-49DF-954D-EF5D98AFADD5}" srcOrd="0" destOrd="0" presId="urn:microsoft.com/office/officeart/2005/8/layout/hList7#1"/>
    <dgm:cxn modelId="{134ED6FC-FFD4-8D45-890B-93066B14874C}" type="presOf" srcId="{9734E244-3124-4912-B491-3A418F28215D}" destId="{B232B4ED-8748-413E-8F21-1B8A21846723}" srcOrd="1" destOrd="0" presId="urn:microsoft.com/office/officeart/2005/8/layout/hList7#1"/>
    <dgm:cxn modelId="{41A28B06-70E4-43C7-A29F-64D6EB67799B}" srcId="{2DABADF5-C15B-4D82-A4AE-077087145851}" destId="{9734E244-3124-4912-B491-3A418F28215D}" srcOrd="3" destOrd="0" parTransId="{46216B6F-E4E3-4EAC-BD03-6B8C3120DFF3}" sibTransId="{0CFFF053-F578-4784-BBAA-3D308676C228}"/>
    <dgm:cxn modelId="{78E0122B-DFD3-D14E-AA20-FA7CA36F86F1}" type="presOf" srcId="{222F19E0-6338-4A06-9CD5-2165BD78B1D9}" destId="{4140A7D3-1BD0-4C6E-8821-4EE6DB00C3F3}" srcOrd="0" destOrd="0" presId="urn:microsoft.com/office/officeart/2005/8/layout/hList7#1"/>
    <dgm:cxn modelId="{3D82F794-A0D1-9349-B235-ACBE498018C0}" type="presOf" srcId="{2A23E518-369D-47E8-819C-A58D631E3CE8}" destId="{A3B27CD5-A016-4F24-82AD-9B75CDF399B8}" srcOrd="0" destOrd="0" presId="urn:microsoft.com/office/officeart/2005/8/layout/hList7#1"/>
    <dgm:cxn modelId="{7889B372-3E43-304A-872A-69F735E6CAC8}" type="presOf" srcId="{3BDB3B76-9F6B-41C6-9834-08414770F31A}" destId="{14D7F0CD-B76E-4BD1-BEC1-24053A8EDF29}" srcOrd="0" destOrd="0" presId="urn:microsoft.com/office/officeart/2005/8/layout/hList7#1"/>
    <dgm:cxn modelId="{28432954-5FB5-43FE-ABA4-ED43FD32665B}" srcId="{2DABADF5-C15B-4D82-A4AE-077087145851}" destId="{3BDB3B76-9F6B-41C6-9834-08414770F31A}" srcOrd="0" destOrd="0" parTransId="{B7F474E5-98FB-448E-828D-483B25FD0132}" sibTransId="{B642CFC1-DFB2-49F2-AA76-AF9D3D408AE5}"/>
    <dgm:cxn modelId="{D12EB09C-548F-974D-9B58-6156E3C77839}" type="presOf" srcId="{E2066210-D3D8-456D-B740-DA9DAF433E3B}" destId="{01A7220D-402F-4859-942C-C4F5C3E231DA}" srcOrd="0" destOrd="0" presId="urn:microsoft.com/office/officeart/2005/8/layout/hList7#1"/>
    <dgm:cxn modelId="{63BD5A7A-04FE-DE4C-8746-01FC604CB41E}" type="presParOf" srcId="{59C1F326-E154-49FE-80B7-1C964F1F4F8A}" destId="{9BAB0C97-4D63-4C99-8206-401A2FF715C4}" srcOrd="0" destOrd="0" presId="urn:microsoft.com/office/officeart/2005/8/layout/hList7#1"/>
    <dgm:cxn modelId="{D669FA7C-3A0D-244D-9E14-C3A9D120A14B}" type="presParOf" srcId="{59C1F326-E154-49FE-80B7-1C964F1F4F8A}" destId="{F6C2FFD9-EAEC-47BA-9807-D398A9E01417}" srcOrd="1" destOrd="0" presId="urn:microsoft.com/office/officeart/2005/8/layout/hList7#1"/>
    <dgm:cxn modelId="{D56D3948-7B47-E744-9D5F-352AE28F0C9E}" type="presParOf" srcId="{F6C2FFD9-EAEC-47BA-9807-D398A9E01417}" destId="{6041AEE7-FF6F-4CAA-B21B-395D020BF902}" srcOrd="0" destOrd="0" presId="urn:microsoft.com/office/officeart/2005/8/layout/hList7#1"/>
    <dgm:cxn modelId="{A8B0D2DC-18E8-E74A-9CF2-9B767DC74A96}" type="presParOf" srcId="{6041AEE7-FF6F-4CAA-B21B-395D020BF902}" destId="{14D7F0CD-B76E-4BD1-BEC1-24053A8EDF29}" srcOrd="0" destOrd="0" presId="urn:microsoft.com/office/officeart/2005/8/layout/hList7#1"/>
    <dgm:cxn modelId="{C31FCA1F-F6E4-A64F-8512-E04221555E69}" type="presParOf" srcId="{6041AEE7-FF6F-4CAA-B21B-395D020BF902}" destId="{D90760F8-8188-43AA-91F1-A6F564C538B1}" srcOrd="1" destOrd="0" presId="urn:microsoft.com/office/officeart/2005/8/layout/hList7#1"/>
    <dgm:cxn modelId="{B8D965A3-DE3B-434C-90BA-03ACD88FB34B}" type="presParOf" srcId="{6041AEE7-FF6F-4CAA-B21B-395D020BF902}" destId="{0DBE032C-2067-43DC-BE49-2295B8C400E1}" srcOrd="2" destOrd="0" presId="urn:microsoft.com/office/officeart/2005/8/layout/hList7#1"/>
    <dgm:cxn modelId="{77F9CC1C-3680-E740-9DCE-A9A4DCD7CB79}" type="presParOf" srcId="{6041AEE7-FF6F-4CAA-B21B-395D020BF902}" destId="{ED0235F1-AC18-4B5C-9002-40606FCF7BB5}" srcOrd="3" destOrd="0" presId="urn:microsoft.com/office/officeart/2005/8/layout/hList7#1"/>
    <dgm:cxn modelId="{FC18E955-E73A-FB44-A494-0FE4659A22CB}" type="presParOf" srcId="{F6C2FFD9-EAEC-47BA-9807-D398A9E01417}" destId="{631D332C-CD53-4462-9BB1-1AEF01EB705C}" srcOrd="1" destOrd="0" presId="urn:microsoft.com/office/officeart/2005/8/layout/hList7#1"/>
    <dgm:cxn modelId="{CC22614C-90DA-9941-8B0F-C723251796DF}" type="presParOf" srcId="{F6C2FFD9-EAEC-47BA-9807-D398A9E01417}" destId="{334D73F9-54EC-4F1F-B6D4-23DF07B562AC}" srcOrd="2" destOrd="0" presId="urn:microsoft.com/office/officeart/2005/8/layout/hList7#1"/>
    <dgm:cxn modelId="{F8AD9E57-8573-D34F-8354-F55F18EAB117}" type="presParOf" srcId="{334D73F9-54EC-4F1F-B6D4-23DF07B562AC}" destId="{01A7220D-402F-4859-942C-C4F5C3E231DA}" srcOrd="0" destOrd="0" presId="urn:microsoft.com/office/officeart/2005/8/layout/hList7#1"/>
    <dgm:cxn modelId="{60C75A0D-53F2-F049-B59E-DF0AD235C3A5}" type="presParOf" srcId="{334D73F9-54EC-4F1F-B6D4-23DF07B562AC}" destId="{DC01D2E7-5ED8-4F55-99C2-1F3E466269B1}" srcOrd="1" destOrd="0" presId="urn:microsoft.com/office/officeart/2005/8/layout/hList7#1"/>
    <dgm:cxn modelId="{3C026159-2823-2840-989C-306E9AF40EA2}" type="presParOf" srcId="{334D73F9-54EC-4F1F-B6D4-23DF07B562AC}" destId="{49C68B16-84A5-432C-A121-878C857FD182}" srcOrd="2" destOrd="0" presId="urn:microsoft.com/office/officeart/2005/8/layout/hList7#1"/>
    <dgm:cxn modelId="{CD88005E-4749-DA43-82DD-983D4DC1DA3A}" type="presParOf" srcId="{334D73F9-54EC-4F1F-B6D4-23DF07B562AC}" destId="{2CF2E2FF-4BAD-4B4B-BA22-48543469B59E}" srcOrd="3" destOrd="0" presId="urn:microsoft.com/office/officeart/2005/8/layout/hList7#1"/>
    <dgm:cxn modelId="{4886FD7F-56D5-EA47-BD7F-B812C19414F5}" type="presParOf" srcId="{F6C2FFD9-EAEC-47BA-9807-D398A9E01417}" destId="{A3B27CD5-A016-4F24-82AD-9B75CDF399B8}" srcOrd="3" destOrd="0" presId="urn:microsoft.com/office/officeart/2005/8/layout/hList7#1"/>
    <dgm:cxn modelId="{E4FC51CA-C64B-C546-9583-AE7384BE1EF6}" type="presParOf" srcId="{F6C2FFD9-EAEC-47BA-9807-D398A9E01417}" destId="{5D71B89B-B5C9-4E6F-AB68-D0A2D96EABEC}" srcOrd="4" destOrd="0" presId="urn:microsoft.com/office/officeart/2005/8/layout/hList7#1"/>
    <dgm:cxn modelId="{442F87BD-E5A8-D845-881A-EB3157C2FC39}" type="presParOf" srcId="{5D71B89B-B5C9-4E6F-AB68-D0A2D96EABEC}" destId="{4140A7D3-1BD0-4C6E-8821-4EE6DB00C3F3}" srcOrd="0" destOrd="0" presId="urn:microsoft.com/office/officeart/2005/8/layout/hList7#1"/>
    <dgm:cxn modelId="{CF610C3C-C1D8-3648-9DF5-E7DAC9BD00DA}" type="presParOf" srcId="{5D71B89B-B5C9-4E6F-AB68-D0A2D96EABEC}" destId="{6B91D5B3-10D3-4066-9D65-19ADB5AD4D3A}" srcOrd="1" destOrd="0" presId="urn:microsoft.com/office/officeart/2005/8/layout/hList7#1"/>
    <dgm:cxn modelId="{7B2BA508-61C2-AD47-9561-4505F775EDA5}" type="presParOf" srcId="{5D71B89B-B5C9-4E6F-AB68-D0A2D96EABEC}" destId="{A8ED8EE7-B7F9-4313-B083-4AD108D047FC}" srcOrd="2" destOrd="0" presId="urn:microsoft.com/office/officeart/2005/8/layout/hList7#1"/>
    <dgm:cxn modelId="{28289642-0EE5-524B-AA21-278805E89E68}" type="presParOf" srcId="{5D71B89B-B5C9-4E6F-AB68-D0A2D96EABEC}" destId="{D273CFE6-15AC-4530-9A36-01F79BF1A8B2}" srcOrd="3" destOrd="0" presId="urn:microsoft.com/office/officeart/2005/8/layout/hList7#1"/>
    <dgm:cxn modelId="{068A6BFB-15A3-B74D-80E4-D0EC5C03CA8E}" type="presParOf" srcId="{F6C2FFD9-EAEC-47BA-9807-D398A9E01417}" destId="{EAEEC515-FBA3-49DF-954D-EF5D98AFADD5}" srcOrd="5" destOrd="0" presId="urn:microsoft.com/office/officeart/2005/8/layout/hList7#1"/>
    <dgm:cxn modelId="{715996DD-1660-B343-B04B-10F44C01CFF9}" type="presParOf" srcId="{F6C2FFD9-EAEC-47BA-9807-D398A9E01417}" destId="{379CDA1C-9897-4E27-B2FD-06C851573795}" srcOrd="6" destOrd="0" presId="urn:microsoft.com/office/officeart/2005/8/layout/hList7#1"/>
    <dgm:cxn modelId="{52DCAF99-ACA1-DC4C-8F43-3158289C82C8}" type="presParOf" srcId="{379CDA1C-9897-4E27-B2FD-06C851573795}" destId="{04F30831-C38B-4392-B227-6F58D52F7DDB}" srcOrd="0" destOrd="0" presId="urn:microsoft.com/office/officeart/2005/8/layout/hList7#1"/>
    <dgm:cxn modelId="{A3B0A0C9-7C51-2D4B-AFD9-8C2D28A92BB4}" type="presParOf" srcId="{379CDA1C-9897-4E27-B2FD-06C851573795}" destId="{B232B4ED-8748-413E-8F21-1B8A21846723}" srcOrd="1" destOrd="0" presId="urn:microsoft.com/office/officeart/2005/8/layout/hList7#1"/>
    <dgm:cxn modelId="{E69CA604-947C-B44B-9A88-C6B32A0911B6}" type="presParOf" srcId="{379CDA1C-9897-4E27-B2FD-06C851573795}" destId="{F7E9D8DC-E0CE-43E2-8331-258E71CB4541}" srcOrd="2" destOrd="0" presId="urn:microsoft.com/office/officeart/2005/8/layout/hList7#1"/>
    <dgm:cxn modelId="{9F7C43DC-6218-854D-B077-0C33E9BF260B}" type="presParOf" srcId="{379CDA1C-9897-4E27-B2FD-06C851573795}" destId="{F84541FD-650D-49F0-8F3C-9D12E5B6A0E5}" srcOrd="3" destOrd="0" presId="urn:microsoft.com/office/officeart/2005/8/layout/hList7#1"/>
  </dgm:cxnLst>
  <dgm:bg>
    <a:gradFill>
      <a:gsLst>
        <a:gs pos="0">
          <a:schemeClr val="tx1">
            <a:lumMod val="75000"/>
            <a:lumOff val="25000"/>
          </a:schemeClr>
        </a:gs>
        <a:gs pos="30000">
          <a:srgbClr val="66008F"/>
        </a:gs>
        <a:gs pos="64999">
          <a:srgbClr val="BA0066"/>
        </a:gs>
        <a:gs pos="89999">
          <a:srgbClr val="FF0000"/>
        </a:gs>
        <a:gs pos="100000">
          <a:srgbClr val="FF8200"/>
        </a:gs>
      </a:gsLst>
      <a:lin ang="5400000" scaled="0"/>
    </a:gradFill>
    <a:effectLst>
      <a:outerShdw blurRad="152400" dist="317500" dir="5400000" sx="90000" sy="-19000" rotWithShape="0">
        <a:prstClr val="black">
          <a:alpha val="15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22FA6B-4D25-4E08-A90E-C48D36D81AD5}">
      <dsp:nvSpPr>
        <dsp:cNvPr id="0" name=""/>
        <dsp:cNvSpPr/>
      </dsp:nvSpPr>
      <dsp:spPr>
        <a:xfrm>
          <a:off x="1374237" y="854837"/>
          <a:ext cx="5643333" cy="5643333"/>
        </a:xfrm>
        <a:prstGeom prst="blockArc">
          <a:avLst>
            <a:gd name="adj1" fmla="val 11891111"/>
            <a:gd name="adj2" fmla="val 16686420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50A0E-0E41-40B9-885B-C9F5C193CB84}">
      <dsp:nvSpPr>
        <dsp:cNvPr id="0" name=""/>
        <dsp:cNvSpPr/>
      </dsp:nvSpPr>
      <dsp:spPr>
        <a:xfrm>
          <a:off x="1433033" y="649283"/>
          <a:ext cx="5643333" cy="5643333"/>
        </a:xfrm>
        <a:prstGeom prst="blockArc">
          <a:avLst>
            <a:gd name="adj1" fmla="val 7348479"/>
            <a:gd name="adj2" fmla="val 11624379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2FC3A-45C2-4CE6-927D-D02BB057E803}">
      <dsp:nvSpPr>
        <dsp:cNvPr id="0" name=""/>
        <dsp:cNvSpPr/>
      </dsp:nvSpPr>
      <dsp:spPr>
        <a:xfrm>
          <a:off x="1764838" y="897369"/>
          <a:ext cx="5643333" cy="5643333"/>
        </a:xfrm>
        <a:prstGeom prst="blockArc">
          <a:avLst>
            <a:gd name="adj1" fmla="val 2915683"/>
            <a:gd name="adj2" fmla="val 7865713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D5E4E-C71A-4288-BE1B-324470954C35}">
      <dsp:nvSpPr>
        <dsp:cNvPr id="0" name=""/>
        <dsp:cNvSpPr/>
      </dsp:nvSpPr>
      <dsp:spPr>
        <a:xfrm>
          <a:off x="2092768" y="649122"/>
          <a:ext cx="5643333" cy="5643333"/>
        </a:xfrm>
        <a:prstGeom prst="blockArc">
          <a:avLst>
            <a:gd name="adj1" fmla="val 20775829"/>
            <a:gd name="adj2" fmla="val 3429164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D57D5-6D6E-4C82-8AE4-25E25E14485C}">
      <dsp:nvSpPr>
        <dsp:cNvPr id="0" name=""/>
        <dsp:cNvSpPr/>
      </dsp:nvSpPr>
      <dsp:spPr>
        <a:xfrm>
          <a:off x="2151603" y="854837"/>
          <a:ext cx="5643333" cy="5643333"/>
        </a:xfrm>
        <a:prstGeom prst="blockArc">
          <a:avLst>
            <a:gd name="adj1" fmla="val 15713580"/>
            <a:gd name="adj2" fmla="val 20508889"/>
            <a:gd name="adj3" fmla="val 464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91B11C-AB6C-4DBF-A4B1-1B838DF88BDA}">
      <dsp:nvSpPr>
        <dsp:cNvPr id="0" name=""/>
        <dsp:cNvSpPr/>
      </dsp:nvSpPr>
      <dsp:spPr>
        <a:xfrm>
          <a:off x="2895601" y="2430659"/>
          <a:ext cx="3377970" cy="2598539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chemeClr val="tx1"/>
              </a:solidFill>
            </a:rPr>
            <a:t>Programme</a:t>
          </a:r>
          <a:r>
            <a:rPr lang="en-US" sz="3600" b="1" kern="1200" dirty="0" smtClean="0">
              <a:solidFill>
                <a:schemeClr val="tx1"/>
              </a:solidFill>
            </a:rPr>
            <a:t> 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chemeClr val="tx1"/>
              </a:solidFill>
            </a:rPr>
            <a:t>Objectives &amp; Outcomes</a:t>
          </a:r>
          <a:endParaRPr lang="en-MY" sz="3600" b="1" kern="1200" dirty="0">
            <a:solidFill>
              <a:schemeClr val="tx1"/>
            </a:solidFill>
          </a:endParaRPr>
        </a:p>
      </dsp:txBody>
      <dsp:txXfrm>
        <a:off x="3390293" y="2811206"/>
        <a:ext cx="2388586" cy="1837445"/>
      </dsp:txXfrm>
    </dsp:sp>
    <dsp:sp modelId="{C2987E39-3B0A-48A8-B4C6-B8C1AEB41D5A}">
      <dsp:nvSpPr>
        <dsp:cNvPr id="0" name=""/>
        <dsp:cNvSpPr/>
      </dsp:nvSpPr>
      <dsp:spPr>
        <a:xfrm>
          <a:off x="3227266" y="38375"/>
          <a:ext cx="2714641" cy="1818977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600" b="1" kern="1200" dirty="0" smtClean="0">
              <a:solidFill>
                <a:schemeClr val="tx1"/>
              </a:solidFill>
            </a:rPr>
            <a:t>Students</a:t>
          </a:r>
          <a:endParaRPr lang="en-MY" sz="2800" b="1" kern="1200" dirty="0">
            <a:solidFill>
              <a:schemeClr val="tx1"/>
            </a:solidFill>
          </a:endParaRPr>
        </a:p>
      </dsp:txBody>
      <dsp:txXfrm>
        <a:off x="3624816" y="304758"/>
        <a:ext cx="1919541" cy="1286211"/>
      </dsp:txXfrm>
    </dsp:sp>
    <dsp:sp modelId="{FE97926B-56A3-4CAD-8563-5FBBB024C596}">
      <dsp:nvSpPr>
        <dsp:cNvPr id="0" name=""/>
        <dsp:cNvSpPr/>
      </dsp:nvSpPr>
      <dsp:spPr>
        <a:xfrm>
          <a:off x="6191986" y="1906839"/>
          <a:ext cx="2799606" cy="1818977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kern="1200" dirty="0" smtClean="0">
              <a:solidFill>
                <a:schemeClr val="tx1"/>
              </a:solidFill>
            </a:rPr>
            <a:t>Staff</a:t>
          </a:r>
          <a:endParaRPr lang="en-MY" sz="2400" b="1" kern="1200" dirty="0">
            <a:solidFill>
              <a:schemeClr val="tx1"/>
            </a:solidFill>
          </a:endParaRPr>
        </a:p>
      </dsp:txBody>
      <dsp:txXfrm>
        <a:off x="6601979" y="2173222"/>
        <a:ext cx="1979620" cy="1286211"/>
      </dsp:txXfrm>
    </dsp:sp>
    <dsp:sp modelId="{24FA1C78-0679-4DFA-A363-B8A0A23F8A31}">
      <dsp:nvSpPr>
        <dsp:cNvPr id="0" name=""/>
        <dsp:cNvSpPr/>
      </dsp:nvSpPr>
      <dsp:spPr>
        <a:xfrm>
          <a:off x="4970190" y="4876823"/>
          <a:ext cx="2878404" cy="1818977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tx1"/>
              </a:solidFill>
            </a:rPr>
            <a:t>QMS</a:t>
          </a:r>
          <a:endParaRPr lang="en-MY" sz="2800" b="1" kern="1200" dirty="0">
            <a:solidFill>
              <a:schemeClr val="tx1"/>
            </a:solidFill>
          </a:endParaRPr>
        </a:p>
      </dsp:txBody>
      <dsp:txXfrm>
        <a:off x="5391723" y="5143206"/>
        <a:ext cx="2035338" cy="1286211"/>
      </dsp:txXfrm>
    </dsp:sp>
    <dsp:sp modelId="{580D2AB1-7B40-4B42-A85A-B813E33936D8}">
      <dsp:nvSpPr>
        <dsp:cNvPr id="0" name=""/>
        <dsp:cNvSpPr/>
      </dsp:nvSpPr>
      <dsp:spPr>
        <a:xfrm>
          <a:off x="1371591" y="4886658"/>
          <a:ext cx="2806481" cy="1818977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600" b="1" kern="1200" dirty="0" smtClean="0">
              <a:solidFill>
                <a:schemeClr val="tx1"/>
              </a:solidFill>
            </a:rPr>
            <a:t>Facilities</a:t>
          </a:r>
          <a:endParaRPr lang="en-MY" sz="3600" b="1" kern="1200" dirty="0" smtClean="0">
            <a:solidFill>
              <a:schemeClr val="tx1"/>
            </a:solidFill>
          </a:endParaRPr>
        </a:p>
      </dsp:txBody>
      <dsp:txXfrm>
        <a:off x="1782591" y="5153041"/>
        <a:ext cx="1984481" cy="1286211"/>
      </dsp:txXfrm>
    </dsp:sp>
    <dsp:sp modelId="{7CFBB3A4-877E-4BDD-9525-F4670B0934B6}">
      <dsp:nvSpPr>
        <dsp:cNvPr id="0" name=""/>
        <dsp:cNvSpPr/>
      </dsp:nvSpPr>
      <dsp:spPr>
        <a:xfrm>
          <a:off x="152406" y="1906839"/>
          <a:ext cx="2849955" cy="1818977"/>
        </a:xfrm>
        <a:prstGeom prst="ellips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b="1" kern="1200" dirty="0" smtClean="0">
              <a:solidFill>
                <a:schemeClr val="tx1"/>
              </a:solidFill>
            </a:rPr>
            <a:t>Curriculum</a:t>
          </a:r>
          <a:endParaRPr lang="en-MY" sz="3200" b="1" kern="1200" dirty="0">
            <a:solidFill>
              <a:schemeClr val="tx1"/>
            </a:solidFill>
          </a:endParaRPr>
        </a:p>
      </dsp:txBody>
      <dsp:txXfrm>
        <a:off x="569772" y="2173222"/>
        <a:ext cx="2015223" cy="12862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7F0CD-B76E-4BD1-BEC1-24053A8EDF29}">
      <dsp:nvSpPr>
        <dsp:cNvPr id="0" name=""/>
        <dsp:cNvSpPr/>
      </dsp:nvSpPr>
      <dsp:spPr>
        <a:xfrm>
          <a:off x="0" y="0"/>
          <a:ext cx="2198941" cy="5306050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ja-JP" sz="1600" b="1" kern="1200" dirty="0" smtClean="0">
            <a:solidFill>
              <a:schemeClr val="tx1"/>
            </a:solidFill>
            <a:ea typeface="ＭＳ Ｐゴシック" pitchFamily="34" charset="-128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ja-JP" sz="1600" b="1" kern="1200" dirty="0" smtClean="0">
            <a:solidFill>
              <a:schemeClr val="tx1"/>
            </a:solidFill>
            <a:ea typeface="ＭＳ Ｐゴシック" pitchFamily="34" charset="-128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b="1" kern="1200" dirty="0" smtClean="0">
              <a:solidFill>
                <a:srgbClr val="FFFF00"/>
              </a:solidFill>
              <a:ea typeface="ＭＳ Ｐゴシック" pitchFamily="34" charset="-128"/>
            </a:rPr>
            <a:t>K.E.S. Pedagogy Concept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400" kern="1200" dirty="0" smtClean="0">
              <a:ea typeface="ＭＳ Ｐゴシック" pitchFamily="34" charset="-128"/>
            </a:rPr>
            <a:t>- Knowledge – More Class Contact in Lower Years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400" kern="1200" dirty="0" smtClean="0">
              <a:ea typeface="ＭＳ Ｐゴシック" pitchFamily="34" charset="-128"/>
            </a:rPr>
            <a:t>- Self-Study – More in the Upper Years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400" kern="1200" dirty="0" smtClean="0">
              <a:ea typeface="ＭＳ Ｐゴシック" pitchFamily="34" charset="-128"/>
            </a:rPr>
            <a:t>-   Experience – Emphasis on a Practical Approach</a:t>
          </a:r>
          <a:endParaRPr lang="en-US" sz="1600" kern="1200" dirty="0">
            <a:solidFill>
              <a:schemeClr val="tx1"/>
            </a:solidFill>
            <a:latin typeface="+mn-lt"/>
          </a:endParaRPr>
        </a:p>
      </dsp:txBody>
      <dsp:txXfrm>
        <a:off x="0" y="2122420"/>
        <a:ext cx="2198941" cy="2122420"/>
      </dsp:txXfrm>
    </dsp:sp>
    <dsp:sp modelId="{ED0235F1-AC18-4B5C-9002-40606FCF7BB5}">
      <dsp:nvSpPr>
        <dsp:cNvPr id="0" name=""/>
        <dsp:cNvSpPr/>
      </dsp:nvSpPr>
      <dsp:spPr>
        <a:xfrm>
          <a:off x="3" y="182443"/>
          <a:ext cx="2196547" cy="20387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glow rad="101600">
            <a:schemeClr val="accent6">
              <a:lumMod val="20000"/>
              <a:lumOff val="80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A7220D-402F-4859-942C-C4F5C3E231DA}">
      <dsp:nvSpPr>
        <dsp:cNvPr id="0" name=""/>
        <dsp:cNvSpPr/>
      </dsp:nvSpPr>
      <dsp:spPr>
        <a:xfrm>
          <a:off x="2304249" y="0"/>
          <a:ext cx="2257757" cy="5306050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ja-JP" sz="1600" b="1" kern="1200" dirty="0" smtClean="0">
            <a:solidFill>
              <a:schemeClr val="tx2"/>
            </a:solidFill>
            <a:ea typeface="ＭＳ Ｐゴシック" pitchFamily="34" charset="-128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ja-JP" sz="1600" b="0" kern="1200" dirty="0" smtClean="0">
            <a:solidFill>
              <a:srgbClr val="FFFF00"/>
            </a:solidFill>
            <a:ea typeface="ＭＳ Ｐゴシック" pitchFamily="34" charset="-128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ja-JP" sz="1600" b="0" kern="1200" dirty="0" smtClean="0">
            <a:solidFill>
              <a:srgbClr val="FFFF00"/>
            </a:solidFill>
            <a:ea typeface="ＭＳ Ｐゴシック" pitchFamily="34" charset="-128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b="1" kern="1200" dirty="0" smtClean="0">
              <a:solidFill>
                <a:srgbClr val="FFFF00"/>
              </a:solidFill>
              <a:ea typeface="ＭＳ Ｐゴシック" pitchFamily="34" charset="-128"/>
            </a:rPr>
            <a:t>Students join </a:t>
          </a:r>
          <a:r>
            <a:rPr lang="en-US" altLang="ja-JP" sz="1600" b="1" kern="1200" dirty="0" err="1" smtClean="0">
              <a:solidFill>
                <a:srgbClr val="FFFF00"/>
              </a:solidFill>
              <a:ea typeface="ＭＳ Ｐゴシック" pitchFamily="34" charset="-128"/>
            </a:rPr>
            <a:t>kohza</a:t>
          </a:r>
          <a:r>
            <a:rPr lang="en-US" altLang="ja-JP" sz="1600" b="1" kern="1200" dirty="0" smtClean="0">
              <a:solidFill>
                <a:srgbClr val="FFFF00"/>
              </a:solidFill>
              <a:ea typeface="ＭＳ Ｐゴシック" pitchFamily="34" charset="-128"/>
            </a:rPr>
            <a:t> Lab (for R&amp;D)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kern="1200" dirty="0" smtClean="0">
              <a:ea typeface="ＭＳ Ｐゴシック" pitchFamily="34" charset="-128"/>
            </a:rPr>
            <a:t>- </a:t>
          </a:r>
          <a:r>
            <a:rPr lang="en-US" altLang="ja-JP" sz="1400" kern="1200" dirty="0" err="1" smtClean="0">
              <a:ea typeface="ＭＳ Ｐゴシック" pitchFamily="34" charset="-128"/>
            </a:rPr>
            <a:t>Senpai</a:t>
          </a:r>
          <a:r>
            <a:rPr lang="en-US" altLang="ja-JP" sz="1400" kern="1200" dirty="0" smtClean="0">
              <a:ea typeface="ＭＳ Ｐゴシック" pitchFamily="34" charset="-128"/>
            </a:rPr>
            <a:t>-kohai </a:t>
          </a:r>
          <a:r>
            <a:rPr lang="en-US" altLang="ja-JP" sz="1200" kern="1200" dirty="0" smtClean="0">
              <a:ea typeface="ＭＳ Ｐゴシック" pitchFamily="34" charset="-128"/>
            </a:rPr>
            <a:t>relationship</a:t>
          </a:r>
          <a:r>
            <a:rPr lang="en-US" altLang="ja-JP" sz="1400" kern="1200" dirty="0" smtClean="0">
              <a:ea typeface="ＭＳ Ｐゴシック" pitchFamily="34" charset="-128"/>
            </a:rPr>
            <a:t>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400" kern="1200" dirty="0" smtClean="0">
              <a:ea typeface="ＭＳ Ｐゴシック" pitchFamily="34" charset="-128"/>
            </a:rPr>
            <a:t>-Continuous Guidance on their FYP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400" kern="1200" dirty="0" smtClean="0">
              <a:ea typeface="ＭＳ Ｐゴシック" pitchFamily="34" charset="-128"/>
            </a:rPr>
            <a:t>- Regular Group Seminars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400" kern="1200" dirty="0" smtClean="0">
              <a:ea typeface="ＭＳ Ｐゴシック" pitchFamily="34" charset="-128"/>
            </a:rPr>
            <a:t>- Ratio of Academics to Students  reasonable</a:t>
          </a:r>
          <a:endParaRPr lang="en-US" sz="1400" kern="1200" dirty="0">
            <a:solidFill>
              <a:schemeClr val="bg1"/>
            </a:solidFill>
            <a:latin typeface="+mn-lt"/>
          </a:endParaRPr>
        </a:p>
      </dsp:txBody>
      <dsp:txXfrm>
        <a:off x="2304249" y="2122420"/>
        <a:ext cx="2257757" cy="2122420"/>
      </dsp:txXfrm>
    </dsp:sp>
    <dsp:sp modelId="{2CF2E2FF-4BAD-4B4B-BA22-48543469B59E}">
      <dsp:nvSpPr>
        <dsp:cNvPr id="0" name=""/>
        <dsp:cNvSpPr/>
      </dsp:nvSpPr>
      <dsp:spPr>
        <a:xfrm>
          <a:off x="2523902" y="318363"/>
          <a:ext cx="1699808" cy="176691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glow rad="101600">
            <a:schemeClr val="accent6">
              <a:lumMod val="20000"/>
              <a:lumOff val="80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40A7D3-1BD0-4C6E-8821-4EE6DB00C3F3}">
      <dsp:nvSpPr>
        <dsp:cNvPr id="0" name=""/>
        <dsp:cNvSpPr/>
      </dsp:nvSpPr>
      <dsp:spPr>
        <a:xfrm>
          <a:off x="4536497" y="0"/>
          <a:ext cx="2159443" cy="5306050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>
          <a:reflection blurRad="6350" stA="52000" endA="300" endPos="350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ja-JP" sz="1600" b="1" kern="1200" dirty="0" smtClean="0">
            <a:solidFill>
              <a:srgbClr val="FFFF00"/>
            </a:solidFill>
            <a:ea typeface="ＭＳ Ｐゴシック" pitchFamily="34" charset="-128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ja-JP" sz="1600" b="1" kern="1200" dirty="0" smtClean="0">
            <a:solidFill>
              <a:srgbClr val="FFFF00"/>
            </a:solidFill>
            <a:ea typeface="ＭＳ Ｐゴシック" pitchFamily="34" charset="-128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600" b="1" kern="1200" dirty="0" smtClean="0">
              <a:solidFill>
                <a:srgbClr val="FFFF00"/>
              </a:solidFill>
              <a:ea typeface="ＭＳ Ｐゴシック" pitchFamily="34" charset="-128"/>
            </a:rPr>
            <a:t>Paper Publication and Attending Seminars on a Regular Basis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400" kern="1200" dirty="0" smtClean="0">
              <a:ea typeface="ＭＳ Ｐゴシック" pitchFamily="34" charset="-128"/>
            </a:rPr>
            <a:t>- FYP more research oriented (industry based)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400" kern="1200" dirty="0" smtClean="0">
              <a:ea typeface="ＭＳ Ｐゴシック" pitchFamily="34" charset="-128"/>
            </a:rPr>
            <a:t>- Students must show capability to write papers and present</a:t>
          </a:r>
          <a:endParaRPr lang="en-US" sz="1400" kern="1200" dirty="0">
            <a:solidFill>
              <a:schemeClr val="bg1"/>
            </a:solidFill>
            <a:latin typeface="+mn-lt"/>
          </a:endParaRPr>
        </a:p>
      </dsp:txBody>
      <dsp:txXfrm>
        <a:off x="4536497" y="2122420"/>
        <a:ext cx="2159443" cy="2122420"/>
      </dsp:txXfrm>
    </dsp:sp>
    <dsp:sp modelId="{D273CFE6-15AC-4530-9A36-01F79BF1A8B2}">
      <dsp:nvSpPr>
        <dsp:cNvPr id="0" name=""/>
        <dsp:cNvSpPr/>
      </dsp:nvSpPr>
      <dsp:spPr>
        <a:xfrm>
          <a:off x="4680517" y="430049"/>
          <a:ext cx="1995364" cy="176691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glow rad="101600">
            <a:schemeClr val="accent6">
              <a:lumMod val="20000"/>
              <a:lumOff val="80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F30831-C38B-4392-B227-6F58D52F7DDB}">
      <dsp:nvSpPr>
        <dsp:cNvPr id="0" name=""/>
        <dsp:cNvSpPr/>
      </dsp:nvSpPr>
      <dsp:spPr>
        <a:xfrm>
          <a:off x="6751423" y="0"/>
          <a:ext cx="2211725" cy="5306050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800" b="1" kern="1200" dirty="0" smtClean="0">
              <a:solidFill>
                <a:srgbClr val="FFFF00"/>
              </a:solidFill>
              <a:ea typeface="ＭＳ Ｐゴシック" pitchFamily="34" charset="-128"/>
            </a:rPr>
            <a:t>Strong Linkage with Industry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ja-JP" sz="1400" kern="1200" dirty="0" smtClean="0">
            <a:ea typeface="ＭＳ Ｐゴシック" pitchFamily="34" charset="-128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1400" kern="1200" dirty="0" smtClean="0">
              <a:ea typeface="ＭＳ Ｐゴシック" pitchFamily="34" charset="-128"/>
            </a:rPr>
            <a:t>Foster Industry-based projects (with JACTIM &amp; MAJECA support)</a:t>
          </a:r>
          <a:endParaRPr lang="en-US" sz="1400" kern="1200" dirty="0">
            <a:latin typeface="+mn-lt"/>
          </a:endParaRPr>
        </a:p>
      </dsp:txBody>
      <dsp:txXfrm>
        <a:off x="6751423" y="2122420"/>
        <a:ext cx="2211725" cy="2122420"/>
      </dsp:txXfrm>
    </dsp:sp>
    <dsp:sp modelId="{F84541FD-650D-49F0-8F3C-9D12E5B6A0E5}">
      <dsp:nvSpPr>
        <dsp:cNvPr id="0" name=""/>
        <dsp:cNvSpPr/>
      </dsp:nvSpPr>
      <dsp:spPr>
        <a:xfrm>
          <a:off x="6840759" y="243401"/>
          <a:ext cx="2033052" cy="191683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AB0C97-4D63-4C99-8206-401A2FF715C4}">
      <dsp:nvSpPr>
        <dsp:cNvPr id="0" name=""/>
        <dsp:cNvSpPr/>
      </dsp:nvSpPr>
      <dsp:spPr>
        <a:xfrm>
          <a:off x="0" y="4710692"/>
          <a:ext cx="8879074" cy="595354"/>
        </a:xfrm>
        <a:prstGeom prst="leftRightArrow">
          <a:avLst/>
        </a:prstGeom>
        <a:gradFill flip="none" rotWithShape="1">
          <a:gsLst>
            <a:gs pos="0">
              <a:schemeClr val="accent6">
                <a:lumMod val="75000"/>
              </a:schemeClr>
            </a:gs>
            <a:gs pos="50000">
              <a:srgbClr val="FFC000"/>
            </a:gs>
            <a:gs pos="100000">
              <a:schemeClr val="accent6">
                <a:lumMod val="75000"/>
              </a:schemeClr>
            </a:gs>
          </a:gsLst>
          <a:lin ang="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9F930-077C-5545-87EA-FA3E26ADD40A}" type="datetimeFigureOut">
              <a:rPr lang="en-US" smtClean="0"/>
              <a:t>4/17/14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CF1AC-9DD8-7040-898A-BE6C0123C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68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FA69A-670D-4ACB-B964-A3E7A41AA146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703263"/>
            <a:ext cx="4594225" cy="3444875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60864"/>
            <a:ext cx="4997450" cy="4079875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A5FD52-46AF-4F3C-98BE-96253FDA2866}" type="slidenum">
              <a:rPr lang="en-AU">
                <a:latin typeface="Arial" pitchFamily="34" charset="0"/>
                <a:cs typeface="Arial" pitchFamily="34" charset="0"/>
              </a:rPr>
              <a:pPr/>
              <a:t>32</a:t>
            </a:fld>
            <a:endParaRPr lang="en-AU">
              <a:latin typeface="Arial" pitchFamily="34" charset="0"/>
              <a:cs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86312-8F85-415C-8423-B6BE37C4ED7D}" type="slidenum">
              <a:rPr lang="en-US" smtClean="0">
                <a:latin typeface="Times New Roman" pitchFamily="18" charset="0"/>
              </a:rPr>
              <a:pPr/>
              <a:t>37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C18D3-A6EF-4DFE-8CDA-D83448B65140}" type="slidenum">
              <a:rPr lang="en-US" smtClean="0">
                <a:latin typeface="Times New Roman" pitchFamily="18" charset="0"/>
              </a:rPr>
              <a:pPr/>
              <a:t>38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EAC Training Modules (OBE for Panel Evaluator)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A96E6C-D7ED-4CEE-BCDC-4C9D1D4CB5B8}" type="slidenum">
              <a:rPr lang="en-US"/>
              <a:pPr/>
              <a:t>47</a:t>
            </a:fld>
            <a:endParaRPr lang="en-US"/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/>
              <a:t>SmartArt custom animation effects: continuous picture list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(Basic)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To reproduce the SmartArt effects on this slide, do the following: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Home</a:t>
            </a:r>
            <a:r>
              <a:rPr lang="en-US" dirty="0" smtClean="0"/>
              <a:t> tab, in the </a:t>
            </a:r>
            <a:r>
              <a:rPr lang="en-US" b="1" dirty="0" smtClean="0"/>
              <a:t>Slides</a:t>
            </a:r>
            <a:r>
              <a:rPr lang="en-US" dirty="0" smtClean="0"/>
              <a:t> group, click </a:t>
            </a:r>
            <a:r>
              <a:rPr lang="en-US" b="1" dirty="0" smtClean="0"/>
              <a:t>Layout</a:t>
            </a:r>
            <a:r>
              <a:rPr lang="en-US" dirty="0" smtClean="0"/>
              <a:t>, and then click </a:t>
            </a:r>
            <a:r>
              <a:rPr lang="en-US" b="1" dirty="0" smtClean="0"/>
              <a:t>Blank</a:t>
            </a:r>
            <a:r>
              <a:rPr lang="en-US" dirty="0" smtClean="0"/>
              <a:t>. 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Insert tab</a:t>
            </a:r>
            <a:r>
              <a:rPr lang="en-US" dirty="0" smtClean="0"/>
              <a:t>, in the </a:t>
            </a:r>
            <a:r>
              <a:rPr lang="en-US" b="1" dirty="0" smtClean="0"/>
              <a:t>Illustrations</a:t>
            </a:r>
            <a:r>
              <a:rPr lang="en-US" dirty="0" smtClean="0"/>
              <a:t> group, click </a:t>
            </a:r>
            <a:r>
              <a:rPr lang="en-US" b="1" dirty="0" smtClean="0"/>
              <a:t>SmartArt</a:t>
            </a:r>
            <a:r>
              <a:rPr lang="en-US" dirty="0" smtClean="0"/>
              <a:t>. In the </a:t>
            </a:r>
            <a:r>
              <a:rPr lang="en-US" b="1" dirty="0" smtClean="0"/>
              <a:t>Choose a SmartArt Graphic</a:t>
            </a:r>
            <a:r>
              <a:rPr lang="en-US" dirty="0" smtClean="0"/>
              <a:t> dialog box, in the left pane, click </a:t>
            </a:r>
            <a:r>
              <a:rPr lang="en-US" b="1" dirty="0" smtClean="0"/>
              <a:t>List</a:t>
            </a:r>
            <a:r>
              <a:rPr lang="en-US" dirty="0" smtClean="0"/>
              <a:t>. In the </a:t>
            </a:r>
            <a:r>
              <a:rPr lang="en-US" b="1" dirty="0" smtClean="0"/>
              <a:t>List</a:t>
            </a:r>
            <a:r>
              <a:rPr lang="en-US" dirty="0" smtClean="0"/>
              <a:t> pane, double-click </a:t>
            </a:r>
            <a:r>
              <a:rPr lang="en-US" b="1" dirty="0" smtClean="0"/>
              <a:t>Continuous Picture List </a:t>
            </a:r>
            <a:r>
              <a:rPr lang="en-US" dirty="0" smtClean="0"/>
              <a:t>(third row, fourth option from the left) to insert the graphic into the slide.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graphic. Under </a:t>
            </a:r>
            <a:r>
              <a:rPr lang="en-US" b="1" dirty="0" smtClean="0"/>
              <a:t>SmartArt 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click </a:t>
            </a:r>
            <a:r>
              <a:rPr lang="en-US" b="1" dirty="0" smtClean="0"/>
              <a:t>Size</a:t>
            </a:r>
            <a:r>
              <a:rPr lang="en-US" dirty="0" smtClean="0"/>
              <a:t>, and then do the following: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Height</a:t>
            </a:r>
            <a:r>
              <a:rPr lang="en-US" dirty="0" smtClean="0"/>
              <a:t> box, enter </a:t>
            </a:r>
            <a:r>
              <a:rPr lang="en-US" b="1" dirty="0" smtClean="0"/>
              <a:t>5.05”</a:t>
            </a:r>
            <a:r>
              <a:rPr lang="en-US" dirty="0" smtClean="0"/>
              <a:t>.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Width</a:t>
            </a:r>
            <a:r>
              <a:rPr lang="en-US" dirty="0" smtClean="0"/>
              <a:t> box, enter </a:t>
            </a:r>
            <a:r>
              <a:rPr lang="en-US" b="1" dirty="0" smtClean="0"/>
              <a:t>7.57”</a:t>
            </a:r>
            <a:r>
              <a:rPr lang="en-US" dirty="0" smtClean="0"/>
              <a:t>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SmartArt 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click </a:t>
            </a:r>
            <a:r>
              <a:rPr lang="en-US" b="1" dirty="0" smtClean="0"/>
              <a:t>Arrange</a:t>
            </a:r>
            <a:r>
              <a:rPr lang="en-US" dirty="0" smtClean="0"/>
              <a:t>, click </a:t>
            </a:r>
            <a:r>
              <a:rPr lang="en-US" b="1" dirty="0" smtClean="0"/>
              <a:t>Align</a:t>
            </a:r>
            <a:r>
              <a:rPr lang="en-US" dirty="0" smtClean="0"/>
              <a:t>, and then do the following: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to Slide</a:t>
            </a:r>
            <a:r>
              <a:rPr lang="en-US" dirty="0" smtClean="0"/>
              <a:t>.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Middle</a:t>
            </a:r>
            <a:r>
              <a:rPr lang="en-US" dirty="0" smtClean="0"/>
              <a:t>. 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Align Center</a:t>
            </a:r>
            <a:r>
              <a:rPr lang="en-US" dirty="0" smtClean="0"/>
              <a:t>. 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n-US" dirty="0" smtClean="0"/>
              <a:t>Select the graphic, and then click one of the arrows on the left border. In the </a:t>
            </a:r>
            <a:r>
              <a:rPr lang="en-US" b="1" dirty="0" smtClean="0"/>
              <a:t>Type your text here </a:t>
            </a:r>
            <a:r>
              <a:rPr lang="en-US" dirty="0" smtClean="0"/>
              <a:t>dialog box, enter text.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n-US" dirty="0" smtClean="0"/>
              <a:t>Select the graphic. Under </a:t>
            </a:r>
            <a:r>
              <a:rPr lang="en-US" b="1" dirty="0" smtClean="0"/>
              <a:t>SmartArt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Design</a:t>
            </a:r>
            <a:r>
              <a:rPr lang="en-US" dirty="0" smtClean="0"/>
              <a:t> tab, in the </a:t>
            </a:r>
            <a:r>
              <a:rPr lang="en-US" b="1" dirty="0" smtClean="0"/>
              <a:t>SmartArt</a:t>
            </a:r>
            <a:r>
              <a:rPr lang="en-US" dirty="0" smtClean="0"/>
              <a:t> </a:t>
            </a:r>
            <a:r>
              <a:rPr lang="en-US" b="1" dirty="0" smtClean="0"/>
              <a:t>Styles</a:t>
            </a:r>
            <a:r>
              <a:rPr lang="en-US" dirty="0" smtClean="0"/>
              <a:t> group, click </a:t>
            </a:r>
            <a:r>
              <a:rPr lang="en-US" b="1" dirty="0" smtClean="0"/>
              <a:t>More</a:t>
            </a:r>
            <a:r>
              <a:rPr lang="en-US" dirty="0" smtClean="0"/>
              <a:t>, and then under </a:t>
            </a:r>
            <a:r>
              <a:rPr lang="en-US" b="1" dirty="0" smtClean="0"/>
              <a:t>Best Match for Document </a:t>
            </a:r>
            <a:r>
              <a:rPr lang="en-US" dirty="0" smtClean="0"/>
              <a:t>click</a:t>
            </a:r>
            <a:r>
              <a:rPr lang="en-US" b="1" dirty="0" smtClean="0"/>
              <a:t> </a:t>
            </a:r>
            <a:r>
              <a:rPr lang="en-US" dirty="0" smtClean="0"/>
              <a:t>select </a:t>
            </a:r>
            <a:r>
              <a:rPr lang="en-US" b="1" dirty="0" smtClean="0"/>
              <a:t>Moderate Effect </a:t>
            </a:r>
            <a:r>
              <a:rPr lang="en-US" dirty="0" smtClean="0"/>
              <a:t>(fourth option from the left).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n-US" dirty="0" smtClean="0"/>
              <a:t>Click each of the three picture placeholders in the SmartArt graphic, and then in the </a:t>
            </a:r>
            <a:r>
              <a:rPr lang="en-US" b="1" dirty="0" smtClean="0"/>
              <a:t>Insert Picture </a:t>
            </a:r>
            <a:r>
              <a:rPr lang="en-US" dirty="0" smtClean="0"/>
              <a:t>dialog box, select a picture and click </a:t>
            </a:r>
            <a:r>
              <a:rPr lang="en-US" b="1" dirty="0" smtClean="0"/>
              <a:t>Insert</a:t>
            </a:r>
            <a:r>
              <a:rPr lang="en-US" dirty="0" smtClean="0"/>
              <a:t>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n-US" dirty="0" smtClean="0"/>
              <a:t>Press and hold CTRL, and then select the three circle pictures on the slide. Under </a:t>
            </a:r>
            <a:r>
              <a:rPr lang="en-US" b="1" dirty="0" smtClean="0"/>
              <a:t>Picture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Picture</a:t>
            </a:r>
            <a:r>
              <a:rPr lang="en-US" dirty="0" smtClean="0"/>
              <a:t> </a:t>
            </a:r>
            <a:r>
              <a:rPr lang="en-US" b="1" dirty="0" smtClean="0"/>
              <a:t>Styles</a:t>
            </a:r>
            <a:r>
              <a:rPr lang="en-US" dirty="0" smtClean="0"/>
              <a:t> group, click </a:t>
            </a:r>
            <a:r>
              <a:rPr lang="en-US" b="1" dirty="0" smtClean="0"/>
              <a:t>Picture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, point to </a:t>
            </a:r>
            <a:r>
              <a:rPr lang="en-US" b="1" dirty="0" smtClean="0"/>
              <a:t>Glow</a:t>
            </a:r>
            <a:r>
              <a:rPr lang="en-US" dirty="0" smtClean="0"/>
              <a:t>, and then do the following: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Glow Variations</a:t>
            </a:r>
            <a:r>
              <a:rPr lang="en-US" dirty="0" smtClean="0"/>
              <a:t>, click </a:t>
            </a:r>
            <a:r>
              <a:rPr lang="en-US" b="1" dirty="0" smtClean="0"/>
              <a:t>Accent color 1, 8 pt glow </a:t>
            </a:r>
            <a:r>
              <a:rPr lang="en-US" dirty="0" smtClean="0"/>
              <a:t>(second row, first option from the left).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Point to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Glow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,</a:t>
            </a:r>
            <a:r>
              <a:rPr lang="en-US" b="1" dirty="0" smtClean="0"/>
              <a:t> </a:t>
            </a:r>
            <a:r>
              <a:rPr lang="en-US" dirty="0" smtClean="0"/>
              <a:t>and then under </a:t>
            </a:r>
            <a:r>
              <a:rPr lang="en-US" b="1" dirty="0" smtClean="0"/>
              <a:t>Theme Colors </a:t>
            </a:r>
            <a:r>
              <a:rPr lang="en-US" dirty="0" smtClean="0"/>
              <a:t>click </a:t>
            </a:r>
            <a:r>
              <a:rPr lang="en-US" b="1" dirty="0" smtClean="0"/>
              <a:t>Orange, Accent 6, Lighter 80% </a:t>
            </a:r>
            <a:r>
              <a:rPr lang="en-US" dirty="0" smtClean="0"/>
              <a:t>(second row, 10</a:t>
            </a:r>
            <a:r>
              <a:rPr lang="en-US" baseline="30000" dirty="0" smtClean="0"/>
              <a:t>th</a:t>
            </a:r>
            <a:r>
              <a:rPr lang="en-US" dirty="0" smtClean="0"/>
              <a:t> option from the left).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5"/>
              <a:defRPr/>
            </a:pPr>
            <a:r>
              <a:rPr lang="en-US" dirty="0" smtClean="0"/>
              <a:t>Select the left-right arrow at the bottom of the SmartArt graphic. Under </a:t>
            </a:r>
            <a:r>
              <a:rPr lang="en-US" b="1" dirty="0" smtClean="0"/>
              <a:t>SmartArt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Styles</a:t>
            </a:r>
            <a:r>
              <a:rPr lang="en-US" dirty="0" smtClean="0"/>
              <a:t> group, click the arrow next to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Fill</a:t>
            </a:r>
            <a:r>
              <a:rPr lang="en-US" dirty="0" smtClean="0"/>
              <a:t>, point to </a:t>
            </a:r>
            <a:r>
              <a:rPr lang="en-US" b="1" dirty="0" smtClean="0"/>
              <a:t>Gradient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Gradients</a:t>
            </a:r>
            <a:r>
              <a:rPr lang="en-US" dirty="0" smtClean="0"/>
              <a:t>. In the </a:t>
            </a:r>
            <a:r>
              <a:rPr lang="en-US" b="1" dirty="0" smtClean="0"/>
              <a:t>Format Shape </a:t>
            </a:r>
            <a:r>
              <a:rPr lang="en-US" dirty="0" smtClean="0"/>
              <a:t>dialog box, click </a:t>
            </a:r>
            <a:r>
              <a:rPr lang="en-US" b="1" dirty="0" smtClean="0"/>
              <a:t>Fill </a:t>
            </a:r>
            <a:r>
              <a:rPr lang="en-US" dirty="0" smtClean="0"/>
              <a:t>in the left pane,</a:t>
            </a:r>
            <a:r>
              <a:rPr lang="en-US" b="1" dirty="0" smtClean="0"/>
              <a:t> </a:t>
            </a:r>
            <a:r>
              <a:rPr lang="en-US" dirty="0" smtClean="0"/>
              <a:t>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 </a:t>
            </a:r>
            <a:r>
              <a:rPr lang="en-US" dirty="0" smtClean="0"/>
              <a:t>list, select </a:t>
            </a:r>
            <a:r>
              <a:rPr lang="en-US" b="1" dirty="0" smtClean="0"/>
              <a:t>Linear</a:t>
            </a:r>
            <a:r>
              <a:rPr lang="en-US" dirty="0" smtClean="0"/>
              <a:t>.</a:t>
            </a:r>
            <a:endParaRPr lang="en-US" b="1" dirty="0" smtClean="0"/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select </a:t>
            </a:r>
            <a:r>
              <a:rPr lang="en-US" b="1" dirty="0" smtClean="0"/>
              <a:t>Linear Right </a:t>
            </a:r>
            <a:r>
              <a:rPr lang="en-US" dirty="0" smtClean="0"/>
              <a:t>(first row, fourth option from the left).</a:t>
            </a:r>
            <a:endParaRPr lang="en-US" b="1" dirty="0" smtClean="0"/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three stops appear in the drop-down list.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0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as follows: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 </a:t>
            </a:r>
            <a:r>
              <a:rPr lang="en-US" dirty="0" smtClean="0"/>
              <a:t>click </a:t>
            </a:r>
            <a:r>
              <a:rPr lang="en-US" b="1" dirty="0" smtClean="0"/>
              <a:t>Orange, Accent 6, Darker 25% </a:t>
            </a:r>
            <a:r>
              <a:rPr lang="en-US" dirty="0" smtClean="0"/>
              <a:t>(fifth row, 10</a:t>
            </a:r>
            <a:r>
              <a:rPr lang="en-US" baseline="30000" dirty="0" smtClean="0"/>
              <a:t>th</a:t>
            </a:r>
            <a:r>
              <a:rPr lang="en-US" dirty="0" smtClean="0"/>
              <a:t> option from the left).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50%</a:t>
            </a:r>
            <a:r>
              <a:rPr lang="en-US" dirty="0" smtClean="0"/>
              <a:t>.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Colors</a:t>
            </a:r>
            <a:r>
              <a:rPr lang="en-US" dirty="0" smtClean="0"/>
              <a:t>. In the </a:t>
            </a:r>
            <a:r>
              <a:rPr lang="en-US" b="1" dirty="0" smtClean="0"/>
              <a:t>Colors</a:t>
            </a:r>
            <a:r>
              <a:rPr lang="en-US" dirty="0" smtClean="0"/>
              <a:t> dialog box,</a:t>
            </a:r>
            <a:r>
              <a:rPr lang="en-US" b="1" dirty="0" smtClean="0"/>
              <a:t> </a:t>
            </a:r>
            <a:r>
              <a:rPr lang="en-US" dirty="0" smtClean="0"/>
              <a:t>on the </a:t>
            </a:r>
            <a:r>
              <a:rPr lang="en-US" b="1" dirty="0" smtClean="0"/>
              <a:t>Custom</a:t>
            </a:r>
            <a:r>
              <a:rPr lang="en-US" dirty="0" smtClean="0"/>
              <a:t> tab, enter values for Red: </a:t>
            </a:r>
            <a:r>
              <a:rPr lang="en-US" b="1" dirty="0" smtClean="0"/>
              <a:t>255</a:t>
            </a:r>
            <a:r>
              <a:rPr lang="en-US" dirty="0" smtClean="0"/>
              <a:t>, Green: </a:t>
            </a:r>
            <a:r>
              <a:rPr lang="en-US" b="1" dirty="0" smtClean="0"/>
              <a:t>192</a:t>
            </a:r>
            <a:r>
              <a:rPr lang="en-US" dirty="0" smtClean="0"/>
              <a:t>, Blue: </a:t>
            </a:r>
            <a:r>
              <a:rPr lang="en-US" b="1" dirty="0" smtClean="0"/>
              <a:t>0</a:t>
            </a:r>
            <a:r>
              <a:rPr lang="en-US" dirty="0" smtClean="0"/>
              <a:t>.</a:t>
            </a:r>
            <a:endParaRPr lang="en-US" b="1" dirty="0" smtClean="0"/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3 </a:t>
            </a:r>
            <a:r>
              <a:rPr lang="en-US" dirty="0" smtClean="0"/>
              <a:t>from the list, and then do the following: 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 </a:t>
            </a:r>
            <a:r>
              <a:rPr lang="en-US" dirty="0" smtClean="0"/>
              <a:t>click </a:t>
            </a:r>
            <a:r>
              <a:rPr lang="en-US" b="1" dirty="0" smtClean="0"/>
              <a:t>Orange, Accent 6, Darker 25% </a:t>
            </a:r>
            <a:r>
              <a:rPr lang="en-US" dirty="0" smtClean="0"/>
              <a:t>(fifth row, 10</a:t>
            </a:r>
            <a:r>
              <a:rPr lang="en-US" baseline="30000" dirty="0" smtClean="0"/>
              <a:t>th</a:t>
            </a:r>
            <a:r>
              <a:rPr lang="en-US" dirty="0" smtClean="0"/>
              <a:t> option from the left).</a:t>
            </a:r>
            <a:endParaRPr lang="en-US" b="1" dirty="0" smtClean="0"/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0"/>
              <a:defRPr/>
            </a:pPr>
            <a:r>
              <a:rPr lang="en-US" dirty="0" smtClean="0"/>
              <a:t>Press and hold CTRL, and then select the three rounded rectangles on the slide. On the </a:t>
            </a:r>
            <a:r>
              <a:rPr lang="en-US" b="1" dirty="0" smtClean="0"/>
              <a:t>Home </a:t>
            </a:r>
            <a:r>
              <a:rPr lang="en-US" dirty="0" smtClean="0"/>
              <a:t>tab, in the </a:t>
            </a:r>
            <a:r>
              <a:rPr lang="en-US" b="1" dirty="0" smtClean="0"/>
              <a:t>Font</a:t>
            </a:r>
            <a:r>
              <a:rPr lang="en-US" dirty="0" smtClean="0"/>
              <a:t> group, select </a:t>
            </a:r>
            <a:r>
              <a:rPr lang="en-US" b="1" dirty="0" smtClean="0"/>
              <a:t>Gill Sans MT </a:t>
            </a:r>
            <a:r>
              <a:rPr lang="en-US" dirty="0" smtClean="0"/>
              <a:t>from the </a:t>
            </a:r>
            <a:r>
              <a:rPr lang="en-US" b="1" dirty="0" smtClean="0"/>
              <a:t>Font </a:t>
            </a:r>
            <a:r>
              <a:rPr lang="en-US" dirty="0" smtClean="0"/>
              <a:t>list, enter </a:t>
            </a:r>
            <a:r>
              <a:rPr lang="en-US" b="1" dirty="0" smtClean="0"/>
              <a:t>30 pt </a:t>
            </a:r>
            <a:r>
              <a:rPr lang="en-US" dirty="0" smtClean="0"/>
              <a:t>in the </a:t>
            </a:r>
            <a:r>
              <a:rPr lang="en-US" b="1" dirty="0" smtClean="0"/>
              <a:t>Font Size </a:t>
            </a:r>
            <a:r>
              <a:rPr lang="en-US" dirty="0" smtClean="0"/>
              <a:t>box, click the arrow next to </a:t>
            </a:r>
            <a:r>
              <a:rPr lang="en-US" b="1" dirty="0" smtClean="0"/>
              <a:t>Font Color</a:t>
            </a:r>
            <a:r>
              <a:rPr lang="en-US" dirty="0" smtClean="0"/>
              <a:t>, and then 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0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SmartArt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Styles</a:t>
            </a:r>
            <a:r>
              <a:rPr lang="en-US" dirty="0" smtClean="0"/>
              <a:t> group, click </a:t>
            </a:r>
            <a:r>
              <a:rPr lang="en-US" b="1" dirty="0" smtClean="0"/>
              <a:t>Shape Effects</a:t>
            </a:r>
            <a:r>
              <a:rPr lang="en-US" dirty="0" smtClean="0"/>
              <a:t>, point to </a:t>
            </a:r>
            <a:r>
              <a:rPr lang="en-US" b="1" dirty="0" smtClean="0"/>
              <a:t>Reflection</a:t>
            </a:r>
            <a:r>
              <a:rPr lang="en-US" dirty="0" smtClean="0"/>
              <a:t>, and then under </a:t>
            </a:r>
            <a:r>
              <a:rPr lang="en-US" b="1" dirty="0" smtClean="0"/>
              <a:t>Reflection</a:t>
            </a:r>
            <a:r>
              <a:rPr lang="en-US" dirty="0" smtClean="0"/>
              <a:t> </a:t>
            </a:r>
            <a:r>
              <a:rPr lang="en-US" b="1" dirty="0" smtClean="0"/>
              <a:t>Variations</a:t>
            </a:r>
            <a:r>
              <a:rPr lang="en-US" dirty="0" smtClean="0"/>
              <a:t> click </a:t>
            </a:r>
            <a:r>
              <a:rPr lang="en-US" b="1" dirty="0" smtClean="0"/>
              <a:t>Tight reflection, touching </a:t>
            </a:r>
            <a:r>
              <a:rPr lang="en-US" dirty="0" smtClean="0"/>
              <a:t>(first row, first option from the left).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0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SmartArt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, on the </a:t>
            </a:r>
            <a:r>
              <a:rPr lang="en-US" b="1" dirty="0" smtClean="0"/>
              <a:t>Format</a:t>
            </a:r>
            <a:r>
              <a:rPr lang="en-US" dirty="0" smtClean="0"/>
              <a:t> tab, in the </a:t>
            </a:r>
            <a:r>
              <a:rPr lang="en-US" b="1" dirty="0" smtClean="0"/>
              <a:t>Shape</a:t>
            </a:r>
            <a:r>
              <a:rPr lang="en-US" dirty="0" smtClean="0"/>
              <a:t> </a:t>
            </a:r>
            <a:r>
              <a:rPr lang="en-US" b="1" dirty="0" smtClean="0"/>
              <a:t>Styles</a:t>
            </a:r>
            <a:r>
              <a:rPr lang="en-US" dirty="0" smtClean="0"/>
              <a:t> group, click </a:t>
            </a:r>
            <a:r>
              <a:rPr lang="en-US" b="1" dirty="0" smtClean="0"/>
              <a:t>Shape Fill</a:t>
            </a:r>
            <a:r>
              <a:rPr lang="en-US" dirty="0" smtClean="0"/>
              <a:t>, point to </a:t>
            </a:r>
            <a:r>
              <a:rPr lang="en-US" b="1" dirty="0" smtClean="0"/>
              <a:t>Gradient</a:t>
            </a:r>
            <a:r>
              <a:rPr lang="en-US" dirty="0" smtClean="0"/>
              <a:t>, and then click </a:t>
            </a:r>
            <a:r>
              <a:rPr lang="en-US" b="1" dirty="0" smtClean="0"/>
              <a:t>More Gradients</a:t>
            </a:r>
            <a:r>
              <a:rPr lang="en-US" dirty="0" smtClean="0"/>
              <a:t>. In the </a:t>
            </a:r>
            <a:r>
              <a:rPr lang="en-US" b="1" dirty="0" smtClean="0"/>
              <a:t>Format Shape</a:t>
            </a:r>
            <a:r>
              <a:rPr lang="en-US" dirty="0" smtClean="0"/>
              <a:t> dialog box, in the left pane, click </a:t>
            </a:r>
            <a:r>
              <a:rPr lang="en-US" b="1" dirty="0" smtClean="0"/>
              <a:t>Fill</a:t>
            </a:r>
            <a:r>
              <a:rPr lang="en-US" dirty="0" smtClean="0"/>
              <a:t>, select </a:t>
            </a:r>
            <a:r>
              <a:rPr lang="en-US" b="1" dirty="0" smtClean="0"/>
              <a:t>Gradient fill </a:t>
            </a:r>
            <a:r>
              <a:rPr lang="en-US" dirty="0" smtClean="0"/>
              <a:t>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 </a:t>
            </a:r>
            <a:r>
              <a:rPr lang="en-US" dirty="0" smtClean="0"/>
              <a:t>list, select </a:t>
            </a:r>
            <a:r>
              <a:rPr lang="en-US" b="1" dirty="0" smtClean="0"/>
              <a:t>Linear</a:t>
            </a:r>
            <a:r>
              <a:rPr lang="en-US" dirty="0" smtClean="0"/>
              <a:t>.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Direction </a:t>
            </a:r>
            <a:r>
              <a:rPr lang="en-US" dirty="0" smtClean="0"/>
              <a:t>list, select </a:t>
            </a:r>
            <a:r>
              <a:rPr lang="en-US" b="1" dirty="0" smtClean="0"/>
              <a:t>Linear Down </a:t>
            </a:r>
            <a:r>
              <a:rPr lang="en-US" dirty="0" smtClean="0"/>
              <a:t>(first row, second option from the left).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10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as follows: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19%</a:t>
            </a:r>
            <a:r>
              <a:rPr lang="en-US" dirty="0" smtClean="0"/>
              <a:t>.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 </a:t>
            </a:r>
            <a:r>
              <a:rPr lang="en-US" dirty="0" smtClean="0"/>
              <a:t>click </a:t>
            </a:r>
            <a:r>
              <a:rPr lang="en-US" b="1" dirty="0" smtClean="0"/>
              <a:t>Black, Text 1 </a:t>
            </a:r>
            <a:r>
              <a:rPr lang="en-US" dirty="0" smtClean="0"/>
              <a:t>(first row, second option from the left). </a:t>
            </a:r>
            <a:endParaRPr lang="en-US" b="1" dirty="0" smtClean="0"/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 </a:t>
            </a:r>
            <a:r>
              <a:rPr lang="en-US" dirty="0" smtClean="0"/>
              <a:t>click </a:t>
            </a:r>
            <a:r>
              <a:rPr lang="en-US" b="1" dirty="0" smtClean="0"/>
              <a:t>Black, Text 1, Lighter 50%</a:t>
            </a:r>
            <a:r>
              <a:rPr lang="en-US" dirty="0" smtClean="0"/>
              <a:t> (second row, second option from the left).</a:t>
            </a:r>
            <a:endParaRPr lang="en-US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To reproduce the animation effects on this slide, do the following: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</a:t>
            </a:r>
            <a:r>
              <a:rPr lang="en-US" b="1" dirty="0" smtClean="0"/>
              <a:t>Animations</a:t>
            </a:r>
            <a:r>
              <a:rPr lang="en-US" dirty="0" smtClean="0"/>
              <a:t> tab, in the </a:t>
            </a:r>
            <a:r>
              <a:rPr lang="en-US" b="1" dirty="0" smtClean="0"/>
              <a:t>Animations</a:t>
            </a:r>
            <a:r>
              <a:rPr lang="en-US" dirty="0" smtClean="0"/>
              <a:t> group, click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On the slide, select the graphic. In the </a:t>
            </a:r>
            <a:r>
              <a:rPr lang="en-US" b="1" dirty="0" smtClean="0"/>
              <a:t>Custom Animation</a:t>
            </a:r>
            <a:r>
              <a:rPr lang="en-US" dirty="0" smtClean="0"/>
              <a:t> task pane, do the following: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Click </a:t>
            </a:r>
            <a:r>
              <a:rPr lang="en-US" b="1" dirty="0" smtClean="0"/>
              <a:t>Add Effect</a:t>
            </a:r>
            <a:r>
              <a:rPr lang="en-US" dirty="0" smtClean="0"/>
              <a:t>, point to </a:t>
            </a:r>
            <a:r>
              <a:rPr lang="en-US" b="1" dirty="0" smtClean="0"/>
              <a:t>Entrance</a:t>
            </a:r>
            <a:r>
              <a:rPr lang="en-US" dirty="0" smtClean="0"/>
              <a:t>, and then click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Effects</a:t>
            </a:r>
            <a:r>
              <a:rPr lang="en-US" dirty="0" smtClean="0"/>
              <a:t>. In the </a:t>
            </a:r>
            <a:r>
              <a:rPr lang="en-US" b="1" dirty="0" smtClean="0"/>
              <a:t>Add Entrance Effect </a:t>
            </a:r>
            <a:r>
              <a:rPr lang="en-US" dirty="0" smtClean="0"/>
              <a:t>dialog box, under </a:t>
            </a:r>
            <a:r>
              <a:rPr lang="en-US" b="1" dirty="0" smtClean="0"/>
              <a:t>Moderate</a:t>
            </a:r>
            <a:r>
              <a:rPr lang="en-US" dirty="0" smtClean="0"/>
              <a:t>, click </a:t>
            </a:r>
            <a:r>
              <a:rPr lang="en-US" b="1" dirty="0" smtClean="0"/>
              <a:t>Stretch</a:t>
            </a:r>
            <a:r>
              <a:rPr lang="en-US" dirty="0" smtClean="0"/>
              <a:t>. 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Modify: Stretch</a:t>
            </a:r>
            <a:r>
              <a:rPr lang="en-US" dirty="0" smtClean="0"/>
              <a:t>, in the </a:t>
            </a:r>
            <a:r>
              <a:rPr lang="en-US" b="1" dirty="0" smtClean="0"/>
              <a:t>Speed</a:t>
            </a:r>
            <a:r>
              <a:rPr lang="en-US" dirty="0" smtClean="0"/>
              <a:t> list, select </a:t>
            </a:r>
            <a:r>
              <a:rPr lang="en-US" b="1" dirty="0" smtClean="0"/>
              <a:t>Fast</a:t>
            </a:r>
            <a:r>
              <a:rPr lang="en-US" dirty="0" smtClean="0"/>
              <a:t>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Also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 </a:t>
            </a:r>
            <a:r>
              <a:rPr lang="en-US" dirty="0" smtClean="0"/>
              <a:t>task pane, click the arrow to the right of the animation effect, and then click </a:t>
            </a:r>
            <a:r>
              <a:rPr lang="en-US" b="1" dirty="0" smtClean="0"/>
              <a:t>Effect Options</a:t>
            </a:r>
            <a:r>
              <a:rPr lang="en-US" dirty="0" smtClean="0"/>
              <a:t>. In the </a:t>
            </a:r>
            <a:r>
              <a:rPr lang="en-US" b="1" dirty="0" smtClean="0"/>
              <a:t>Stretch</a:t>
            </a:r>
            <a:r>
              <a:rPr lang="en-US" dirty="0" smtClean="0"/>
              <a:t> dialog box, on the </a:t>
            </a:r>
            <a:r>
              <a:rPr lang="en-US" b="1" dirty="0" smtClean="0"/>
              <a:t>SmartArt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tab, in the </a:t>
            </a:r>
            <a:r>
              <a:rPr lang="en-US" b="1" dirty="0" smtClean="0"/>
              <a:t>Group graphic </a:t>
            </a:r>
            <a:r>
              <a:rPr lang="en-US" dirty="0" smtClean="0"/>
              <a:t>list, select </a:t>
            </a:r>
            <a:r>
              <a:rPr lang="en-US" b="1" dirty="0" smtClean="0"/>
              <a:t>One by One</a:t>
            </a:r>
            <a:r>
              <a:rPr lang="en-US" dirty="0" smtClean="0"/>
              <a:t>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Also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 </a:t>
            </a:r>
            <a:r>
              <a:rPr lang="en-US" dirty="0" smtClean="0"/>
              <a:t>task pane, click the double arrows under the animation effect to expand the list of effects. 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Press and hold CTRL, and then select all of the animation effects in the </a:t>
            </a:r>
            <a:r>
              <a:rPr lang="en-US" b="1" dirty="0" smtClean="0"/>
              <a:t>Custom Animation</a:t>
            </a:r>
            <a:r>
              <a:rPr lang="en-US" dirty="0" smtClean="0"/>
              <a:t> task pane. Under </a:t>
            </a:r>
            <a:r>
              <a:rPr lang="en-US" b="1" dirty="0" smtClean="0"/>
              <a:t>Modify: Stretch</a:t>
            </a:r>
            <a:r>
              <a:rPr lang="en-US" dirty="0" smtClean="0"/>
              <a:t>, in the </a:t>
            </a:r>
            <a:r>
              <a:rPr lang="en-US" b="1" dirty="0" smtClean="0"/>
              <a:t>Start</a:t>
            </a:r>
            <a:r>
              <a:rPr lang="en-US" dirty="0" smtClean="0"/>
              <a:t> list, select </a:t>
            </a:r>
            <a:r>
              <a:rPr lang="en-US" b="1" dirty="0" smtClean="0"/>
              <a:t>With Previous</a:t>
            </a:r>
            <a:r>
              <a:rPr lang="en-US" dirty="0" smtClean="0"/>
              <a:t>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Select the first animation effect (stretch effect for the left-right arrow)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pane. Under </a:t>
            </a:r>
            <a:r>
              <a:rPr lang="en-US" b="1" dirty="0" smtClean="0"/>
              <a:t>Modify: Stretch</a:t>
            </a:r>
            <a:r>
              <a:rPr lang="en-US" dirty="0" smtClean="0"/>
              <a:t>, click the arrow to the right of the effect, and then click </a:t>
            </a:r>
            <a:r>
              <a:rPr lang="en-US" b="1" dirty="0" smtClean="0"/>
              <a:t>Timing</a:t>
            </a:r>
            <a:r>
              <a:rPr lang="en-US" dirty="0" smtClean="0"/>
              <a:t>. In the </a:t>
            </a:r>
            <a:r>
              <a:rPr lang="en-US" b="1" dirty="0" smtClean="0"/>
              <a:t>Stretch</a:t>
            </a:r>
            <a:r>
              <a:rPr lang="en-US" dirty="0" smtClean="0"/>
              <a:t> dialog box, on the</a:t>
            </a:r>
            <a:r>
              <a:rPr lang="en-US" b="1" dirty="0" smtClean="0"/>
              <a:t> Timing</a:t>
            </a:r>
            <a:r>
              <a:rPr lang="en-US" dirty="0" smtClean="0"/>
              <a:t> tab, do the following: 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Delay</a:t>
            </a:r>
            <a:r>
              <a:rPr lang="en-US" dirty="0" smtClean="0"/>
              <a:t> box, enter </a:t>
            </a:r>
            <a:r>
              <a:rPr lang="en-US" b="1" dirty="0" smtClean="0"/>
              <a:t>0.5</a:t>
            </a:r>
            <a:r>
              <a:rPr lang="en-US" dirty="0" smtClean="0"/>
              <a:t>. 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Speed </a:t>
            </a:r>
            <a:r>
              <a:rPr lang="en-US" dirty="0" smtClean="0"/>
              <a:t>box, enter </a:t>
            </a:r>
            <a:r>
              <a:rPr lang="en-US" b="1" dirty="0" smtClean="0"/>
              <a:t>1.5 seconds</a:t>
            </a:r>
            <a:r>
              <a:rPr lang="en-US" dirty="0" smtClean="0"/>
              <a:t>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en-US" dirty="0" smtClean="0"/>
              <a:t>Press and hold CTRL, and then select the second and third animation effects (stretch effects for the left panel) in the </a:t>
            </a:r>
            <a:r>
              <a:rPr lang="en-US" b="1" dirty="0" smtClean="0"/>
              <a:t>Custom</a:t>
            </a:r>
            <a:r>
              <a:rPr lang="en-US" dirty="0" smtClean="0"/>
              <a:t> </a:t>
            </a:r>
            <a:r>
              <a:rPr lang="en-US" b="1" dirty="0" smtClean="0"/>
              <a:t>Animation</a:t>
            </a:r>
            <a:r>
              <a:rPr lang="en-US" dirty="0" smtClean="0"/>
              <a:t> task pane. Under </a:t>
            </a:r>
            <a:r>
              <a:rPr lang="en-US" b="1" dirty="0" smtClean="0"/>
              <a:t>Modify: Stretch</a:t>
            </a:r>
            <a:r>
              <a:rPr lang="en-US" dirty="0" smtClean="0"/>
              <a:t>, 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 Right</a:t>
            </a:r>
            <a:r>
              <a:rPr lang="en-US" dirty="0" smtClean="0"/>
              <a:t>. 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en-US" dirty="0" smtClean="0"/>
              <a:t>Also in the </a:t>
            </a:r>
            <a:r>
              <a:rPr lang="en-US" b="1" dirty="0" smtClean="0"/>
              <a:t>Custom Animation </a:t>
            </a:r>
            <a:r>
              <a:rPr lang="en-US" dirty="0" smtClean="0"/>
              <a:t>task pane, with the second and third animation effects still selected, click the arrow to the right of one of those effects, and then click </a:t>
            </a:r>
            <a:r>
              <a:rPr lang="en-US" b="1" dirty="0" smtClean="0"/>
              <a:t>Timing</a:t>
            </a:r>
            <a:r>
              <a:rPr lang="en-US" dirty="0" smtClean="0"/>
              <a:t>. In the </a:t>
            </a:r>
            <a:r>
              <a:rPr lang="en-US" b="1" dirty="0" smtClean="0"/>
              <a:t>Stretch</a:t>
            </a:r>
            <a:r>
              <a:rPr lang="en-US" dirty="0" smtClean="0"/>
              <a:t> dialog box, on the</a:t>
            </a:r>
            <a:r>
              <a:rPr lang="en-US" b="1" dirty="0" smtClean="0"/>
              <a:t> Timing</a:t>
            </a:r>
            <a:r>
              <a:rPr lang="en-US" dirty="0" smtClean="0"/>
              <a:t> tab, in the </a:t>
            </a:r>
            <a:r>
              <a:rPr lang="en-US" b="1" dirty="0" smtClean="0"/>
              <a:t>Delay</a:t>
            </a:r>
            <a:r>
              <a:rPr lang="en-US" dirty="0" smtClean="0"/>
              <a:t> box, enter </a:t>
            </a:r>
            <a:r>
              <a:rPr lang="en-US" b="1" dirty="0" smtClean="0"/>
              <a:t>1</a:t>
            </a:r>
            <a:r>
              <a:rPr lang="en-US" dirty="0" smtClean="0"/>
              <a:t>, and then click </a:t>
            </a:r>
            <a:r>
              <a:rPr lang="en-US" b="1" dirty="0" smtClean="0"/>
              <a:t>OK</a:t>
            </a:r>
            <a:r>
              <a:rPr lang="en-US" dirty="0" smtClean="0"/>
              <a:t>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en-US" dirty="0" smtClean="0"/>
              <a:t>Press and hold CTRL, and then select the sixth and seventh animation effects (stretch effects for the right panel) in the </a:t>
            </a:r>
            <a:r>
              <a:rPr lang="en-US" b="1" dirty="0" smtClean="0"/>
              <a:t>Custom Animation</a:t>
            </a:r>
            <a:r>
              <a:rPr lang="en-US" dirty="0" smtClean="0"/>
              <a:t> task pane. Under </a:t>
            </a:r>
            <a:r>
              <a:rPr lang="en-US" b="1" dirty="0" smtClean="0"/>
              <a:t>Modify: Stretch</a:t>
            </a:r>
            <a:r>
              <a:rPr lang="en-US" dirty="0" smtClean="0"/>
              <a:t>, in the </a:t>
            </a:r>
            <a:r>
              <a:rPr lang="en-US" b="1" dirty="0" smtClean="0"/>
              <a:t>Direction</a:t>
            </a:r>
            <a:r>
              <a:rPr lang="en-US" dirty="0" smtClean="0"/>
              <a:t> list, select </a:t>
            </a:r>
            <a:r>
              <a:rPr lang="en-US" b="1" dirty="0" smtClean="0"/>
              <a:t>From Left</a:t>
            </a:r>
            <a:r>
              <a:rPr lang="en-US" dirty="0" smtClean="0"/>
              <a:t>. 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  <a:defRPr/>
            </a:pPr>
            <a:r>
              <a:rPr lang="en-US" dirty="0" smtClean="0"/>
              <a:t>Also in the </a:t>
            </a:r>
            <a:r>
              <a:rPr lang="en-US" b="1" dirty="0" smtClean="0"/>
              <a:t>Custom Animation</a:t>
            </a:r>
            <a:r>
              <a:rPr lang="en-US" dirty="0" smtClean="0"/>
              <a:t> task pane, with the sixth and seventh animation effects still selected, click the arrow to the right of one of those effects, and then click </a:t>
            </a:r>
            <a:r>
              <a:rPr lang="en-US" b="1" dirty="0" smtClean="0"/>
              <a:t>Timing</a:t>
            </a:r>
            <a:r>
              <a:rPr lang="en-US" dirty="0" smtClean="0"/>
              <a:t>. In the </a:t>
            </a:r>
            <a:r>
              <a:rPr lang="en-US" b="1" dirty="0" smtClean="0"/>
              <a:t>Stretch</a:t>
            </a:r>
            <a:r>
              <a:rPr lang="en-US" dirty="0" smtClean="0"/>
              <a:t> dialog box, on the</a:t>
            </a:r>
            <a:r>
              <a:rPr lang="en-US" b="1" dirty="0" smtClean="0"/>
              <a:t> Timing</a:t>
            </a:r>
            <a:r>
              <a:rPr lang="en-US" dirty="0" smtClean="0"/>
              <a:t> tab, in the </a:t>
            </a:r>
            <a:r>
              <a:rPr lang="en-US" b="1" dirty="0" smtClean="0"/>
              <a:t>Delay</a:t>
            </a:r>
            <a:r>
              <a:rPr lang="en-US" dirty="0" smtClean="0"/>
              <a:t> box, enter </a:t>
            </a:r>
            <a:r>
              <a:rPr lang="en-US" b="1" dirty="0" smtClean="0"/>
              <a:t>1</a:t>
            </a:r>
            <a:r>
              <a:rPr lang="en-US" dirty="0" smtClean="0"/>
              <a:t>.</a:t>
            </a:r>
          </a:p>
          <a:p>
            <a:pPr marL="350615" indent="-350615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To reproduce the background effects on this slide, do the following: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Right-click the slide background area, and then click </a:t>
            </a:r>
            <a:r>
              <a:rPr lang="en-US" b="1" dirty="0" smtClean="0"/>
              <a:t>Format Background</a:t>
            </a:r>
            <a:r>
              <a:rPr lang="en-US" dirty="0" smtClean="0"/>
              <a:t>. In the </a:t>
            </a:r>
            <a:r>
              <a:rPr lang="en-US" b="1" dirty="0" smtClean="0"/>
              <a:t>Format Background </a:t>
            </a:r>
            <a:r>
              <a:rPr lang="en-US" dirty="0" smtClean="0"/>
              <a:t>dialog box, click </a:t>
            </a:r>
            <a:r>
              <a:rPr lang="en-US" b="1" dirty="0" smtClean="0"/>
              <a:t>Fill</a:t>
            </a:r>
            <a:r>
              <a:rPr lang="en-US" dirty="0" smtClean="0"/>
              <a:t> in the left pane, select </a:t>
            </a:r>
            <a:r>
              <a:rPr lang="en-US" b="1" dirty="0" smtClean="0"/>
              <a:t>Gradient fill</a:t>
            </a:r>
            <a:r>
              <a:rPr lang="en-US" dirty="0" smtClean="0"/>
              <a:t> in the </a:t>
            </a:r>
            <a:r>
              <a:rPr lang="en-US" b="1" dirty="0" smtClean="0"/>
              <a:t>Fill</a:t>
            </a:r>
            <a:r>
              <a:rPr lang="en-US" dirty="0" smtClean="0"/>
              <a:t> pane, and then do the following: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Type</a:t>
            </a:r>
            <a:r>
              <a:rPr lang="en-US" dirty="0" smtClean="0"/>
              <a:t> list, select </a:t>
            </a:r>
            <a:r>
              <a:rPr lang="en-US" b="1" dirty="0" smtClean="0"/>
              <a:t>Radial</a:t>
            </a:r>
            <a:r>
              <a:rPr lang="en-US" dirty="0" smtClean="0"/>
              <a:t>.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Direction</a:t>
            </a:r>
            <a:r>
              <a:rPr lang="en-US" dirty="0" smtClean="0"/>
              <a:t>, and then click </a:t>
            </a:r>
            <a:r>
              <a:rPr lang="en-US" b="1" dirty="0" smtClean="0"/>
              <a:t>From Center </a:t>
            </a:r>
            <a:r>
              <a:rPr lang="en-US" dirty="0" smtClean="0"/>
              <a:t>(third option from the left). </a:t>
            </a:r>
            <a:endParaRPr lang="en-US" b="1" dirty="0" smtClean="0"/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Under </a:t>
            </a:r>
            <a:r>
              <a:rPr lang="en-US" b="1" dirty="0" smtClean="0"/>
              <a:t>Gradient stops</a:t>
            </a:r>
            <a:r>
              <a:rPr lang="en-US" dirty="0" smtClean="0"/>
              <a:t>, click </a:t>
            </a:r>
            <a:r>
              <a:rPr lang="en-US" b="1" dirty="0" smtClean="0"/>
              <a:t>Add</a:t>
            </a:r>
            <a:r>
              <a:rPr lang="en-US" dirty="0" smtClean="0"/>
              <a:t> or </a:t>
            </a:r>
            <a:r>
              <a:rPr lang="en-US" b="1" dirty="0" smtClean="0"/>
              <a:t>Remove</a:t>
            </a:r>
            <a:r>
              <a:rPr lang="en-US" dirty="0" smtClean="0"/>
              <a:t> until two stops appear in the drop-down list.</a:t>
            </a:r>
          </a:p>
          <a:p>
            <a:pPr marL="233744" indent="-233744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Also under </a:t>
            </a:r>
            <a:r>
              <a:rPr lang="en-US" b="1" dirty="0" smtClean="0"/>
              <a:t>Gradient stops</a:t>
            </a:r>
            <a:r>
              <a:rPr lang="en-US" dirty="0" smtClean="0"/>
              <a:t>, customize the gradient stops as follows:</a:t>
            </a:r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1 </a:t>
            </a:r>
            <a:r>
              <a:rPr lang="en-US" dirty="0" smtClean="0"/>
              <a:t>from the list, and then do the following: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0%</a:t>
            </a:r>
            <a:r>
              <a:rPr lang="en-US" dirty="0" smtClean="0"/>
              <a:t>.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 </a:t>
            </a:r>
            <a:r>
              <a:rPr lang="en-US" dirty="0" smtClean="0"/>
              <a:t>click </a:t>
            </a:r>
            <a:r>
              <a:rPr lang="en-US" b="1" dirty="0" smtClean="0"/>
              <a:t>White, Background 1 </a:t>
            </a:r>
            <a:r>
              <a:rPr lang="en-US" dirty="0" smtClean="0"/>
              <a:t>(first row, first option from the left).</a:t>
            </a:r>
            <a:endParaRPr lang="en-US" b="1" dirty="0" smtClean="0"/>
          </a:p>
          <a:p>
            <a:pPr marL="701231" lvl="1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Stop 2 </a:t>
            </a:r>
            <a:r>
              <a:rPr lang="en-US" dirty="0" smtClean="0"/>
              <a:t>from the list, and then do the following: 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In the </a:t>
            </a:r>
            <a:r>
              <a:rPr lang="en-US" b="1" dirty="0" smtClean="0"/>
              <a:t>Stop position </a:t>
            </a:r>
            <a:r>
              <a:rPr lang="en-US" dirty="0" smtClean="0"/>
              <a:t>box, enter </a:t>
            </a:r>
            <a:r>
              <a:rPr lang="en-US" b="1" dirty="0" smtClean="0"/>
              <a:t>100%</a:t>
            </a:r>
            <a:r>
              <a:rPr lang="en-US" dirty="0" smtClean="0"/>
              <a:t>.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Click the button next to </a:t>
            </a:r>
            <a:r>
              <a:rPr lang="en-US" b="1" dirty="0" smtClean="0"/>
              <a:t>Color</a:t>
            </a:r>
            <a:r>
              <a:rPr lang="en-US" dirty="0" smtClean="0"/>
              <a:t>, and then under </a:t>
            </a:r>
            <a:r>
              <a:rPr lang="en-US" b="1" dirty="0" smtClean="0"/>
              <a:t>Theme Colors </a:t>
            </a:r>
            <a:r>
              <a:rPr lang="en-US" dirty="0" smtClean="0"/>
              <a:t>click </a:t>
            </a:r>
            <a:r>
              <a:rPr lang="en-US" b="1" dirty="0" smtClean="0"/>
              <a:t>Black, Text 1, Lighter 25% </a:t>
            </a:r>
            <a:r>
              <a:rPr lang="en-US" dirty="0" smtClean="0"/>
              <a:t>(fourth row, second option from the left).</a:t>
            </a:r>
          </a:p>
          <a:p>
            <a:pPr marL="1168718" lvl="2" indent="-23374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43011" name="Slide Image Placeholder 4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1125DB-1F15-4B18-B4A0-5606F0158149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1125DB-1F15-4B18-B4A0-5606F0158149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34F02-F436-2746-932D-4DAD024B76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0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CF1AC-9DD8-7040-898A-BE6C0123C5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9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D92905-60B9-4B70-A32A-A2873A43956E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DC729-9E45-4B2F-B6DA-946249A5503D}" type="slidenum">
              <a:rPr lang="en-AU">
                <a:latin typeface="Arial" pitchFamily="34" charset="0"/>
                <a:cs typeface="Arial" pitchFamily="34" charset="0"/>
              </a:rPr>
              <a:pPr/>
              <a:t>13</a:t>
            </a:fld>
            <a:endParaRPr lang="en-AU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5E1B8A-7EA2-42E8-9823-732875C3281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4343400"/>
            <a:ext cx="5486400" cy="41132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EAC Training Modules (OBE for Panel Evaluator)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65D803-2C33-4A02-B895-0D52E1BA57AA}" type="slidenum">
              <a:rPr lang="en-US"/>
              <a:pPr/>
              <a:t>20</a:t>
            </a:fld>
            <a:endParaRPr lang="en-US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E5DA8-C13D-4148-A095-83E267A98D0F}" type="slidenum">
              <a:rPr lang="en-AU">
                <a:latin typeface="Arial" pitchFamily="34" charset="0"/>
                <a:cs typeface="Arial" pitchFamily="34" charset="0"/>
              </a:rPr>
              <a:pPr/>
              <a:t>30</a:t>
            </a:fld>
            <a:endParaRPr lang="en-AU">
              <a:latin typeface="Arial" pitchFamily="34" charset="0"/>
              <a:cs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FF83B7-58B1-48C9-BEAA-E405C15A94C4}" type="slidenum">
              <a:rPr lang="en-AU">
                <a:latin typeface="Arial" pitchFamily="34" charset="0"/>
                <a:cs typeface="Arial" pitchFamily="34" charset="0"/>
              </a:rPr>
              <a:pPr/>
              <a:t>31</a:t>
            </a:fld>
            <a:endParaRPr lang="en-AU">
              <a:latin typeface="Arial" pitchFamily="34" charset="0"/>
              <a:cs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AE3-162C-A54B-BBD5-7DF890BE256C}" type="datetimeFigureOut">
              <a:rPr lang="en-US" smtClean="0"/>
              <a:t>4/17/14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B30D-A278-9048-BB2C-5BB1EE4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9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AE3-162C-A54B-BBD5-7DF890BE256C}" type="datetimeFigureOut">
              <a:rPr lang="en-US" smtClean="0"/>
              <a:t>4/17/14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B30D-A278-9048-BB2C-5BB1EE4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81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AE3-162C-A54B-BBD5-7DF890BE256C}" type="datetimeFigureOut">
              <a:rPr lang="en-US" smtClean="0"/>
              <a:t>4/17/14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B30D-A278-9048-BB2C-5BB1EE4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7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3" y="701675"/>
            <a:ext cx="7086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660525"/>
            <a:ext cx="4114800" cy="4311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60525"/>
            <a:ext cx="4114800" cy="2079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92550"/>
            <a:ext cx="4114800" cy="2079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3224D0-FE98-424A-9DEA-22F9EC814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3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5B988-D14A-445D-8551-1DECE464C4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15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AE3-162C-A54B-BBD5-7DF890BE256C}" type="datetimeFigureOut">
              <a:rPr lang="en-US" smtClean="0"/>
              <a:t>4/17/14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B30D-A278-9048-BB2C-5BB1EE4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5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AE3-162C-A54B-BBD5-7DF890BE256C}" type="datetimeFigureOut">
              <a:rPr lang="en-US" smtClean="0"/>
              <a:t>4/17/14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B30D-A278-9048-BB2C-5BB1EE4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8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AE3-162C-A54B-BBD5-7DF890BE256C}" type="datetimeFigureOut">
              <a:rPr lang="en-US" smtClean="0"/>
              <a:t>4/17/14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B30D-A278-9048-BB2C-5BB1EE4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AE3-162C-A54B-BBD5-7DF890BE256C}" type="datetimeFigureOut">
              <a:rPr lang="en-US" smtClean="0"/>
              <a:t>4/17/14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B30D-A278-9048-BB2C-5BB1EE4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96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AE3-162C-A54B-BBD5-7DF890BE256C}" type="datetimeFigureOut">
              <a:rPr lang="en-US" smtClean="0"/>
              <a:t>4/17/14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B30D-A278-9048-BB2C-5BB1EE4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7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AE3-162C-A54B-BBD5-7DF890BE256C}" type="datetimeFigureOut">
              <a:rPr lang="en-US" smtClean="0"/>
              <a:t>4/17/14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B30D-A278-9048-BB2C-5BB1EE4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5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AE3-162C-A54B-BBD5-7DF890BE256C}" type="datetimeFigureOut">
              <a:rPr lang="en-US" smtClean="0"/>
              <a:t>4/17/14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B30D-A278-9048-BB2C-5BB1EE4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5AE3-162C-A54B-BBD5-7DF890BE256C}" type="datetimeFigureOut">
              <a:rPr lang="en-US" smtClean="0"/>
              <a:t>4/17/14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1B30D-A278-9048-BB2C-5BB1EE4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8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E5AE3-162C-A54B-BBD5-7DF890BE256C}" type="datetimeFigureOut">
              <a:rPr lang="en-US" smtClean="0"/>
              <a:t>4/17/14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1B30D-A278-9048-BB2C-5BB1EE4E2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7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gif"/><Relationship Id="rId12" Type="http://schemas.openxmlformats.org/officeDocument/2006/relationships/hyperlink" Target="http://www.feiic.org/" TargetMode="External"/><Relationship Id="rId13" Type="http://schemas.openxmlformats.org/officeDocument/2006/relationships/image" Target="../media/image31.jpeg"/><Relationship Id="rId14" Type="http://schemas.openxmlformats.org/officeDocument/2006/relationships/hyperlink" Target="http://www.nabeea.asia/" TargetMode="External"/><Relationship Id="rId15" Type="http://schemas.openxmlformats.org/officeDocument/2006/relationships/image" Target="../media/image32.jpeg"/><Relationship Id="rId16" Type="http://schemas.openxmlformats.org/officeDocument/2006/relationships/hyperlink" Target="http://www.upadired.com/fron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hyperlink" Target="http://aer.afeo.org/" TargetMode="External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hyperlink" Target="http://www.feiap.org/" TargetMode="External"/><Relationship Id="rId7" Type="http://schemas.openxmlformats.org/officeDocument/2006/relationships/image" Target="../media/image28.png"/><Relationship Id="rId8" Type="http://schemas.openxmlformats.org/officeDocument/2006/relationships/hyperlink" Target="http://www.wfeo.net/" TargetMode="External"/><Relationship Id="rId9" Type="http://schemas.openxmlformats.org/officeDocument/2006/relationships/image" Target="../media/image29.jpeg"/><Relationship Id="rId10" Type="http://schemas.openxmlformats.org/officeDocument/2006/relationships/hyperlink" Target="http://cec.ice.org.uk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hyperlink" Target="http://enaee.trynisis.com/" TargetMode="External"/><Relationship Id="rId5" Type="http://schemas.openxmlformats.org/officeDocument/2006/relationships/image" Target="../media/image35.png"/><Relationship Id="rId6" Type="http://schemas.openxmlformats.org/officeDocument/2006/relationships/hyperlink" Target="http://www.feani.org/site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iem.org.my/" TargetMode="External"/><Relationship Id="rId12" Type="http://schemas.openxmlformats.org/officeDocument/2006/relationships/hyperlink" Target="http://www.kpea.or.kr/" TargetMode="External"/><Relationship Id="rId13" Type="http://schemas.openxmlformats.org/officeDocument/2006/relationships/hyperlink" Target="http://www.ies.org.sg/" TargetMode="External"/><Relationship Id="rId14" Type="http://schemas.openxmlformats.org/officeDocument/2006/relationships/hyperlink" Target="http://www.iesl.lk/" TargetMode="External"/><Relationship Id="rId15" Type="http://schemas.openxmlformats.org/officeDocument/2006/relationships/hyperlink" Target="http://www.ieindia.org/" TargetMode="External"/><Relationship Id="rId16" Type="http://schemas.openxmlformats.org/officeDocument/2006/relationships/hyperlink" Target="http://www.apecengineer.org.tw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ngineersaustralia.org.au/" TargetMode="External"/><Relationship Id="rId3" Type="http://schemas.openxmlformats.org/officeDocument/2006/relationships/hyperlink" Target="http://www.ccpe.ca/" TargetMode="External"/><Relationship Id="rId4" Type="http://schemas.openxmlformats.org/officeDocument/2006/relationships/hyperlink" Target="http://www.iei.ie/" TargetMode="External"/><Relationship Id="rId5" Type="http://schemas.openxmlformats.org/officeDocument/2006/relationships/hyperlink" Target="http://www.ipenz.org.nz/" TargetMode="External"/><Relationship Id="rId6" Type="http://schemas.openxmlformats.org/officeDocument/2006/relationships/hyperlink" Target="http://www.hkie.org.hk/" TargetMode="External"/><Relationship Id="rId7" Type="http://schemas.openxmlformats.org/officeDocument/2006/relationships/hyperlink" Target="http://www.ecsa.co.za/" TargetMode="External"/><Relationship Id="rId8" Type="http://schemas.openxmlformats.org/officeDocument/2006/relationships/hyperlink" Target="http://www.engc.org.uk/" TargetMode="External"/><Relationship Id="rId9" Type="http://schemas.openxmlformats.org/officeDocument/2006/relationships/hyperlink" Target="http://www.ncees.org/" TargetMode="External"/><Relationship Id="rId10" Type="http://schemas.openxmlformats.org/officeDocument/2006/relationships/hyperlink" Target="http://www.engineer.or.jp/sub09/" TargetMode="External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ptc.org.ph/" TargetMode="External"/><Relationship Id="rId12" Type="http://schemas.openxmlformats.org/officeDocument/2006/relationships/hyperlink" Target="http://www.coe.or.th/" TargetMode="External"/><Relationship Id="rId13" Type="http://schemas.openxmlformats.org/officeDocument/2006/relationships/hyperlink" Target="http://www.apecengineer.org.tw/" TargetMode="External"/><Relationship Id="rId14" Type="http://schemas.openxmlformats.org/officeDocument/2006/relationships/hyperlink" Target="http://www.ies.org.sg/" TargetMode="External"/><Relationship Id="rId15" Type="http://schemas.openxmlformats.org/officeDocument/2006/relationships/hyperlink" Target="http://www.ac-raee.ru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ngineersaustralia.org.au/" TargetMode="External"/><Relationship Id="rId3" Type="http://schemas.openxmlformats.org/officeDocument/2006/relationships/hyperlink" Target="http://www.ccpe.ca/" TargetMode="External"/><Relationship Id="rId4" Type="http://schemas.openxmlformats.org/officeDocument/2006/relationships/hyperlink" Target="http://www.hkie.org.hk/" TargetMode="External"/><Relationship Id="rId5" Type="http://schemas.openxmlformats.org/officeDocument/2006/relationships/hyperlink" Target="http://www.engineer.or.jp/sub09/" TargetMode="External"/><Relationship Id="rId6" Type="http://schemas.openxmlformats.org/officeDocument/2006/relationships/hyperlink" Target="http://www.kpea.or.kr/" TargetMode="External"/><Relationship Id="rId7" Type="http://schemas.openxmlformats.org/officeDocument/2006/relationships/hyperlink" Target="http://www.iem.org.my/" TargetMode="External"/><Relationship Id="rId8" Type="http://schemas.openxmlformats.org/officeDocument/2006/relationships/hyperlink" Target="http://www.ipenz.org.nz/" TargetMode="External"/><Relationship Id="rId9" Type="http://schemas.openxmlformats.org/officeDocument/2006/relationships/hyperlink" Target="http://www.ncees.org/" TargetMode="External"/><Relationship Id="rId10" Type="http://schemas.openxmlformats.org/officeDocument/2006/relationships/hyperlink" Target="http://www.pii.or.id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kie.org.hk/" TargetMode="External"/><Relationship Id="rId4" Type="http://schemas.openxmlformats.org/officeDocument/2006/relationships/hyperlink" Target="http://www.iei.ie/" TargetMode="External"/><Relationship Id="rId5" Type="http://schemas.openxmlformats.org/officeDocument/2006/relationships/hyperlink" Target="http://www.ipenz.org.nz/" TargetMode="External"/><Relationship Id="rId6" Type="http://schemas.openxmlformats.org/officeDocument/2006/relationships/hyperlink" Target="http://www.ecsa.co.za/" TargetMode="External"/><Relationship Id="rId7" Type="http://schemas.openxmlformats.org/officeDocument/2006/relationships/hyperlink" Target="http://www.engc.org.uk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ctt.ca/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Relationship Id="rId3" Type="http://schemas.openxmlformats.org/officeDocument/2006/relationships/image" Target="../media/image46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981200" y="685800"/>
            <a:ext cx="53340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endParaRPr lang="en-US" sz="1400" b="1" dirty="0">
              <a:solidFill>
                <a:srgbClr val="000066"/>
              </a:solidFill>
              <a:latin typeface="Albertus MT Lt" pitchFamily="34" charset="0"/>
            </a:endParaRP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111951" y="2139082"/>
            <a:ext cx="56718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Engineering the Future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6806" y="4065564"/>
            <a:ext cx="9032048" cy="144016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000" b="1" dirty="0" smtClean="0">
                <a:solidFill>
                  <a:srgbClr val="FF0000"/>
                </a:solidFill>
              </a:rPr>
              <a:t>Prof. Megat Johari Megat Mohd Noor</a:t>
            </a:r>
            <a:endParaRPr lang="en-US" sz="2000" b="1" i="1" dirty="0" smtClean="0">
              <a:solidFill>
                <a:srgbClr val="FF0000"/>
              </a:solidFill>
            </a:endParaRPr>
          </a:p>
          <a:p>
            <a:pPr algn="l" eaLnBrk="1" hangingPunct="1"/>
            <a:r>
              <a:rPr lang="en-US" sz="1700" b="1" i="1" dirty="0" smtClean="0">
                <a:solidFill>
                  <a:schemeClr val="tx1"/>
                </a:solidFill>
              </a:rPr>
              <a:t>Director of Quality &amp; Risk Management Centre</a:t>
            </a:r>
          </a:p>
          <a:p>
            <a:pPr algn="l" eaLnBrk="1" hangingPunct="1"/>
            <a:r>
              <a:rPr lang="en-US" sz="1700" b="1" i="1" dirty="0" smtClean="0">
                <a:solidFill>
                  <a:schemeClr val="tx1"/>
                </a:solidFill>
              </a:rPr>
              <a:t>&amp; Head of Ecological Engineering Laboratory, Malaysia Japan International Institute of Technology</a:t>
            </a:r>
            <a:endParaRPr lang="en-US" sz="1700" b="1" i="1" dirty="0">
              <a:solidFill>
                <a:schemeClr val="tx1"/>
              </a:solidFill>
            </a:endParaRPr>
          </a:p>
          <a:p>
            <a:pPr algn="l" eaLnBrk="1" hangingPunct="1"/>
            <a:r>
              <a:rPr lang="en-US" sz="1700" b="1" i="1" dirty="0" smtClean="0">
                <a:solidFill>
                  <a:schemeClr val="tx1"/>
                </a:solidFill>
              </a:rPr>
              <a:t>Kuala Lumpur Campus</a:t>
            </a:r>
          </a:p>
          <a:p>
            <a:pPr algn="l" eaLnBrk="1" hangingPunct="1"/>
            <a:r>
              <a:rPr lang="en-US" sz="1700" b="1" i="1" dirty="0" err="1" smtClean="0">
                <a:solidFill>
                  <a:schemeClr val="tx1"/>
                </a:solidFill>
              </a:rPr>
              <a:t>Universiti</a:t>
            </a:r>
            <a:r>
              <a:rPr lang="en-US" sz="1700" b="1" i="1" dirty="0" smtClean="0">
                <a:solidFill>
                  <a:schemeClr val="tx1"/>
                </a:solidFill>
              </a:rPr>
              <a:t> </a:t>
            </a:r>
            <a:r>
              <a:rPr lang="en-US" sz="1700" b="1" i="1" dirty="0" err="1" smtClean="0">
                <a:solidFill>
                  <a:schemeClr val="tx1"/>
                </a:solidFill>
              </a:rPr>
              <a:t>Teknologi</a:t>
            </a:r>
            <a:r>
              <a:rPr lang="en-US" sz="1700" b="1" i="1" dirty="0" smtClean="0">
                <a:solidFill>
                  <a:schemeClr val="tx1"/>
                </a:solidFill>
              </a:rPr>
              <a:t> Malaysia</a:t>
            </a:r>
          </a:p>
          <a:p>
            <a:pPr eaLnBrk="1" hangingPunct="1"/>
            <a:endParaRPr lang="en-US" sz="1600" b="1" dirty="0" smtClean="0">
              <a:solidFill>
                <a:schemeClr val="tx1"/>
              </a:solidFill>
            </a:endParaRPr>
          </a:p>
        </p:txBody>
      </p:sp>
      <p:pic>
        <p:nvPicPr>
          <p:cNvPr id="8" name="Picture 7" descr="D:\User\Downloads\MJIIT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1605" y="-76968"/>
            <a:ext cx="5220072" cy="1100238"/>
          </a:xfrm>
          <a:prstGeom prst="rect">
            <a:avLst/>
          </a:prstGeom>
          <a:noFill/>
        </p:spPr>
      </p:pic>
      <p:pic>
        <p:nvPicPr>
          <p:cNvPr id="2" name="Picture 1" descr="IMG_03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57" y="1168867"/>
            <a:ext cx="3240360" cy="3483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2" y="160031"/>
            <a:ext cx="138906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097" y="6456571"/>
            <a:ext cx="8632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>
                <a:solidFill>
                  <a:srgbClr val="0000FF"/>
                </a:solidFill>
              </a:rPr>
              <a:t>1</a:t>
            </a:r>
            <a:r>
              <a:rPr lang="en-US" sz="1600" b="1" i="1" baseline="30000" dirty="0" smtClean="0">
                <a:solidFill>
                  <a:srgbClr val="0000FF"/>
                </a:solidFill>
              </a:rPr>
              <a:t>st</a:t>
            </a:r>
            <a:r>
              <a:rPr lang="en-US" sz="1600" b="1" i="1" dirty="0" smtClean="0">
                <a:solidFill>
                  <a:srgbClr val="0000FF"/>
                </a:solidFill>
              </a:rPr>
              <a:t> FEIIC International Young Engineers Conference (FIYEC 2014), 18-20 April 2014, Lahore, Pakistan</a:t>
            </a:r>
            <a:endParaRPr lang="en-US" sz="16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684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3814" y="515568"/>
            <a:ext cx="7808077" cy="1678747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New Economic Model</a:t>
            </a:r>
          </a:p>
          <a:p>
            <a:pPr algn="ctr"/>
            <a:r>
              <a:rPr lang="en-US" sz="4000" dirty="0" smtClean="0"/>
              <a:t>Achieve high income nation by 2020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53814" y="2219465"/>
            <a:ext cx="7808077" cy="81107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GNI per cap USD 15,000 by 2020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653814" y="3646710"/>
            <a:ext cx="7808077" cy="1052732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Economic Transformation Program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653815" y="4699442"/>
            <a:ext cx="7808076" cy="1826897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GNI USD 523 BILLION</a:t>
            </a:r>
          </a:p>
          <a:p>
            <a:pPr algn="ctr"/>
            <a:r>
              <a:rPr lang="en-US" sz="3200" dirty="0" smtClean="0"/>
              <a:t>6% GDP</a:t>
            </a:r>
          </a:p>
          <a:p>
            <a:pPr algn="ctr"/>
            <a:r>
              <a:rPr lang="en-US" sz="3200" dirty="0" smtClean="0"/>
              <a:t>3.3 MILLION ADDITIONAL JOB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484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0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26720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MY">
              <a:latin typeface="Calibri" pitchFamily="34" charset="0"/>
            </a:endParaRPr>
          </a:p>
        </p:txBody>
      </p: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3913188" y="2662238"/>
            <a:ext cx="9144000" cy="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MY">
              <a:latin typeface="Calibri" pitchFamily="34" charset="0"/>
            </a:endParaRPr>
          </a:p>
        </p:txBody>
      </p:sp>
      <p:sp>
        <p:nvSpPr>
          <p:cNvPr id="9220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-247495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Issues &amp; Challenges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in Engineering Education</a:t>
            </a:r>
          </a:p>
        </p:txBody>
      </p:sp>
      <p:sp>
        <p:nvSpPr>
          <p:cNvPr id="9221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0" y="795318"/>
            <a:ext cx="9144000" cy="6075510"/>
          </a:xfrm>
          <a:solidFill>
            <a:srgbClr val="002060"/>
          </a:solidFill>
        </p:spPr>
        <p:txBody>
          <a:bodyPr>
            <a:noAutofit/>
          </a:bodyPr>
          <a:lstStyle/>
          <a:p>
            <a:pPr eaLnBrk="1" hangingPunct="1">
              <a:buClrTx/>
              <a:buSzPct val="75000"/>
            </a:pPr>
            <a:r>
              <a:rPr lang="en-US" sz="2600" b="1" dirty="0" err="1" smtClean="0">
                <a:solidFill>
                  <a:srgbClr val="FFFF00"/>
                </a:solidFill>
                <a:latin typeface="+mj-lt"/>
              </a:rPr>
              <a:t>Globalisation</a:t>
            </a: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 and Mobility</a:t>
            </a:r>
          </a:p>
          <a:p>
            <a:pPr eaLnBrk="1" hangingPunct="1">
              <a:buClrTx/>
              <a:buSzPct val="75000"/>
            </a:pP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Solving future problems</a:t>
            </a:r>
          </a:p>
          <a:p>
            <a:pPr>
              <a:buSzPct val="75000"/>
            </a:pPr>
            <a:r>
              <a:rPr lang="en-US" sz="2600" b="1" dirty="0">
                <a:solidFill>
                  <a:srgbClr val="FFFF00"/>
                </a:solidFill>
                <a:latin typeface="+mj-lt"/>
              </a:rPr>
              <a:t>Depth of curriculum</a:t>
            </a:r>
          </a:p>
          <a:p>
            <a:pPr>
              <a:buSzPct val="75000"/>
            </a:pP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Practical </a:t>
            </a:r>
            <a:r>
              <a:rPr lang="en-US" sz="2600" b="1" i="1" dirty="0" err="1">
                <a:solidFill>
                  <a:srgbClr val="FFFF00"/>
                </a:solidFill>
                <a:latin typeface="+mj-lt"/>
              </a:rPr>
              <a:t>vs</a:t>
            </a:r>
            <a:r>
              <a:rPr lang="en-US" sz="2600" b="1" i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600" b="1" dirty="0">
                <a:solidFill>
                  <a:srgbClr val="FFFF00"/>
                </a:solidFill>
                <a:latin typeface="+mj-lt"/>
              </a:rPr>
              <a:t>Theoretical</a:t>
            </a:r>
          </a:p>
          <a:p>
            <a:pPr>
              <a:buSzPct val="75000"/>
            </a:pP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Broad </a:t>
            </a:r>
            <a:r>
              <a:rPr lang="en-US" sz="2600" b="1" dirty="0">
                <a:solidFill>
                  <a:srgbClr val="FFFF00"/>
                </a:solidFill>
                <a:latin typeface="+mj-lt"/>
              </a:rPr>
              <a:t>curriculum </a:t>
            </a:r>
            <a:r>
              <a:rPr lang="en-US" sz="2600" b="1" i="1" dirty="0" err="1">
                <a:solidFill>
                  <a:srgbClr val="FFFF00"/>
                </a:solidFill>
                <a:latin typeface="+mj-lt"/>
              </a:rPr>
              <a:t>vs</a:t>
            </a:r>
            <a:r>
              <a:rPr lang="en-US" sz="2600" b="1" dirty="0">
                <a:solidFill>
                  <a:srgbClr val="FFFF00"/>
                </a:solidFill>
                <a:latin typeface="+mj-lt"/>
              </a:rPr>
              <a:t> Narrow</a:t>
            </a:r>
          </a:p>
          <a:p>
            <a:pPr>
              <a:buSzPct val="75000"/>
            </a:pP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Thinking </a:t>
            </a:r>
            <a:r>
              <a:rPr lang="en-US" sz="2600" b="1" dirty="0">
                <a:solidFill>
                  <a:srgbClr val="FFFF00"/>
                </a:solidFill>
                <a:latin typeface="+mj-lt"/>
              </a:rPr>
              <a:t>graduates</a:t>
            </a:r>
          </a:p>
          <a:p>
            <a:pPr eaLnBrk="1" hangingPunct="1">
              <a:buClrTx/>
              <a:buSzPct val="75000"/>
            </a:pP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Traditional </a:t>
            </a:r>
            <a:r>
              <a:rPr lang="en-US" sz="2600" b="1" i="1" dirty="0" err="1" smtClean="0">
                <a:solidFill>
                  <a:srgbClr val="FFFF00"/>
                </a:solidFill>
                <a:latin typeface="+mj-lt"/>
              </a:rPr>
              <a:t>vs</a:t>
            </a: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 Virtual</a:t>
            </a:r>
          </a:p>
          <a:p>
            <a:pPr>
              <a:buSzPct val="75000"/>
            </a:pPr>
            <a:r>
              <a:rPr lang="en-US" sz="2600" b="1" dirty="0">
                <a:solidFill>
                  <a:srgbClr val="FFFF00"/>
                </a:solidFill>
                <a:latin typeface="+mj-lt"/>
              </a:rPr>
              <a:t>Variety of Modes of Delivery</a:t>
            </a:r>
          </a:p>
          <a:p>
            <a:pPr eaLnBrk="1" hangingPunct="1">
              <a:buClrTx/>
              <a:buSzPct val="75000"/>
            </a:pP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Mass </a:t>
            </a: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learning </a:t>
            </a:r>
            <a:r>
              <a:rPr lang="en-US" sz="2600" b="1" i="1" dirty="0" err="1" smtClean="0">
                <a:solidFill>
                  <a:srgbClr val="FFFF00"/>
                </a:solidFill>
                <a:latin typeface="+mj-lt"/>
              </a:rPr>
              <a:t>vs</a:t>
            </a: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 Small Group</a:t>
            </a:r>
          </a:p>
          <a:p>
            <a:pPr eaLnBrk="1" hangingPunct="1">
              <a:buClrTx/>
              <a:buSzPct val="75000"/>
            </a:pP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International benchmarking</a:t>
            </a:r>
          </a:p>
          <a:p>
            <a:pPr eaLnBrk="1" hangingPunct="1">
              <a:buClrTx/>
              <a:buSzPct val="75000"/>
            </a:pP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Maintain </a:t>
            </a:r>
            <a:r>
              <a:rPr lang="en-US" sz="2600" b="1" dirty="0">
                <a:solidFill>
                  <a:srgbClr val="FFFF00"/>
                </a:solidFill>
                <a:latin typeface="+mj-lt"/>
              </a:rPr>
              <a:t>Fundamentals while Encourage Inclusion of Latest Technology Advancement in the </a:t>
            </a: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Curriculum</a:t>
            </a:r>
          </a:p>
          <a:p>
            <a:pPr eaLnBrk="1" hangingPunct="1">
              <a:buClrTx/>
              <a:buSzPct val="75000"/>
            </a:pP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Allow </a:t>
            </a:r>
            <a:r>
              <a:rPr lang="en-US" sz="2600" b="1" dirty="0">
                <a:solidFill>
                  <a:srgbClr val="FFFF00"/>
                </a:solidFill>
                <a:latin typeface="+mj-lt"/>
              </a:rPr>
              <a:t>Academic Innovation and </a:t>
            </a: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Creativity</a:t>
            </a:r>
          </a:p>
          <a:p>
            <a:pPr eaLnBrk="1" hangingPunct="1">
              <a:buClrTx/>
              <a:buSzPct val="75000"/>
            </a:pP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Avoid </a:t>
            </a:r>
            <a:r>
              <a:rPr lang="en-US" sz="2600" b="1" dirty="0">
                <a:solidFill>
                  <a:srgbClr val="FFFF00"/>
                </a:solidFill>
                <a:latin typeface="+mj-lt"/>
              </a:rPr>
              <a:t>Side-</a:t>
            </a:r>
            <a:r>
              <a:rPr lang="en-US" sz="2600" b="1" dirty="0" smtClean="0">
                <a:solidFill>
                  <a:srgbClr val="FFFF00"/>
                </a:solidFill>
                <a:latin typeface="+mj-lt"/>
              </a:rPr>
              <a:t>tracked</a:t>
            </a:r>
          </a:p>
          <a:p>
            <a:pPr eaLnBrk="1" hangingPunct="1">
              <a:buClrTx/>
              <a:buSzPct val="75000"/>
            </a:pPr>
            <a:endParaRPr lang="en-US" sz="2600" b="1" dirty="0" smtClean="0">
              <a:solidFill>
                <a:srgbClr val="FFFF00"/>
              </a:solidFill>
              <a:latin typeface="+mj-lt"/>
            </a:endParaRPr>
          </a:p>
          <a:p>
            <a:pPr eaLnBrk="1" hangingPunct="1">
              <a:buSzPct val="75000"/>
            </a:pPr>
            <a:endParaRPr lang="en-US" sz="2600" b="1" dirty="0" smtClean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6" name="Picture 5" descr="MP9004140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871" y="1280626"/>
            <a:ext cx="1806440" cy="227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9083"/>
      </p:ext>
    </p:extLst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1" y="553293"/>
            <a:ext cx="8686800" cy="1559279"/>
          </a:xfrm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/>
              <a:t>The Dilemma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420889"/>
            <a:ext cx="8686800" cy="394197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Educational </a:t>
            </a:r>
            <a:r>
              <a:rPr lang="en-US" b="1" dirty="0" smtClean="0">
                <a:solidFill>
                  <a:srgbClr val="FF0000"/>
                </a:solidFill>
              </a:rPr>
              <a:t>delivery</a:t>
            </a:r>
            <a:r>
              <a:rPr lang="en-US" dirty="0" smtClean="0"/>
              <a:t> systems may </a:t>
            </a:r>
            <a:r>
              <a:rPr lang="en-US" b="1" dirty="0" smtClean="0">
                <a:solidFill>
                  <a:srgbClr val="FF0000"/>
                </a:solidFill>
              </a:rPr>
              <a:t>change</a:t>
            </a:r>
            <a:r>
              <a:rPr lang="en-US" b="1" dirty="0" smtClean="0"/>
              <a:t> </a:t>
            </a:r>
            <a:r>
              <a:rPr lang="en-US" dirty="0" smtClean="0"/>
              <a:t>dramatically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Traditional educational providers will be different in the future – the </a:t>
            </a:r>
            <a:r>
              <a:rPr lang="en-US" b="1" dirty="0" smtClean="0">
                <a:solidFill>
                  <a:srgbClr val="FF0000"/>
                </a:solidFill>
              </a:rPr>
              <a:t>Mosaic degree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b="1" dirty="0" smtClean="0">
                <a:solidFill>
                  <a:srgbClr val="FF0000"/>
                </a:solidFill>
              </a:rPr>
              <a:t>Boundaries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between traditional disciplines will be increasingly </a:t>
            </a:r>
            <a:r>
              <a:rPr lang="en-US" b="1" dirty="0" smtClean="0">
                <a:solidFill>
                  <a:srgbClr val="FF0000"/>
                </a:solidFill>
              </a:rPr>
              <a:t>fuzzy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Exciting technical areas will be at the </a:t>
            </a:r>
            <a:r>
              <a:rPr lang="en-US" b="1" dirty="0" smtClean="0">
                <a:solidFill>
                  <a:srgbClr val="FF0000"/>
                </a:solidFill>
              </a:rPr>
              <a:t>boundaries</a:t>
            </a:r>
            <a:r>
              <a:rPr lang="en-US" b="1" dirty="0" smtClean="0"/>
              <a:t> </a:t>
            </a:r>
            <a:r>
              <a:rPr lang="en-US" dirty="0" smtClean="0"/>
              <a:t>of </a:t>
            </a:r>
            <a:r>
              <a:rPr lang="en-US" b="1" dirty="0" smtClean="0">
                <a:solidFill>
                  <a:srgbClr val="FF0000"/>
                </a:solidFill>
              </a:rPr>
              <a:t>engineering and non-engineering disciplines</a:t>
            </a:r>
            <a:endParaRPr lang="en-US" dirty="0" smtClean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4381" y="189359"/>
            <a:ext cx="2231529" cy="22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39575" y="6362867"/>
            <a:ext cx="3457690" cy="381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Skip Fletcher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973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70" y="0"/>
            <a:ext cx="9143730" cy="1143000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b="1" dirty="0" smtClean="0"/>
              <a:t>Engineering Education</a:t>
            </a:r>
            <a:endParaRPr lang="en-GB" b="1" dirty="0" smtClean="0"/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51520" y="1628800"/>
            <a:ext cx="6696744" cy="4525963"/>
          </a:xfrm>
        </p:spPr>
        <p:txBody>
          <a:bodyPr/>
          <a:lstStyle/>
          <a:p>
            <a:pPr eaLnBrk="1" hangingPunct="1"/>
            <a:r>
              <a:rPr lang="en-US" dirty="0" err="1" smtClean="0"/>
              <a:t>Emphasising</a:t>
            </a:r>
            <a:r>
              <a:rPr lang="en-US" dirty="0" smtClean="0"/>
              <a:t> on grades</a:t>
            </a:r>
          </a:p>
          <a:p>
            <a:pPr eaLnBrk="1" hangingPunct="1"/>
            <a:r>
              <a:rPr lang="en-US" dirty="0" smtClean="0"/>
              <a:t>No enthusiasm on the part of students</a:t>
            </a:r>
          </a:p>
          <a:p>
            <a:pPr eaLnBrk="1" hangingPunct="1"/>
            <a:r>
              <a:rPr lang="en-US" dirty="0" smtClean="0"/>
              <a:t>Unrealistic idea of engineering practice</a:t>
            </a:r>
          </a:p>
          <a:p>
            <a:pPr eaLnBrk="1" hangingPunct="1"/>
            <a:r>
              <a:rPr lang="en-US" dirty="0" smtClean="0"/>
              <a:t>Cramming too much in 4 years</a:t>
            </a:r>
          </a:p>
          <a:p>
            <a:pPr eaLnBrk="1" hangingPunct="1"/>
            <a:r>
              <a:rPr lang="en-US" dirty="0" smtClean="0"/>
              <a:t>Non-uniform workload among courses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C688-D391-49FA-9427-186D52100BF7}" type="slidenum">
              <a:rPr lang="en-MY" smtClean="0"/>
              <a:pPr/>
              <a:t>14</a:t>
            </a:fld>
            <a:endParaRPr lang="en-MY"/>
          </a:p>
        </p:txBody>
      </p:sp>
      <p:pic>
        <p:nvPicPr>
          <p:cNvPr id="5" name="Picture 4" descr="IMAG0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1700808"/>
            <a:ext cx="2268746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9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7384"/>
            <a:ext cx="9144000" cy="6858000"/>
          </a:xfrm>
          <a:prstGeom prst="rect">
            <a:avLst/>
          </a:prstGeom>
          <a:solidFill>
            <a:srgbClr val="FDEAD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7250" y="4725144"/>
            <a:ext cx="1714486" cy="15001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5" name="Rectangle 4"/>
          <p:cNvSpPr/>
          <p:nvPr/>
        </p:nvSpPr>
        <p:spPr>
          <a:xfrm>
            <a:off x="4786315" y="4796581"/>
            <a:ext cx="1643074" cy="15001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dirty="0"/>
          </a:p>
        </p:txBody>
      </p:sp>
      <p:sp>
        <p:nvSpPr>
          <p:cNvPr id="6" name="Rectangle 5"/>
          <p:cNvSpPr/>
          <p:nvPr/>
        </p:nvSpPr>
        <p:spPr>
          <a:xfrm>
            <a:off x="2571751" y="4810869"/>
            <a:ext cx="2286001" cy="1485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7" name="Rectangle 6"/>
          <p:cNvSpPr/>
          <p:nvPr/>
        </p:nvSpPr>
        <p:spPr>
          <a:xfrm>
            <a:off x="2571751" y="214313"/>
            <a:ext cx="2286002" cy="914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Engineers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5813" y="214313"/>
            <a:ext cx="1785937" cy="9144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Professional Engineers</a:t>
            </a:r>
            <a:endParaRPr lang="en-MY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4786315" y="4796601"/>
            <a:ext cx="1643074" cy="15001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2571751" y="4810869"/>
            <a:ext cx="2286001" cy="14859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13" name="Rectangle 12"/>
          <p:cNvSpPr/>
          <p:nvPr/>
        </p:nvSpPr>
        <p:spPr>
          <a:xfrm>
            <a:off x="6429388" y="4796581"/>
            <a:ext cx="1928800" cy="15001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dirty="0"/>
          </a:p>
        </p:txBody>
      </p:sp>
      <p:sp>
        <p:nvSpPr>
          <p:cNvPr id="14" name="Rectangle 13"/>
          <p:cNvSpPr/>
          <p:nvPr/>
        </p:nvSpPr>
        <p:spPr>
          <a:xfrm>
            <a:off x="6429388" y="4796601"/>
            <a:ext cx="1928800" cy="150018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dirty="0"/>
          </a:p>
        </p:txBody>
      </p:sp>
      <p:sp>
        <p:nvSpPr>
          <p:cNvPr id="15" name="Rectangle 14"/>
          <p:cNvSpPr/>
          <p:nvPr/>
        </p:nvSpPr>
        <p:spPr>
          <a:xfrm>
            <a:off x="857250" y="4868019"/>
            <a:ext cx="1714486" cy="15001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-1358899" y="4000500"/>
            <a:ext cx="4716462" cy="1587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857753" y="214313"/>
            <a:ext cx="1571635" cy="914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Technologist</a:t>
            </a:r>
            <a:endParaRPr lang="en-MY" sz="20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29388" y="214313"/>
            <a:ext cx="1928800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Others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1428750" y="1000125"/>
            <a:ext cx="484188" cy="78581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21" name="Up Arrow 20"/>
          <p:cNvSpPr/>
          <p:nvPr/>
        </p:nvSpPr>
        <p:spPr>
          <a:xfrm>
            <a:off x="3500430" y="1000125"/>
            <a:ext cx="484188" cy="78581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22" name="Up Arrow 21"/>
          <p:cNvSpPr/>
          <p:nvPr/>
        </p:nvSpPr>
        <p:spPr>
          <a:xfrm>
            <a:off x="5500694" y="1000125"/>
            <a:ext cx="484188" cy="78581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23" name="Up Arrow 22"/>
          <p:cNvSpPr/>
          <p:nvPr/>
        </p:nvSpPr>
        <p:spPr>
          <a:xfrm>
            <a:off x="7215206" y="1000125"/>
            <a:ext cx="484187" cy="78581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0" y="4509120"/>
            <a:ext cx="9144000" cy="234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85813" y="4509120"/>
            <a:ext cx="7572375" cy="17162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smtClean="0"/>
              <a:t>“Engineering” or “Technology”  </a:t>
            </a:r>
          </a:p>
          <a:p>
            <a:pPr algn="ctr">
              <a:defRPr/>
            </a:pPr>
            <a:r>
              <a:rPr lang="en-US" sz="3200" dirty="0" smtClean="0"/>
              <a:t>GRADUATES  OUTCOMES</a:t>
            </a:r>
            <a:endParaRPr lang="en-MY" sz="3200" dirty="0"/>
          </a:p>
        </p:txBody>
      </p:sp>
    </p:spTree>
    <p:extLst>
      <p:ext uri="{BB962C8B-B14F-4D97-AF65-F5344CB8AC3E}">
        <p14:creationId xmlns:p14="http://schemas.microsoft.com/office/powerpoint/2010/main" val="3537029893"/>
      </p:ext>
    </p:extLst>
  </p:cSld>
  <p:clrMapOvr>
    <a:masterClrMapping/>
  </p:clrMapOvr>
  <p:transition xmlns:p14="http://schemas.microsoft.com/office/powerpoint/2010/main" advTm="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0312 -0.24422 " pathEditMode="relative" rAng="0" ptsTypes="AA"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22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00312 -0.475 " pathEditMode="relative" rAng="0" ptsTypes="AA">
                                      <p:cBhvr>
                                        <p:cTn id="1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37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022E-16 L -0.00434 -0.25579 " pathEditMode="relative" rAng="0" ptsTypes="AA">
                                      <p:cBhvr>
                                        <p:cTn id="2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2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022E-16 L -0.00434 -0.46574 " pathEditMode="relative" rAng="0" ptsTypes="AA">
                                      <p:cBhvr>
                                        <p:cTn id="2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233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00173 -0.25463 " pathEditMode="relative" rAng="0" ptsTypes="AA">
                                      <p:cBhvr>
                                        <p:cTn id="3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127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00173 -0.46458 " pathEditMode="relative" rAng="0" ptsTypes="AA">
                                      <p:cBhvr>
                                        <p:cTn id="4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232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00086 -0.25463 " pathEditMode="relative" rAng="0" ptsTypes="AA">
                                      <p:cBhvr>
                                        <p:cTn id="5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127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-0.00086 -0.46458 " pathEditMode="relative" rAng="0" ptsTypes="AA">
                                      <p:cBhvr>
                                        <p:cTn id="5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232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18" grpId="0" animBg="1"/>
      <p:bldP spid="21" grpId="0" animBg="1"/>
      <p:bldP spid="22" grpId="0" animBg="1"/>
      <p:bldP spid="2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" y="-49390"/>
            <a:ext cx="9144000" cy="6858000"/>
          </a:xfrm>
          <a:prstGeom prst="rect">
            <a:avLst/>
          </a:prstGeom>
          <a:solidFill>
            <a:srgbClr val="FDEAD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43174" y="1665787"/>
            <a:ext cx="2214577" cy="292894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5" name="Rectangle 4"/>
          <p:cNvSpPr/>
          <p:nvPr/>
        </p:nvSpPr>
        <p:spPr>
          <a:xfrm>
            <a:off x="4857752" y="1665800"/>
            <a:ext cx="1785930" cy="292894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MY" sz="2400" b="1" dirty="0" smtClean="0">
                <a:solidFill>
                  <a:schemeClr val="tx1"/>
                </a:solidFill>
              </a:rPr>
              <a:t>Registered </a:t>
            </a:r>
            <a:r>
              <a:rPr lang="en-MY" sz="2400" b="1" dirty="0" smtClean="0">
                <a:solidFill>
                  <a:schemeClr val="tx1"/>
                </a:solidFill>
              </a:rPr>
              <a:t>with the Board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43175" y="237050"/>
            <a:ext cx="2214578" cy="914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Engineers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5813" y="237050"/>
            <a:ext cx="1857361" cy="9144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Professional Engineers</a:t>
            </a:r>
            <a:endParaRPr lang="en-MY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6643702" y="1665800"/>
            <a:ext cx="1714512" cy="292894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dirty="0"/>
          </a:p>
        </p:txBody>
      </p:sp>
      <p:sp>
        <p:nvSpPr>
          <p:cNvPr id="15" name="Rectangle 14"/>
          <p:cNvSpPr/>
          <p:nvPr/>
        </p:nvSpPr>
        <p:spPr>
          <a:xfrm>
            <a:off x="785813" y="1665800"/>
            <a:ext cx="1857361" cy="292894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sz="2400" dirty="0"/>
          </a:p>
        </p:txBody>
      </p:sp>
      <p:sp>
        <p:nvSpPr>
          <p:cNvPr id="19" name="Rectangle 18"/>
          <p:cNvSpPr/>
          <p:nvPr/>
        </p:nvSpPr>
        <p:spPr>
          <a:xfrm>
            <a:off x="4857752" y="237050"/>
            <a:ext cx="1785937" cy="914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tx1"/>
                </a:solidFill>
              </a:rPr>
              <a:t>Technologists</a:t>
            </a:r>
            <a:endParaRPr lang="en-MY" sz="20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13370" y="239996"/>
            <a:ext cx="1714512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Others</a:t>
            </a:r>
            <a:endParaRPr lang="en-MY" sz="2400" b="1" dirty="0">
              <a:solidFill>
                <a:schemeClr val="tx1"/>
              </a:solidFill>
            </a:endParaRPr>
          </a:p>
        </p:txBody>
      </p:sp>
      <p:sp>
        <p:nvSpPr>
          <p:cNvPr id="63506" name="TextBox 20"/>
          <p:cNvSpPr txBox="1">
            <a:spLocks noChangeArrowheads="1"/>
          </p:cNvSpPr>
          <p:nvPr/>
        </p:nvSpPr>
        <p:spPr bwMode="auto">
          <a:xfrm>
            <a:off x="611560" y="1721798"/>
            <a:ext cx="223224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Assessment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+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3 </a:t>
            </a:r>
            <a:r>
              <a:rPr lang="en-US" sz="2000" b="1" dirty="0">
                <a:solidFill>
                  <a:schemeClr val="bg1"/>
                </a:solidFill>
              </a:rPr>
              <a:t>Y</a:t>
            </a:r>
            <a:r>
              <a:rPr lang="en-US" sz="2000" b="1" dirty="0" smtClean="0">
                <a:solidFill>
                  <a:schemeClr val="bg1"/>
                </a:solidFill>
              </a:rPr>
              <a:t>ears Work Experience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(Normally &gt; 5 </a:t>
            </a:r>
            <a:r>
              <a:rPr lang="en-US" sz="2000" b="1" dirty="0" err="1" smtClean="0">
                <a:solidFill>
                  <a:schemeClr val="bg1"/>
                </a:solidFill>
              </a:rPr>
              <a:t>yrs</a:t>
            </a:r>
            <a:r>
              <a:rPr lang="en-US" sz="2000" b="1" dirty="0" smtClean="0">
                <a:solidFill>
                  <a:schemeClr val="bg1"/>
                </a:solidFill>
              </a:rPr>
              <a:t>)</a:t>
            </a: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Register 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with the Board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</p:txBody>
      </p:sp>
      <p:sp>
        <p:nvSpPr>
          <p:cNvPr id="23" name="Up Arrow 22"/>
          <p:cNvSpPr/>
          <p:nvPr/>
        </p:nvSpPr>
        <p:spPr>
          <a:xfrm>
            <a:off x="1500166" y="1022862"/>
            <a:ext cx="428628" cy="78581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24" name="Up Arrow 23"/>
          <p:cNvSpPr/>
          <p:nvPr/>
        </p:nvSpPr>
        <p:spPr>
          <a:xfrm>
            <a:off x="3643306" y="1022862"/>
            <a:ext cx="428629" cy="78581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25" name="Up Arrow 24"/>
          <p:cNvSpPr/>
          <p:nvPr/>
        </p:nvSpPr>
        <p:spPr>
          <a:xfrm>
            <a:off x="5572132" y="1022862"/>
            <a:ext cx="428629" cy="78581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26" name="Up Arrow 25"/>
          <p:cNvSpPr/>
          <p:nvPr/>
        </p:nvSpPr>
        <p:spPr>
          <a:xfrm>
            <a:off x="7286644" y="1022862"/>
            <a:ext cx="428628" cy="78581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2" name="Rectangle 1"/>
          <p:cNvSpPr/>
          <p:nvPr/>
        </p:nvSpPr>
        <p:spPr>
          <a:xfrm>
            <a:off x="785786" y="4594746"/>
            <a:ext cx="7572428" cy="150304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smtClean="0"/>
              <a:t>“Engineering” or “Technology” </a:t>
            </a:r>
          </a:p>
          <a:p>
            <a:pPr algn="ctr">
              <a:defRPr/>
            </a:pPr>
            <a:r>
              <a:rPr lang="en-US" sz="3200" dirty="0" smtClean="0"/>
              <a:t>GRADUATES OUTCOMES</a:t>
            </a:r>
            <a:endParaRPr lang="en-MY" sz="3200" dirty="0"/>
          </a:p>
        </p:txBody>
      </p:sp>
      <p:sp>
        <p:nvSpPr>
          <p:cNvPr id="37" name="TextBox 20"/>
          <p:cNvSpPr txBox="1">
            <a:spLocks noChangeArrowheads="1"/>
          </p:cNvSpPr>
          <p:nvPr/>
        </p:nvSpPr>
        <p:spPr bwMode="auto">
          <a:xfrm>
            <a:off x="2771800" y="2707700"/>
            <a:ext cx="19442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Registered </a:t>
            </a:r>
            <a:r>
              <a:rPr lang="en-US" sz="2400" b="1" dirty="0" smtClean="0"/>
              <a:t>with the Board</a:t>
            </a:r>
          </a:p>
          <a:p>
            <a:endParaRPr lang="en-US" sz="2400" b="1" dirty="0" smtClean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691680" y="3379729"/>
            <a:ext cx="0" cy="432048"/>
          </a:xfrm>
          <a:prstGeom prst="straightConnector1">
            <a:avLst/>
          </a:prstGeom>
          <a:ln w="38100" cmpd="sng">
            <a:solidFill>
              <a:srgbClr val="FFDC6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8697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dirty="0" smtClean="0"/>
              <a:t>Engineering &amp; Technology Domain</a:t>
            </a:r>
          </a:p>
        </p:txBody>
      </p:sp>
      <p:sp>
        <p:nvSpPr>
          <p:cNvPr id="8" name="Left Arrow 7"/>
          <p:cNvSpPr/>
          <p:nvPr/>
        </p:nvSpPr>
        <p:spPr>
          <a:xfrm>
            <a:off x="2819400" y="1143001"/>
            <a:ext cx="6019800" cy="685800"/>
          </a:xfrm>
          <a:prstGeom prst="lef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</a:rPr>
              <a:t>Engineers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44043" y="2666999"/>
            <a:ext cx="6019800" cy="728205"/>
          </a:xfrm>
          <a:prstGeom prst="rightArrow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</a:rPr>
              <a:t>Technologists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1470" y="1905000"/>
            <a:ext cx="3657600" cy="762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Career in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Research &amp; Design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05400" y="1905000"/>
            <a:ext cx="3733800" cy="76200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Career in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1"/>
                </a:solidFill>
              </a:rPr>
              <a:t>Supervision &amp; Maintenance</a:t>
            </a:r>
          </a:p>
        </p:txBody>
      </p:sp>
      <p:sp>
        <p:nvSpPr>
          <p:cNvPr id="12" name="Up Arrow 11"/>
          <p:cNvSpPr/>
          <p:nvPr/>
        </p:nvSpPr>
        <p:spPr>
          <a:xfrm>
            <a:off x="457200" y="3225550"/>
            <a:ext cx="3657600" cy="2835520"/>
          </a:xfrm>
          <a:prstGeom prst="up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Strong in Mathematics, Engineering Sciences, Professional courses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(Theoretical)</a:t>
            </a:r>
          </a:p>
        </p:txBody>
      </p:sp>
      <p:sp>
        <p:nvSpPr>
          <p:cNvPr id="14" name="Up Arrow 13"/>
          <p:cNvSpPr/>
          <p:nvPr/>
        </p:nvSpPr>
        <p:spPr>
          <a:xfrm>
            <a:off x="5105400" y="3225550"/>
            <a:ext cx="3581400" cy="2835520"/>
          </a:xfrm>
          <a:prstGeom prst="upArrow">
            <a:avLst>
              <a:gd name="adj1" fmla="val 50000"/>
              <a:gd name="adj2" fmla="val 49614"/>
            </a:avLst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Appropriate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Mathematics, Engineering Sciences, Professional courses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(Practical)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834071" y="3417175"/>
            <a:ext cx="1456649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76200" cmpd="sng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Education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989070" y="2057400"/>
            <a:ext cx="1116330" cy="461665"/>
          </a:xfrm>
          <a:prstGeom prst="rect">
            <a:avLst/>
          </a:prstGeom>
          <a:solidFill>
            <a:srgbClr val="4F6228"/>
          </a:solidFill>
          <a:ln w="76200" cmpd="sng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Work</a:t>
            </a:r>
          </a:p>
        </p:txBody>
      </p:sp>
      <p:sp>
        <p:nvSpPr>
          <p:cNvPr id="18" name="L-Shape 17"/>
          <p:cNvSpPr/>
          <p:nvPr/>
        </p:nvSpPr>
        <p:spPr>
          <a:xfrm flipH="1">
            <a:off x="2954738" y="4881734"/>
            <a:ext cx="2007787" cy="1976266"/>
          </a:xfrm>
          <a:prstGeom prst="corner">
            <a:avLst>
              <a:gd name="adj1" fmla="val 47960"/>
              <a:gd name="adj2" fmla="val 87075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Engineering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Breadth &amp; Depth of Curricula</a:t>
            </a:r>
          </a:p>
        </p:txBody>
      </p:sp>
      <p:sp>
        <p:nvSpPr>
          <p:cNvPr id="19" name="L-Shape 18"/>
          <p:cNvSpPr/>
          <p:nvPr/>
        </p:nvSpPr>
        <p:spPr>
          <a:xfrm>
            <a:off x="5038725" y="4869159"/>
            <a:ext cx="2115526" cy="1988841"/>
          </a:xfrm>
          <a:prstGeom prst="corner">
            <a:avLst>
              <a:gd name="adj1" fmla="val 50000"/>
              <a:gd name="adj2" fmla="val 38435"/>
            </a:avLst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Technology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Breadth &amp; Depth of Curricula</a:t>
            </a:r>
          </a:p>
        </p:txBody>
      </p:sp>
    </p:spTree>
    <p:extLst>
      <p:ext uri="{BB962C8B-B14F-4D97-AF65-F5344CB8AC3E}">
        <p14:creationId xmlns:p14="http://schemas.microsoft.com/office/powerpoint/2010/main" val="2877754217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0666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0417 -0.066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4" grpId="0" animBg="1"/>
      <p:bldP spid="14" grpId="1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66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693745"/>
              </p:ext>
            </p:extLst>
          </p:nvPr>
        </p:nvGraphicFramePr>
        <p:xfrm>
          <a:off x="304800" y="979525"/>
          <a:ext cx="8471428" cy="4800592"/>
        </p:xfrm>
        <a:graphic>
          <a:graphicData uri="http://schemas.openxmlformats.org/drawingml/2006/table">
            <a:tbl>
              <a:tblPr/>
              <a:tblGrid>
                <a:gridCol w="2719754"/>
                <a:gridCol w="2935234"/>
                <a:gridCol w="2816440"/>
              </a:tblGrid>
              <a:tr h="11429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Complex Problems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Broadly Defined Problems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Well defined Problems</a:t>
                      </a:r>
                      <a:endParaRPr kumimoji="0" lang="en-GB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GB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0" y="4268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6657" name="Rectangle 17"/>
          <p:cNvSpPr>
            <a:spLocks noChangeArrowheads="1"/>
          </p:cNvSpPr>
          <p:nvPr/>
        </p:nvSpPr>
        <p:spPr bwMode="auto">
          <a:xfrm>
            <a:off x="6021303" y="2193963"/>
            <a:ext cx="2664295" cy="3500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rial Narrow" pitchFamily="34" charset="0"/>
              </a:rPr>
              <a:t>Can be solved using limited theoretical knowledge, but normally requires extensive practical knowledge</a:t>
            </a:r>
          </a:p>
        </p:txBody>
      </p:sp>
      <p:sp>
        <p:nvSpPr>
          <p:cNvPr id="496658" name="Rectangle 18"/>
          <p:cNvSpPr>
            <a:spLocks noChangeArrowheads="1"/>
          </p:cNvSpPr>
          <p:nvPr/>
        </p:nvSpPr>
        <p:spPr bwMode="auto">
          <a:xfrm>
            <a:off x="3059832" y="2193963"/>
            <a:ext cx="2880320" cy="3481387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rial Narrow" pitchFamily="34" charset="0"/>
              </a:rPr>
              <a:t>Requires knowledge of principles and applied procedures or methodologies </a:t>
            </a:r>
          </a:p>
        </p:txBody>
      </p:sp>
      <p:sp>
        <p:nvSpPr>
          <p:cNvPr id="496659" name="Rectangle 19"/>
          <p:cNvSpPr>
            <a:spLocks noChangeArrowheads="1"/>
          </p:cNvSpPr>
          <p:nvPr/>
        </p:nvSpPr>
        <p:spPr bwMode="auto">
          <a:xfrm>
            <a:off x="381000" y="2193963"/>
            <a:ext cx="2590800" cy="3481387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Arial Narrow" pitchFamily="34" charset="0"/>
              </a:rPr>
              <a:t>Requires in-depth knowledge that allows a fundamentals-based first principles analytical approach</a:t>
            </a:r>
            <a:endParaRPr lang="en-US" sz="28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304799" y="217525"/>
            <a:ext cx="8534399" cy="76944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Depth of Knowledge Required</a:t>
            </a:r>
            <a:endParaRPr lang="en-US" sz="4400" dirty="0">
              <a:latin typeface="Arial Narrow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5780125"/>
            <a:ext cx="2667000" cy="9144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Engineers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059832" y="5780117"/>
            <a:ext cx="2880320" cy="91440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Technologist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6021303" y="5780125"/>
            <a:ext cx="2754925" cy="914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Technicians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50371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1850" y="-31478"/>
            <a:ext cx="9132150" cy="1156222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sz="4400" dirty="0" smtClean="0"/>
              <a:t>Engineering &amp; Technology Domain</a:t>
            </a:r>
          </a:p>
        </p:txBody>
      </p:sp>
      <p:sp>
        <p:nvSpPr>
          <p:cNvPr id="22531" name="Text Placeholder 3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/>
          <a:lstStyle/>
          <a:p>
            <a:pPr eaLnBrk="1" hangingPunct="1"/>
            <a:r>
              <a:rPr lang="en-US" dirty="0" smtClean="0"/>
              <a:t>Engineering Education</a:t>
            </a:r>
          </a:p>
        </p:txBody>
      </p:sp>
      <p:sp>
        <p:nvSpPr>
          <p:cNvPr id="22532" name="Content Placeholder 4"/>
          <p:cNvSpPr>
            <a:spLocks noGrp="1"/>
          </p:cNvSpPr>
          <p:nvPr>
            <p:ph sz="half" idx="2"/>
          </p:nvPr>
        </p:nvSpPr>
        <p:spPr>
          <a:xfrm>
            <a:off x="0" y="1980530"/>
            <a:ext cx="4572000" cy="39512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Solving complex problems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Prepared for future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Theoretical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High mathematical knowledge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Strong foundation on Engineering Sciences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Strong engineering fundamentals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Knowledge requirements towards professional engineer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22533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/>
          <a:lstStyle/>
          <a:p>
            <a:pPr eaLnBrk="1" hangingPunct="1"/>
            <a:r>
              <a:rPr lang="en-US" smtClean="0"/>
              <a:t>Technology Education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572000" y="1980530"/>
            <a:ext cx="4572000" cy="3951288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Solving broadly </a:t>
            </a:r>
            <a:r>
              <a:rPr lang="en-US" dirty="0"/>
              <a:t>d</a:t>
            </a:r>
            <a:r>
              <a:rPr lang="en-US" dirty="0" smtClean="0"/>
              <a:t>efined problems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Prepared for present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Practical / Applied / Hands-on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Adequate mathematical knowledge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Adequate foundation on Engineering Sciences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Adequate engineering fundamentals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Knowledge requirements towards technologist</a:t>
            </a:r>
          </a:p>
        </p:txBody>
      </p:sp>
    </p:spTree>
    <p:extLst>
      <p:ext uri="{BB962C8B-B14F-4D97-AF65-F5344CB8AC3E}">
        <p14:creationId xmlns:p14="http://schemas.microsoft.com/office/powerpoint/2010/main" val="385403888"/>
      </p:ext>
    </p:extLst>
  </p:cSld>
  <p:clrMapOvr>
    <a:masterClrMapping/>
  </p:clrMapOvr>
  <p:transition xmlns:p14="http://schemas.microsoft.com/office/powerpoint/2010/main" advTm="3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Engineering Education</a:t>
            </a:r>
          </a:p>
          <a:p>
            <a:r>
              <a:rPr lang="en-US" dirty="0" smtClean="0"/>
              <a:t>Accreditation</a:t>
            </a:r>
          </a:p>
          <a:p>
            <a:r>
              <a:rPr lang="en-US" dirty="0" smtClean="0"/>
              <a:t>International Recognition</a:t>
            </a:r>
          </a:p>
          <a:p>
            <a:r>
              <a:rPr lang="en-US" dirty="0" smtClean="0"/>
              <a:t>Concluding Remarks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73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49194" cy="1143000"/>
          </a:xfrm>
        </p:spPr>
        <p:txBody>
          <a:bodyPr/>
          <a:lstStyle/>
          <a:p>
            <a:r>
              <a:rPr lang="en-GB" sz="3200" b="1" dirty="0">
                <a:solidFill>
                  <a:srgbClr val="FF0000"/>
                </a:solidFill>
                <a:effectLst/>
              </a:rPr>
              <a:t>Employers Rating of Skills/Qualities – 2002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7241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980728"/>
            <a:ext cx="7711008" cy="563880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Communication (verbal &amp; written)		4.69</a:t>
            </a: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Honesty/Integrity				</a:t>
            </a:r>
            <a:r>
              <a:rPr lang="en-GB" sz="1800" dirty="0" smtClean="0">
                <a:latin typeface="Arial" pitchFamily="34" charset="0"/>
              </a:rPr>
              <a:t>		4.59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Teamwork skills				</a:t>
            </a:r>
            <a:r>
              <a:rPr lang="en-GB" sz="1800" dirty="0" smtClean="0">
                <a:latin typeface="Arial" pitchFamily="34" charset="0"/>
              </a:rPr>
              <a:t>`		4.54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Interpersonal skills				</a:t>
            </a:r>
            <a:r>
              <a:rPr lang="en-GB" sz="1800" dirty="0" smtClean="0">
                <a:latin typeface="Arial" pitchFamily="34" charset="0"/>
              </a:rPr>
              <a:t>	4.50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Strong work ethics				</a:t>
            </a:r>
            <a:r>
              <a:rPr lang="en-GB" sz="1800" dirty="0" smtClean="0">
                <a:latin typeface="Arial" pitchFamily="34" charset="0"/>
              </a:rPr>
              <a:t>	4.46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Motivation &amp; initiative		</a:t>
            </a:r>
            <a:r>
              <a:rPr lang="en-US" sz="1800" dirty="0">
                <a:latin typeface="Arial" pitchFamily="34" charset="0"/>
              </a:rPr>
              <a:t>		</a:t>
            </a:r>
            <a:r>
              <a:rPr lang="en-US" sz="1800" dirty="0" smtClean="0">
                <a:latin typeface="Arial" pitchFamily="34" charset="0"/>
              </a:rPr>
              <a:t>	</a:t>
            </a:r>
            <a:r>
              <a:rPr lang="en-GB" sz="1800" dirty="0" smtClean="0">
                <a:latin typeface="Arial" pitchFamily="34" charset="0"/>
              </a:rPr>
              <a:t>4.42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Flexibility/adaptability				</a:t>
            </a:r>
            <a:r>
              <a:rPr lang="en-GB" sz="1800" dirty="0" smtClean="0">
                <a:latin typeface="Arial" pitchFamily="34" charset="0"/>
              </a:rPr>
              <a:t>	4.41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Analytical skills				</a:t>
            </a:r>
            <a:r>
              <a:rPr lang="en-GB" sz="1800" dirty="0" smtClean="0">
                <a:latin typeface="Arial" pitchFamily="34" charset="0"/>
              </a:rPr>
              <a:t>		4.36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Computer skills				</a:t>
            </a:r>
            <a:r>
              <a:rPr lang="en-GB" sz="1800" dirty="0" smtClean="0">
                <a:latin typeface="Arial" pitchFamily="34" charset="0"/>
              </a:rPr>
              <a:t>		4.21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Organisational skills				</a:t>
            </a:r>
            <a:r>
              <a:rPr lang="en-GB" sz="1800" dirty="0" smtClean="0">
                <a:latin typeface="Arial" pitchFamily="34" charset="0"/>
              </a:rPr>
              <a:t>	4.05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Detail oriented				</a:t>
            </a:r>
            <a:r>
              <a:rPr lang="en-GB" sz="1800" dirty="0" smtClean="0">
                <a:latin typeface="Arial" pitchFamily="34" charset="0"/>
              </a:rPr>
              <a:t>		4.00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Leadership skills 				</a:t>
            </a:r>
            <a:r>
              <a:rPr lang="en-GB" sz="1800" dirty="0" smtClean="0">
                <a:latin typeface="Arial" pitchFamily="34" charset="0"/>
              </a:rPr>
              <a:t>	3.97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Self confidence				</a:t>
            </a:r>
            <a:r>
              <a:rPr lang="en-GB" sz="1800" dirty="0" smtClean="0">
                <a:latin typeface="Arial" pitchFamily="34" charset="0"/>
              </a:rPr>
              <a:t>		3.95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Friendly/outgoing personality			3.85</a:t>
            </a: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Well mannered / polite			</a:t>
            </a:r>
            <a:r>
              <a:rPr lang="en-GB" sz="1800" dirty="0" smtClean="0">
                <a:latin typeface="Arial" pitchFamily="34" charset="0"/>
              </a:rPr>
              <a:t>	3.82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Tactfulness					</a:t>
            </a:r>
            <a:r>
              <a:rPr lang="en-GB" sz="1800" dirty="0" smtClean="0">
                <a:latin typeface="Arial" pitchFamily="34" charset="0"/>
              </a:rPr>
              <a:t>		3.75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b="1" dirty="0">
                <a:solidFill>
                  <a:srgbClr val="FF0000"/>
                </a:solidFill>
                <a:latin typeface="Arial" pitchFamily="34" charset="0"/>
              </a:rPr>
              <a:t>GPA (3.0 or better)			</a:t>
            </a:r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</a:rPr>
              <a:t>	</a:t>
            </a:r>
            <a:r>
              <a:rPr lang="en-GB" sz="1800" b="1" dirty="0">
                <a:solidFill>
                  <a:srgbClr val="FF0000"/>
                </a:solidFill>
                <a:latin typeface="Arial" pitchFamily="34" charset="0"/>
              </a:rPr>
              <a:t>	3.68</a:t>
            </a: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Creativity					</a:t>
            </a:r>
            <a:r>
              <a:rPr lang="en-GB" sz="1800" dirty="0" smtClean="0">
                <a:latin typeface="Arial" pitchFamily="34" charset="0"/>
              </a:rPr>
              <a:t>		3.59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Sense of humour				</a:t>
            </a:r>
            <a:r>
              <a:rPr lang="en-GB" sz="1800" dirty="0" smtClean="0">
                <a:latin typeface="Arial" pitchFamily="34" charset="0"/>
              </a:rPr>
              <a:t>		3.25</a:t>
            </a:r>
            <a:endParaRPr lang="en-GB" sz="1800" dirty="0">
              <a:latin typeface="Arial" pitchFamily="34" charset="0"/>
            </a:endParaRPr>
          </a:p>
          <a:p>
            <a:pPr marL="533400" indent="-533400">
              <a:lnSpc>
                <a:spcPct val="80000"/>
              </a:lnSpc>
              <a:buClr>
                <a:schemeClr val="tx1"/>
              </a:buClr>
              <a:buFontTx/>
              <a:buAutoNum type="arabicPeriod"/>
            </a:pPr>
            <a:r>
              <a:rPr lang="en-GB" sz="1800" dirty="0">
                <a:latin typeface="Arial" pitchFamily="34" charset="0"/>
              </a:rPr>
              <a:t>Entrepreneurial skills/risk taker			3.23</a:t>
            </a:r>
          </a:p>
        </p:txBody>
      </p:sp>
      <p:sp>
        <p:nvSpPr>
          <p:cNvPr id="2" name="Rectangle 1"/>
          <p:cNvSpPr/>
          <p:nvPr/>
        </p:nvSpPr>
        <p:spPr>
          <a:xfrm>
            <a:off x="-6645516" y="2186421"/>
            <a:ext cx="6440249" cy="18302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2800" b="1" dirty="0">
                <a:latin typeface="Arial" pitchFamily="34" charset="0"/>
              </a:rPr>
              <a:t>Communication (verbal &amp; written</a:t>
            </a:r>
            <a:r>
              <a:rPr lang="en-GB" sz="2800" b="1" dirty="0" smtClean="0">
                <a:latin typeface="Arial" pitchFamily="34" charset="0"/>
              </a:rPr>
              <a:t>)</a:t>
            </a:r>
            <a:endParaRPr lang="en-GB" sz="2800" b="1" dirty="0">
              <a:latin typeface="Arial" pitchFamily="34" charset="0"/>
            </a:endParaRPr>
          </a:p>
          <a:p>
            <a:pPr marL="514350" indent="-514350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2800" b="1" dirty="0">
                <a:latin typeface="Arial" pitchFamily="34" charset="0"/>
              </a:rPr>
              <a:t>Honesty/Integrity					</a:t>
            </a:r>
          </a:p>
          <a:p>
            <a:pPr marL="514350" indent="-514350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2800" b="1" dirty="0">
                <a:latin typeface="Arial" pitchFamily="34" charset="0"/>
              </a:rPr>
              <a:t>Teamwork skills		</a:t>
            </a:r>
          </a:p>
          <a:p>
            <a:pPr marL="514350" indent="-514350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2800" b="1" dirty="0">
                <a:latin typeface="Arial" pitchFamily="34" charset="0"/>
              </a:rPr>
              <a:t>Interpersonal </a:t>
            </a:r>
            <a:r>
              <a:rPr lang="en-GB" sz="2800" b="1" dirty="0" smtClean="0">
                <a:latin typeface="Arial" pitchFamily="34" charset="0"/>
              </a:rPr>
              <a:t>skills</a:t>
            </a:r>
            <a:endParaRPr lang="en-GB" sz="2800" b="1" dirty="0">
              <a:latin typeface="Arial" pitchFamily="34" charset="0"/>
            </a:endParaRPr>
          </a:p>
          <a:p>
            <a:pPr marL="514350" indent="-514350">
              <a:lnSpc>
                <a:spcPct val="8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GB" sz="2800" b="1" dirty="0">
                <a:latin typeface="Arial" pitchFamily="34" charset="0"/>
              </a:rPr>
              <a:t>Strong work </a:t>
            </a:r>
            <a:r>
              <a:rPr lang="en-GB" sz="2800" b="1" dirty="0" smtClean="0">
                <a:latin typeface="Arial" pitchFamily="34" charset="0"/>
              </a:rPr>
              <a:t>ethics</a:t>
            </a:r>
            <a:endParaRPr lang="en-GB" sz="28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8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5689E-7 3.95559E-7 L 0.85144 -0.083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72" y="-4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Observations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60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smtClean="0"/>
              <a:t>"The basis for </a:t>
            </a:r>
            <a:r>
              <a:rPr lang="en-MY" b="1" dirty="0" smtClean="0">
                <a:solidFill>
                  <a:srgbClr val="FF0000"/>
                </a:solidFill>
              </a:rPr>
              <a:t>US technological success </a:t>
            </a:r>
            <a:r>
              <a:rPr lang="en-MY" dirty="0" smtClean="0"/>
              <a:t>so far hasn't been because of the raw numbers of people we have, but the particular type of </a:t>
            </a:r>
            <a:r>
              <a:rPr lang="en-MY" b="1" dirty="0" smtClean="0">
                <a:solidFill>
                  <a:srgbClr val="FF0000"/>
                </a:solidFill>
              </a:rPr>
              <a:t>thinking and capability </a:t>
            </a:r>
            <a:r>
              <a:rPr lang="en-MY" dirty="0" smtClean="0"/>
              <a:t>they bring to the table," (</a:t>
            </a:r>
            <a:r>
              <a:rPr lang="en-MY" i="1" dirty="0" smtClean="0"/>
              <a:t>Richard Miller, President of Franklin W. Olin College of Engineering, Mass</a:t>
            </a:r>
            <a:r>
              <a:rPr lang="en-MY" dirty="0" smtClean="0"/>
              <a:t>.</a:t>
            </a:r>
            <a:r>
              <a:rPr lang="en-MY" dirty="0" smtClean="0"/>
              <a:t>)</a:t>
            </a:r>
            <a:endParaRPr lang="en-MY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6D195-A664-49F6-9C34-8E0866DD114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6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Sustainability!</a:t>
            </a:r>
            <a:endParaRPr lang="en-US" dirty="0"/>
          </a:p>
        </p:txBody>
      </p:sp>
      <p:pic>
        <p:nvPicPr>
          <p:cNvPr id="4" name="Content Placeholder 3" descr="1381216_10201412081797515_219074627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5" b="18225"/>
          <a:stretch>
            <a:fillRect/>
          </a:stretch>
        </p:blipFill>
        <p:spPr>
          <a:xfrm>
            <a:off x="395536" y="1600200"/>
            <a:ext cx="8291264" cy="4445691"/>
          </a:xfrm>
        </p:spPr>
      </p:pic>
    </p:spTree>
    <p:extLst>
      <p:ext uri="{BB962C8B-B14F-4D97-AF65-F5344CB8AC3E}">
        <p14:creationId xmlns:p14="http://schemas.microsoft.com/office/powerpoint/2010/main" val="160090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00750" y="2271713"/>
            <a:ext cx="1071563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Affective</a:t>
            </a:r>
            <a:endParaRPr lang="en-MY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3125" y="2271713"/>
            <a:ext cx="2928938" cy="914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Cognitive</a:t>
            </a:r>
            <a:endParaRPr lang="en-MY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7688" y="5162550"/>
            <a:ext cx="1643062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Psychomotor</a:t>
            </a:r>
            <a:endParaRPr lang="en-MY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3125" y="1343025"/>
            <a:ext cx="3714750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Education</a:t>
            </a:r>
          </a:p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(Knowledge &amp; Understanding)</a:t>
            </a:r>
            <a:endParaRPr lang="en-MY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57875" y="1343025"/>
            <a:ext cx="1214438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Training</a:t>
            </a:r>
          </a:p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(Skill)</a:t>
            </a:r>
            <a:endParaRPr lang="en-MY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43125" y="4233863"/>
            <a:ext cx="2500313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Education</a:t>
            </a:r>
          </a:p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(Knowledge &amp;</a:t>
            </a:r>
          </a:p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Understanding)</a:t>
            </a:r>
            <a:endParaRPr lang="en-MY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3438" y="4233863"/>
            <a:ext cx="2428875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Training</a:t>
            </a:r>
          </a:p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(Skill)</a:t>
            </a:r>
            <a:endParaRPr lang="en-MY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00750" y="5162550"/>
            <a:ext cx="1071563" cy="914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</a:rPr>
              <a:t>Affective</a:t>
            </a:r>
            <a:endParaRPr lang="en-MY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72063" y="2271713"/>
            <a:ext cx="928687" cy="914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Psychomotor</a:t>
            </a:r>
            <a:endParaRPr lang="en-MY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3125" y="5162550"/>
            <a:ext cx="2214563" cy="914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Cognitive</a:t>
            </a:r>
            <a:endParaRPr lang="en-MY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43125" y="714375"/>
            <a:ext cx="4929188" cy="62865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ENGINEERING</a:t>
            </a:r>
            <a:endParaRPr lang="en-MY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43125" y="3733800"/>
            <a:ext cx="4929188" cy="5715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</a:rPr>
              <a:t>ENGINEERING TECHNOLOGY</a:t>
            </a:r>
            <a:endParaRPr lang="en-MY">
              <a:solidFill>
                <a:srgbClr val="FFFFFF"/>
              </a:solidFill>
            </a:endParaRPr>
          </a:p>
        </p:txBody>
      </p:sp>
      <p:sp>
        <p:nvSpPr>
          <p:cNvPr id="21518" name="Slide Number Placeholder 2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08F1E9-0EA5-46FD-A5C6-4F22E228A677}" type="slidenum">
              <a:rPr lang="en-US"/>
              <a:pPr/>
              <a:t>23</a:t>
            </a:fld>
            <a:endParaRPr lang="en-US"/>
          </a:p>
        </p:txBody>
      </p:sp>
      <p:sp>
        <p:nvSpPr>
          <p:cNvPr id="10255" name="Footer Placeholder 22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chemeClr val="tx1"/>
                </a:solidFill>
              </a:rPr>
              <a:t>Engineering Accreditation Council</a:t>
            </a:r>
          </a:p>
        </p:txBody>
      </p:sp>
    </p:spTree>
    <p:extLst>
      <p:ext uri="{BB962C8B-B14F-4D97-AF65-F5344CB8AC3E}">
        <p14:creationId xmlns:p14="http://schemas.microsoft.com/office/powerpoint/2010/main" val="3497195281"/>
      </p:ext>
    </p:extLst>
  </p:cSld>
  <p:clrMapOvr>
    <a:masterClrMapping/>
  </p:clrMapOvr>
  <p:transition xmlns:p14="http://schemas.microsoft.com/office/powerpoint/2010/main" advTm="1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22" name="Rectangle 21"/>
          <p:cNvSpPr/>
          <p:nvPr/>
        </p:nvSpPr>
        <p:spPr>
          <a:xfrm rot="16200000">
            <a:off x="-1393031" y="1893094"/>
            <a:ext cx="5500688" cy="2000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4" name="Rectangle 3"/>
          <p:cNvSpPr/>
          <p:nvPr/>
        </p:nvSpPr>
        <p:spPr>
          <a:xfrm rot="16200000">
            <a:off x="5036344" y="1893094"/>
            <a:ext cx="5500688" cy="2000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14688" y="726529"/>
            <a:ext cx="1857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Franklin Gothic Book" pitchFamily="34" charset="0"/>
              </a:rPr>
              <a:t>ENGINEERING </a:t>
            </a:r>
          </a:p>
          <a:p>
            <a:r>
              <a:rPr lang="en-US" sz="1600" b="1" dirty="0">
                <a:solidFill>
                  <a:srgbClr val="FF0000"/>
                </a:solidFill>
                <a:latin typeface="Franklin Gothic Book" pitchFamily="34" charset="0"/>
              </a:rPr>
              <a:t>TECHNOLOGY</a:t>
            </a:r>
          </a:p>
          <a:p>
            <a:r>
              <a:rPr lang="en-US" sz="1600" b="1" dirty="0">
                <a:solidFill>
                  <a:srgbClr val="FF0000"/>
                </a:solidFill>
                <a:latin typeface="Franklin Gothic Book" pitchFamily="34" charset="0"/>
              </a:rPr>
              <a:t>EDUCATION</a:t>
            </a:r>
            <a:endParaRPr lang="en-MY" sz="1600" b="1" dirty="0">
              <a:solidFill>
                <a:srgbClr val="FF0000"/>
              </a:solidFill>
              <a:latin typeface="Franklin Gothic Boo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7322391" y="1421595"/>
            <a:ext cx="1428760" cy="135732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7108077" y="2850355"/>
            <a:ext cx="1357321" cy="185738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7393829" y="4207677"/>
            <a:ext cx="785817" cy="185738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6822325" y="2278851"/>
            <a:ext cx="571504" cy="50006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404100" y="2314575"/>
            <a:ext cx="1311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Professional</a:t>
            </a:r>
            <a:endParaRPr lang="en-MY" sz="16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358063" y="3516313"/>
            <a:ext cx="1333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Engineering </a:t>
            </a:r>
          </a:p>
          <a:p>
            <a:r>
              <a:rPr lang="en-US" sz="1600"/>
              <a:t>Science</a:t>
            </a:r>
            <a:endParaRPr lang="en-MY" sz="160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358063" y="4976813"/>
            <a:ext cx="1393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Mathematics</a:t>
            </a:r>
            <a:endParaRPr lang="en-MY" sz="1600"/>
          </a:p>
        </p:txBody>
      </p:sp>
      <p:sp>
        <p:nvSpPr>
          <p:cNvPr id="16" name="Rectangle 15"/>
          <p:cNvSpPr/>
          <p:nvPr/>
        </p:nvSpPr>
        <p:spPr>
          <a:xfrm rot="16200000">
            <a:off x="7353348" y="-252436"/>
            <a:ext cx="866780" cy="18573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643813" y="742950"/>
            <a:ext cx="1071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Key Skills</a:t>
            </a:r>
            <a:endParaRPr lang="en-MY" sz="1600"/>
          </a:p>
        </p:txBody>
      </p:sp>
      <p:sp>
        <p:nvSpPr>
          <p:cNvPr id="18" name="Rectangle 17"/>
          <p:cNvSpPr/>
          <p:nvPr/>
        </p:nvSpPr>
        <p:spPr>
          <a:xfrm rot="16200000">
            <a:off x="7250906" y="5250657"/>
            <a:ext cx="785813" cy="1714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20" name="Rectangle 19"/>
          <p:cNvSpPr/>
          <p:nvPr/>
        </p:nvSpPr>
        <p:spPr>
          <a:xfrm rot="16200000">
            <a:off x="7432072" y="5426734"/>
            <a:ext cx="535785" cy="154102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143750" y="6019800"/>
            <a:ext cx="1393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Mathematics</a:t>
            </a:r>
            <a:endParaRPr lang="en-MY" sz="1600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143375" y="214313"/>
            <a:ext cx="17859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b="1" dirty="0">
                <a:solidFill>
                  <a:srgbClr val="C00000"/>
                </a:solidFill>
                <a:latin typeface="Franklin Gothic Book" pitchFamily="34" charset="0"/>
              </a:rPr>
              <a:t>ENGINEERING</a:t>
            </a:r>
          </a:p>
          <a:p>
            <a:pPr algn="r"/>
            <a:r>
              <a:rPr lang="en-US" sz="1600" b="1" dirty="0">
                <a:solidFill>
                  <a:srgbClr val="C00000"/>
                </a:solidFill>
                <a:latin typeface="Franklin Gothic Book" pitchFamily="34" charset="0"/>
              </a:rPr>
              <a:t>EDUCATION</a:t>
            </a:r>
          </a:p>
          <a:p>
            <a:pPr algn="r"/>
            <a:endParaRPr lang="en-MY" sz="1600" b="1" dirty="0">
              <a:solidFill>
                <a:srgbClr val="C00000"/>
              </a:solidFill>
              <a:latin typeface="Franklin Gothic Book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1004303" y="1532957"/>
            <a:ext cx="1428760" cy="113459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25" name="Rectangle 24"/>
          <p:cNvSpPr/>
          <p:nvPr/>
        </p:nvSpPr>
        <p:spPr>
          <a:xfrm rot="16200000">
            <a:off x="1254337" y="3426065"/>
            <a:ext cx="1357321" cy="70596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26" name="Rectangle 25"/>
          <p:cNvSpPr/>
          <p:nvPr/>
        </p:nvSpPr>
        <p:spPr>
          <a:xfrm rot="16200000">
            <a:off x="1540089" y="4783387"/>
            <a:ext cx="785817" cy="70596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27" name="Rectangle 26"/>
          <p:cNvSpPr/>
          <p:nvPr/>
        </p:nvSpPr>
        <p:spPr>
          <a:xfrm rot="16200000">
            <a:off x="504237" y="2167489"/>
            <a:ext cx="571504" cy="72279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74725" y="2376488"/>
            <a:ext cx="1311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Professional</a:t>
            </a:r>
            <a:endParaRPr lang="en-MY" sz="1600"/>
          </a:p>
        </p:txBody>
      </p:sp>
      <p:sp>
        <p:nvSpPr>
          <p:cNvPr id="32" name="Rectangle 31"/>
          <p:cNvSpPr/>
          <p:nvPr/>
        </p:nvSpPr>
        <p:spPr>
          <a:xfrm rot="16200000">
            <a:off x="923898" y="-252436"/>
            <a:ext cx="866780" cy="1857388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 rot="-5400000">
            <a:off x="1962150" y="1038225"/>
            <a:ext cx="2190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Franklin Gothic Book" pitchFamily="34" charset="0"/>
              </a:rPr>
              <a:t>Practical (60-40%)</a:t>
            </a:r>
            <a:endParaRPr lang="en-MY" sz="2000" b="1">
              <a:solidFill>
                <a:srgbClr val="0000FF"/>
              </a:solidFill>
              <a:latin typeface="Franklin Gothic Book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214438" y="742950"/>
            <a:ext cx="10715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Key Skills</a:t>
            </a:r>
            <a:endParaRPr lang="en-MY" sz="1600"/>
          </a:p>
        </p:txBody>
      </p:sp>
      <p:sp>
        <p:nvSpPr>
          <p:cNvPr id="36" name="Rectangle 35"/>
          <p:cNvSpPr/>
          <p:nvPr/>
        </p:nvSpPr>
        <p:spPr>
          <a:xfrm rot="16200000">
            <a:off x="1107281" y="5250657"/>
            <a:ext cx="785813" cy="1714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12775" y="5643563"/>
            <a:ext cx="887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Franklin Gothic Book" pitchFamily="34" charset="0"/>
              </a:rPr>
              <a:t>ENTRY </a:t>
            </a:r>
            <a:endParaRPr lang="en-MY">
              <a:latin typeface="Franklin Gothic Book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 rot="16200000">
            <a:off x="1522231" y="5701381"/>
            <a:ext cx="392906" cy="113459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44575" y="6143625"/>
            <a:ext cx="1392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Mathematics</a:t>
            </a:r>
            <a:endParaRPr lang="en-MY" sz="1600"/>
          </a:p>
        </p:txBody>
      </p:sp>
      <p:sp>
        <p:nvSpPr>
          <p:cNvPr id="40" name="Rectangle 39"/>
          <p:cNvSpPr/>
          <p:nvPr/>
        </p:nvSpPr>
        <p:spPr>
          <a:xfrm>
            <a:off x="437004" y="3743329"/>
            <a:ext cx="1143008" cy="71437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28688" y="3857625"/>
            <a:ext cx="1333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Engineering </a:t>
            </a:r>
          </a:p>
          <a:p>
            <a:r>
              <a:rPr lang="en-US" sz="1600"/>
              <a:t>Science</a:t>
            </a:r>
            <a:endParaRPr lang="en-MY" sz="1600"/>
          </a:p>
        </p:txBody>
      </p:sp>
      <p:sp>
        <p:nvSpPr>
          <p:cNvPr id="41" name="Rectangle 40"/>
          <p:cNvSpPr/>
          <p:nvPr/>
        </p:nvSpPr>
        <p:spPr>
          <a:xfrm>
            <a:off x="437004" y="5100651"/>
            <a:ext cx="1143008" cy="42862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28688" y="5119688"/>
            <a:ext cx="1393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Mathematics</a:t>
            </a:r>
            <a:endParaRPr lang="en-MY" sz="160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756400" y="5643563"/>
            <a:ext cx="887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Franklin Gothic Book" pitchFamily="34" charset="0"/>
              </a:rPr>
              <a:t>ENTRY </a:t>
            </a:r>
            <a:endParaRPr lang="en-MY">
              <a:latin typeface="Franklin Gothic Book" pitchFamily="34" charset="0"/>
            </a:endParaRPr>
          </a:p>
        </p:txBody>
      </p:sp>
      <p:sp>
        <p:nvSpPr>
          <p:cNvPr id="60480" name="TextBox 41"/>
          <p:cNvSpPr txBox="1">
            <a:spLocks noChangeArrowheads="1"/>
          </p:cNvSpPr>
          <p:nvPr/>
        </p:nvSpPr>
        <p:spPr bwMode="auto">
          <a:xfrm>
            <a:off x="-71438" y="6500813"/>
            <a:ext cx="32527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Breadth of Curriculum Content</a:t>
            </a:r>
            <a:endParaRPr lang="en-MY" sz="1600" b="1" dirty="0"/>
          </a:p>
        </p:txBody>
      </p:sp>
      <p:sp>
        <p:nvSpPr>
          <p:cNvPr id="60483" name="TextBox 48"/>
          <p:cNvSpPr txBox="1">
            <a:spLocks noChangeArrowheads="1"/>
          </p:cNvSpPr>
          <p:nvPr/>
        </p:nvSpPr>
        <p:spPr bwMode="auto">
          <a:xfrm rot="-5400000">
            <a:off x="-1359694" y="3353594"/>
            <a:ext cx="30575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Depth of  Curriculum Content</a:t>
            </a:r>
            <a:endParaRPr lang="en-MY" sz="1600" b="1"/>
          </a:p>
        </p:txBody>
      </p:sp>
      <p:sp>
        <p:nvSpPr>
          <p:cNvPr id="52" name="Rectangle 51"/>
          <p:cNvSpPr/>
          <p:nvPr/>
        </p:nvSpPr>
        <p:spPr>
          <a:xfrm rot="16200000">
            <a:off x="2286000" y="4000500"/>
            <a:ext cx="3286125" cy="7143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Volume of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Knowledge &amp; Understanding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 rot="16200000">
            <a:off x="3321844" y="3607594"/>
            <a:ext cx="3857625" cy="6429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Volume of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Knowledge &amp; Understanding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1264444" y="3979069"/>
            <a:ext cx="2828925" cy="50006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33" name="Rectangle 32"/>
          <p:cNvSpPr/>
          <p:nvPr/>
        </p:nvSpPr>
        <p:spPr>
          <a:xfrm rot="16200000">
            <a:off x="1343025" y="1228725"/>
            <a:ext cx="2671763" cy="500063"/>
          </a:xfrm>
          <a:prstGeom prst="rect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 rot="-5400000">
            <a:off x="2068512" y="4503738"/>
            <a:ext cx="1978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Franklin Gothic Book" pitchFamily="34" charset="0"/>
              </a:rPr>
              <a:t>Theory (40-60%)</a:t>
            </a:r>
            <a:endParaRPr lang="en-MY" sz="2000" b="1">
              <a:solidFill>
                <a:srgbClr val="C00000"/>
              </a:solidFill>
              <a:latin typeface="Franklin Gothic Book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 rot="16200000">
            <a:off x="6179344" y="178594"/>
            <a:ext cx="571500" cy="500062"/>
          </a:xfrm>
          <a:prstGeom prst="rect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 rot="-5400000">
            <a:off x="4967287" y="1033463"/>
            <a:ext cx="218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Franklin Gothic Book" pitchFamily="34" charset="0"/>
              </a:rPr>
              <a:t>Practical (20-10%)</a:t>
            </a:r>
            <a:endParaRPr lang="en-MY" sz="2000" b="1">
              <a:solidFill>
                <a:srgbClr val="0000FF"/>
              </a:solidFill>
              <a:latin typeface="Franklin Gothic Book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 rot="16200000">
            <a:off x="4014787" y="2914651"/>
            <a:ext cx="4900613" cy="50006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 rot="-5400000">
            <a:off x="5068887" y="4454526"/>
            <a:ext cx="1978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Franklin Gothic Book" pitchFamily="34" charset="0"/>
              </a:rPr>
              <a:t>Theory (80-90%)</a:t>
            </a:r>
            <a:endParaRPr lang="en-MY" sz="2000" b="1">
              <a:solidFill>
                <a:srgbClr val="C00000"/>
              </a:solidFill>
              <a:latin typeface="Franklin Gothic Book" pitchFamily="34" charset="0"/>
            </a:endParaRPr>
          </a:p>
        </p:txBody>
      </p:sp>
      <p:sp>
        <p:nvSpPr>
          <p:cNvPr id="56" name="TextBox 48"/>
          <p:cNvSpPr txBox="1">
            <a:spLocks noChangeArrowheads="1"/>
          </p:cNvSpPr>
          <p:nvPr/>
        </p:nvSpPr>
        <p:spPr bwMode="auto">
          <a:xfrm rot="-5400000">
            <a:off x="7474744" y="3326607"/>
            <a:ext cx="30003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Depth of Curriculum Content</a:t>
            </a:r>
            <a:endParaRPr lang="en-MY" sz="1600" b="1"/>
          </a:p>
        </p:txBody>
      </p:sp>
      <p:sp>
        <p:nvSpPr>
          <p:cNvPr id="57" name="TextBox 41"/>
          <p:cNvSpPr txBox="1">
            <a:spLocks noChangeArrowheads="1"/>
          </p:cNvSpPr>
          <p:nvPr/>
        </p:nvSpPr>
        <p:spPr bwMode="auto">
          <a:xfrm>
            <a:off x="6000750" y="6500813"/>
            <a:ext cx="32527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/>
              <a:t>Breadth of Curriculum Content </a:t>
            </a:r>
            <a:endParaRPr lang="en-MY" sz="1600" b="1" dirty="0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 rot="-5400000">
            <a:off x="2178051" y="4911725"/>
            <a:ext cx="9826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Delivery</a:t>
            </a:r>
            <a:endParaRPr lang="en-MY" sz="1600" b="1"/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 rot="-5400000">
            <a:off x="5983288" y="4965700"/>
            <a:ext cx="9826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/>
              <a:t>Delivery</a:t>
            </a:r>
            <a:endParaRPr lang="en-MY" sz="1600" b="1"/>
          </a:p>
        </p:txBody>
      </p:sp>
    </p:spTree>
    <p:extLst>
      <p:ext uri="{BB962C8B-B14F-4D97-AF65-F5344CB8AC3E}">
        <p14:creationId xmlns:p14="http://schemas.microsoft.com/office/powerpoint/2010/main" val="41747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6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6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4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" grpId="0" animBg="1"/>
      <p:bldP spid="5" grpId="0"/>
      <p:bldP spid="13" grpId="0"/>
      <p:bldP spid="14" grpId="0"/>
      <p:bldP spid="15" grpId="0"/>
      <p:bldP spid="17" grpId="0"/>
      <p:bldP spid="18" grpId="0" animBg="1"/>
      <p:bldP spid="21" grpId="0"/>
      <p:bldP spid="23" grpId="0"/>
      <p:bldP spid="29" grpId="0"/>
      <p:bldP spid="34" grpId="0"/>
      <p:bldP spid="35" grpId="0"/>
      <p:bldP spid="36" grpId="0" animBg="1"/>
      <p:bldP spid="37" grpId="0"/>
      <p:bldP spid="39" grpId="0"/>
      <p:bldP spid="30" grpId="0"/>
      <p:bldP spid="31" grpId="0"/>
      <p:bldP spid="19" grpId="0"/>
      <p:bldP spid="60480" grpId="0"/>
      <p:bldP spid="60483" grpId="0"/>
      <p:bldP spid="52" grpId="0" animBg="1"/>
      <p:bldP spid="52" grpId="1" animBg="1"/>
      <p:bldP spid="54" grpId="0" animBg="1"/>
      <p:bldP spid="54" grpId="1" animBg="1"/>
      <p:bldP spid="28" grpId="0" animBg="1"/>
      <p:bldP spid="33" grpId="0" animBg="1"/>
      <p:bldP spid="47" grpId="0"/>
      <p:bldP spid="49" grpId="0" animBg="1"/>
      <p:bldP spid="51" grpId="0"/>
      <p:bldP spid="53" grpId="0" animBg="1"/>
      <p:bldP spid="55" grpId="0"/>
      <p:bldP spid="56" grpId="0"/>
      <p:bldP spid="57" grpId="0"/>
      <p:bldP spid="50" grpId="0"/>
      <p:bldP spid="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>
            <a:spLocks noChangeArrowheads="1"/>
          </p:cNvSpPr>
          <p:nvPr/>
        </p:nvSpPr>
        <p:spPr bwMode="auto">
          <a:xfrm>
            <a:off x="251520" y="730849"/>
            <a:ext cx="8640960" cy="5305073"/>
          </a:xfrm>
          <a:custGeom>
            <a:avLst/>
            <a:gdLst>
              <a:gd name="T0" fmla="*/ 2209800 w 2209800"/>
              <a:gd name="T1" fmla="*/ 304800 h 609600"/>
              <a:gd name="T2" fmla="*/ 1104900 w 2209800"/>
              <a:gd name="T3" fmla="*/ 609600 h 609600"/>
              <a:gd name="T4" fmla="*/ 0 w 2209800"/>
              <a:gd name="T5" fmla="*/ 304800 h 609600"/>
              <a:gd name="T6" fmla="*/ 1104900 w 2209800"/>
              <a:gd name="T7" fmla="*/ 0 h 609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9758 w 2209800"/>
              <a:gd name="T13" fmla="*/ 29758 h 609600"/>
              <a:gd name="T14" fmla="*/ 2180042 w 2209800"/>
              <a:gd name="T15" fmla="*/ 579842 h 609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09800" h="609600">
                <a:moveTo>
                  <a:pt x="101602" y="0"/>
                </a:moveTo>
                <a:lnTo>
                  <a:pt x="2209800" y="0"/>
                </a:lnTo>
                <a:lnTo>
                  <a:pt x="2209800" y="507998"/>
                </a:lnTo>
                <a:cubicBezTo>
                  <a:pt x="2209800" y="564111"/>
                  <a:pt x="2164311" y="609599"/>
                  <a:pt x="2108198" y="609600"/>
                </a:cubicBezTo>
                <a:lnTo>
                  <a:pt x="0" y="609600"/>
                </a:lnTo>
                <a:lnTo>
                  <a:pt x="0" y="101602"/>
                </a:lnTo>
                <a:cubicBezTo>
                  <a:pt x="0" y="45488"/>
                  <a:pt x="45488" y="0"/>
                  <a:pt x="101601" y="0"/>
                </a:cubicBezTo>
                <a:close/>
              </a:path>
            </a:pathLst>
          </a:custGeom>
          <a:solidFill>
            <a:schemeClr val="tx2"/>
          </a:solidFill>
          <a:ln w="25400" algn="ctr">
            <a:solidFill>
              <a:srgbClr val="08509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nstantia" pitchFamily="18" charset="0"/>
              </a:rPr>
              <a:t>Vision for </a:t>
            </a:r>
            <a:r>
              <a:rPr lang="en-US" sz="3200" dirty="0" smtClean="0">
                <a:solidFill>
                  <a:srgbClr val="FFFF00"/>
                </a:solidFill>
                <a:latin typeface="Constantia" pitchFamily="18" charset="0"/>
              </a:rPr>
              <a:t>Engineers</a:t>
            </a:r>
            <a:endParaRPr lang="en-US" sz="3200" dirty="0">
              <a:solidFill>
                <a:srgbClr val="FFFF00"/>
              </a:solidFill>
              <a:latin typeface="Constantia" pitchFamily="18" charset="0"/>
            </a:endParaRP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Constantia" pitchFamily="18" charset="0"/>
              </a:rPr>
              <a:t>Engineers shall be technically competent &amp; </a:t>
            </a:r>
          </a:p>
          <a:p>
            <a:pPr algn="ctr"/>
            <a:r>
              <a:rPr lang="en-US" sz="4000" b="1" i="1" dirty="0">
                <a:solidFill>
                  <a:srgbClr val="FFFF00"/>
                </a:solidFill>
                <a:latin typeface="Constantia" pitchFamily="18" charset="0"/>
              </a:rPr>
              <a:t>well-respected professionals spearheading technology and wealth </a:t>
            </a:r>
            <a:r>
              <a:rPr lang="en-US" sz="4000" b="1" i="1" dirty="0" smtClean="0">
                <a:solidFill>
                  <a:srgbClr val="FFFF00"/>
                </a:solidFill>
                <a:latin typeface="Constantia" pitchFamily="18" charset="0"/>
              </a:rPr>
              <a:t>creation</a:t>
            </a:r>
            <a:endParaRPr lang="en-US" sz="4000" b="1" i="1" dirty="0">
              <a:solidFill>
                <a:srgbClr val="FFFF00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29562"/>
      </p:ext>
    </p:extLst>
  </p:cSld>
  <p:clrMapOvr>
    <a:masterClrMapping/>
  </p:clrMapOvr>
  <p:transition xmlns:p14="http://schemas.microsoft.com/office/powerpoint/2010/main" advTm="3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hoto 2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2162624" y="-36262"/>
            <a:ext cx="13038609" cy="6894262"/>
          </a:xfrm>
        </p:spPr>
      </p:pic>
    </p:spTree>
    <p:extLst>
      <p:ext uri="{BB962C8B-B14F-4D97-AF65-F5344CB8AC3E}">
        <p14:creationId xmlns:p14="http://schemas.microsoft.com/office/powerpoint/2010/main" val="332534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Accreditation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86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 b="1" dirty="0" smtClean="0"/>
              <a:t>What are the key success factors?</a:t>
            </a:r>
            <a:endParaRPr lang="en-MY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Clear policies</a:t>
            </a:r>
            <a:endParaRPr lang="en-MY" dirty="0" smtClean="0"/>
          </a:p>
          <a:p>
            <a:r>
              <a:rPr lang="en-US" dirty="0" smtClean="0"/>
              <a:t>Cooperation and consultation</a:t>
            </a:r>
          </a:p>
          <a:p>
            <a:r>
              <a:rPr lang="en-US" dirty="0" smtClean="0"/>
              <a:t>Institutionalized quality assurance</a:t>
            </a:r>
          </a:p>
          <a:p>
            <a:r>
              <a:rPr lang="en-US" dirty="0" smtClean="0"/>
              <a:t>Culture change</a:t>
            </a:r>
          </a:p>
          <a:p>
            <a:r>
              <a:rPr lang="en-US" dirty="0" smtClean="0"/>
              <a:t>Leadership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Engineering Accreditation Council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6D195-A664-49F6-9C34-8E0866DD114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9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Photo: Calvin A. Jemara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855199" cy="73913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8" name="Chevron 17"/>
          <p:cNvSpPr/>
          <p:nvPr/>
        </p:nvSpPr>
        <p:spPr>
          <a:xfrm rot="16200000">
            <a:off x="3225319" y="2435897"/>
            <a:ext cx="1504961" cy="900368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Chevron 20"/>
          <p:cNvSpPr/>
          <p:nvPr/>
        </p:nvSpPr>
        <p:spPr>
          <a:xfrm rot="16200000">
            <a:off x="3208784" y="5378152"/>
            <a:ext cx="1524000" cy="914400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Chevron 23"/>
          <p:cNvSpPr/>
          <p:nvPr/>
        </p:nvSpPr>
        <p:spPr>
          <a:xfrm rot="16200000">
            <a:off x="3236032" y="3913448"/>
            <a:ext cx="1447800" cy="936104"/>
          </a:xfrm>
          <a:prstGeom prst="chevron">
            <a:avLst/>
          </a:prstGeom>
          <a:solidFill>
            <a:srgbClr val="FFFF0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  <a:noFill/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FF00"/>
                </a:solidFill>
              </a:rPr>
              <a:t>ACCULTURALISATION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of</a:t>
            </a:r>
            <a:endParaRPr lang="en-MY" b="1" dirty="0">
              <a:solidFill>
                <a:srgbClr val="FFFF00"/>
              </a:solidFill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sz="half" idx="1"/>
          </p:nvPr>
        </p:nvSpPr>
        <p:spPr>
          <a:xfrm>
            <a:off x="-36512" y="2405013"/>
            <a:ext cx="3240360" cy="3278812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r>
              <a:rPr lang="en-US" sz="4400" b="1" dirty="0" smtClean="0"/>
              <a:t>Knowledge</a:t>
            </a:r>
          </a:p>
          <a:p>
            <a:r>
              <a:rPr lang="en-US" sz="4400" b="1" dirty="0" err="1" smtClean="0"/>
              <a:t>Behaviour</a:t>
            </a:r>
            <a:endParaRPr lang="en-US" sz="4400" b="1" dirty="0" smtClean="0"/>
          </a:p>
          <a:p>
            <a:r>
              <a:rPr lang="en-US" sz="4400" b="1" dirty="0" smtClean="0"/>
              <a:t>Attitude</a:t>
            </a:r>
          </a:p>
          <a:p>
            <a:r>
              <a:rPr lang="en-US" sz="4400" b="1" dirty="0" smtClean="0"/>
              <a:t>DNA</a:t>
            </a:r>
            <a:endParaRPr lang="en-US" sz="4400" b="1" dirty="0" smtClean="0"/>
          </a:p>
          <a:p>
            <a:endParaRPr lang="en-US" sz="4400" dirty="0" smtClean="0"/>
          </a:p>
          <a:p>
            <a:pPr>
              <a:buFont typeface="Wingdings 2" pitchFamily="18" charset="2"/>
              <a:buNone/>
            </a:pPr>
            <a:endParaRPr lang="en-MY" sz="4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15402" y="1447800"/>
            <a:ext cx="63049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QUALITY </a:t>
            </a:r>
            <a:r>
              <a:rPr lang="en-US" sz="3200" b="1" dirty="0" smtClean="0">
                <a:solidFill>
                  <a:srgbClr val="FFFF00"/>
                </a:solidFill>
              </a:rPr>
              <a:t>ENGINEERING EDUCATION</a:t>
            </a:r>
            <a:endParaRPr lang="en-MY" sz="3200" b="1" dirty="0">
              <a:solidFill>
                <a:srgbClr val="FFFF00"/>
              </a:solidFill>
            </a:endParaRPr>
          </a:p>
        </p:txBody>
      </p:sp>
      <p:sp>
        <p:nvSpPr>
          <p:cNvPr id="10" name="Round Same Side Corner Rectangle 4"/>
          <p:cNvSpPr/>
          <p:nvPr/>
        </p:nvSpPr>
        <p:spPr>
          <a:xfrm>
            <a:off x="4427984" y="4077292"/>
            <a:ext cx="4752528" cy="10281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4" tIns="20320" rIns="20320" bIns="20320" numCol="1" spcCol="1270" anchor="ctr" anchorCtr="0">
            <a:noAutofit/>
          </a:bodyPr>
          <a:lstStyle/>
          <a:p>
            <a:pPr marL="285750" lvl="1" indent="-285750" algn="ctr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3200" b="1" kern="1200" dirty="0" smtClean="0">
                <a:solidFill>
                  <a:schemeClr val="tx1"/>
                </a:solidFill>
              </a:rPr>
              <a:t>Resources</a:t>
            </a:r>
            <a:endParaRPr lang="en-MY" sz="3200" b="1" kern="1200" dirty="0">
              <a:solidFill>
                <a:schemeClr val="tx1"/>
              </a:solidFill>
            </a:endParaRPr>
          </a:p>
        </p:txBody>
      </p:sp>
      <p:sp>
        <p:nvSpPr>
          <p:cNvPr id="13" name="Round Same Side Corner Rectangle 4"/>
          <p:cNvSpPr/>
          <p:nvPr/>
        </p:nvSpPr>
        <p:spPr>
          <a:xfrm>
            <a:off x="4427984" y="2590800"/>
            <a:ext cx="4752528" cy="1075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7780" rIns="17780" bIns="17780" numCol="1" spcCol="1270" anchor="ctr" anchorCtr="0">
            <a:no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1200" dirty="0" smtClean="0">
                <a:solidFill>
                  <a:schemeClr val="tx1"/>
                </a:solidFill>
              </a:rPr>
              <a:t>Establish, Maintain &amp; Improve System</a:t>
            </a:r>
            <a:endParaRPr lang="en-MY" sz="2800" b="1" kern="1200" dirty="0" smtClean="0">
              <a:solidFill>
                <a:schemeClr val="tx1"/>
              </a:solidFill>
            </a:endParaRP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•"/>
              <a:tabLst/>
              <a:defRPr/>
            </a:pPr>
            <a:endParaRPr lang="en-MY" sz="2000" b="1" kern="1200" dirty="0" smtClean="0">
              <a:solidFill>
                <a:schemeClr val="tx1"/>
              </a:solidFill>
            </a:endParaRPr>
          </a:p>
        </p:txBody>
      </p:sp>
      <p:sp>
        <p:nvSpPr>
          <p:cNvPr id="16" name="Round Same Side Corner Rectangle 4"/>
          <p:cNvSpPr/>
          <p:nvPr/>
        </p:nvSpPr>
        <p:spPr>
          <a:xfrm>
            <a:off x="4427984" y="5501596"/>
            <a:ext cx="4752528" cy="10834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7780" rIns="17780" bIns="17780" numCol="1" spcCol="1270" anchor="ctr" anchorCtr="0">
            <a:noAutofit/>
          </a:bodyPr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kern="1200" dirty="0" smtClean="0">
                <a:solidFill>
                  <a:schemeClr val="tx1"/>
                </a:solidFill>
              </a:rPr>
              <a:t>Management Commitment</a:t>
            </a:r>
            <a:endParaRPr lang="en-MY" sz="2800" b="1" kern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4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78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7827" grpId="0" build="p" animBg="1"/>
      <p:bldP spid="5" grpId="0" build="allAtOnce"/>
      <p:bldP spid="10" grpId="0" animBg="1"/>
      <p:bldP spid="13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88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alued User\Pictures\2010-10-27 2_handphone_picts\DCIM\100MEDIA\IMAG0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358290"/>
            <a:ext cx="3665727" cy="2194910"/>
          </a:xfrm>
          <a:prstGeom prst="rect">
            <a:avLst/>
          </a:prstGeom>
          <a:noFill/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44624"/>
            <a:ext cx="9180512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800" b="1" dirty="0" smtClean="0"/>
              <a:t>Accreditation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/>
              <a:t>Institutional</a:t>
            </a:r>
          </a:p>
          <a:p>
            <a:pPr eaLnBrk="1" hangingPunct="1">
              <a:defRPr/>
            </a:pPr>
            <a:r>
              <a:rPr lang="en-US" sz="4000" dirty="0" smtClean="0"/>
              <a:t>Professional</a:t>
            </a:r>
          </a:p>
          <a:p>
            <a:pPr lvl="1" eaLnBrk="1" hangingPunct="1">
              <a:buNone/>
              <a:defRPr/>
            </a:pPr>
            <a:r>
              <a:rPr lang="en-US" sz="4000" dirty="0" smtClean="0"/>
              <a:t>- for engineering, the </a:t>
            </a:r>
            <a:r>
              <a:rPr lang="en-US" sz="4000" b="1" dirty="0" smtClean="0"/>
              <a:t>Programme</a:t>
            </a:r>
            <a:r>
              <a:rPr lang="en-US" sz="4000" dirty="0" smtClean="0"/>
              <a:t> is accredited, not the </a:t>
            </a:r>
            <a:r>
              <a:rPr lang="en-US" sz="4000" b="1" dirty="0" smtClean="0"/>
              <a:t>Institution</a:t>
            </a:r>
          </a:p>
          <a:p>
            <a:pPr eaLnBrk="1" hangingPunct="1">
              <a:defRPr/>
            </a:pPr>
            <a:endParaRPr lang="en-US" sz="4000" dirty="0" smtClean="0"/>
          </a:p>
        </p:txBody>
      </p:sp>
      <p:pic>
        <p:nvPicPr>
          <p:cNvPr id="57345" name="Picture 1" descr="C:\Users\Valued User\Pictures\2011-05-16\lawatan kawasan tapak projek mjit\UTM_62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4804" y="4581128"/>
            <a:ext cx="2735348" cy="1816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665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44624"/>
            <a:ext cx="9180512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3600" b="1" dirty="0" smtClean="0"/>
              <a:t>Importance of Accreditation to Institutions of Higher Learning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28800"/>
            <a:ext cx="8686800" cy="43434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dirty="0" err="1" smtClean="0"/>
              <a:t>Recognises</a:t>
            </a:r>
            <a:r>
              <a:rPr lang="en-US" dirty="0" smtClean="0"/>
              <a:t> institutional </a:t>
            </a:r>
            <a:r>
              <a:rPr lang="en-US" b="1" dirty="0" smtClean="0">
                <a:solidFill>
                  <a:srgbClr val="FF0000"/>
                </a:solidFill>
              </a:rPr>
              <a:t>missions and goals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Involves faculty/staff in </a:t>
            </a:r>
            <a:r>
              <a:rPr lang="en-US" b="1" dirty="0" smtClean="0">
                <a:solidFill>
                  <a:srgbClr val="FF0000"/>
                </a:solidFill>
              </a:rPr>
              <a:t>evaluation and planning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Assists institutions in determining the acceptability of </a:t>
            </a:r>
            <a:r>
              <a:rPr lang="en-US" b="1" dirty="0" smtClean="0">
                <a:solidFill>
                  <a:srgbClr val="FF0000"/>
                </a:solidFill>
              </a:rPr>
              <a:t>transfer credits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Promotes </a:t>
            </a:r>
            <a:r>
              <a:rPr lang="en-US" b="1" dirty="0" smtClean="0">
                <a:solidFill>
                  <a:srgbClr val="FF0000"/>
                </a:solidFill>
              </a:rPr>
              <a:t>“best practices” </a:t>
            </a:r>
            <a:r>
              <a:rPr lang="en-US" dirty="0" smtClean="0"/>
              <a:t>in education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Increases </a:t>
            </a:r>
            <a:r>
              <a:rPr lang="en-US" b="1" dirty="0" smtClean="0">
                <a:solidFill>
                  <a:srgbClr val="FF0000"/>
                </a:solidFill>
              </a:rPr>
              <a:t>visibility and reputation </a:t>
            </a:r>
            <a:r>
              <a:rPr lang="en-US" dirty="0" smtClean="0"/>
              <a:t>of the institution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dirty="0" smtClean="0"/>
              <a:t>Aids engineering schools to identify </a:t>
            </a:r>
            <a:r>
              <a:rPr lang="en-US" b="1" dirty="0" smtClean="0">
                <a:solidFill>
                  <a:srgbClr val="FF0000"/>
                </a:solidFill>
              </a:rPr>
              <a:t>required operational resources</a:t>
            </a:r>
            <a:r>
              <a:rPr lang="en-US" dirty="0" smtClean="0"/>
              <a:t> to institution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1594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  <p:bldP spid="430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745"/>
            <a:ext cx="9144000" cy="1143000"/>
          </a:xfrm>
          <a:solidFill>
            <a:srgbClr val="FFFF0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 smtClean="0"/>
              <a:t>Importance to the Profession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556792"/>
            <a:ext cx="8686800" cy="45259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Ensures that graduates have </a:t>
            </a:r>
            <a:r>
              <a:rPr lang="en-US" b="1" dirty="0" smtClean="0">
                <a:solidFill>
                  <a:srgbClr val="FF0000"/>
                </a:solidFill>
              </a:rPr>
              <a:t>met the educational requirements</a:t>
            </a:r>
            <a:r>
              <a:rPr lang="en-US" b="1" dirty="0" smtClean="0"/>
              <a:t> </a:t>
            </a:r>
            <a:r>
              <a:rPr lang="en-US" dirty="0" smtClean="0"/>
              <a:t>to enter the profession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Enhances the </a:t>
            </a:r>
            <a:r>
              <a:rPr lang="en-US" b="1" dirty="0" smtClean="0">
                <a:solidFill>
                  <a:srgbClr val="FF0000"/>
                </a:solidFill>
              </a:rPr>
              <a:t>mobility of graduate </a:t>
            </a:r>
            <a:r>
              <a:rPr lang="en-US" dirty="0" smtClean="0"/>
              <a:t>professionals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Provides </a:t>
            </a:r>
            <a:r>
              <a:rPr lang="en-US" b="1" dirty="0" smtClean="0">
                <a:solidFill>
                  <a:srgbClr val="FF0000"/>
                </a:solidFill>
              </a:rPr>
              <a:t>professional development </a:t>
            </a:r>
            <a:r>
              <a:rPr lang="en-US" dirty="0" smtClean="0"/>
              <a:t>for faculty and industry practitioners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Provides opportunity for the profession to </a:t>
            </a:r>
            <a:r>
              <a:rPr lang="en-US" b="1" dirty="0" smtClean="0">
                <a:solidFill>
                  <a:srgbClr val="FF0000"/>
                </a:solidFill>
              </a:rPr>
              <a:t>guide the educational process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to reflect current and future needs</a:t>
            </a:r>
          </a:p>
        </p:txBody>
      </p:sp>
    </p:spTree>
    <p:extLst>
      <p:ext uri="{BB962C8B-B14F-4D97-AF65-F5344CB8AC3E}">
        <p14:creationId xmlns:p14="http://schemas.microsoft.com/office/powerpoint/2010/main" val="340309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nimBg="1"/>
      <p:bldP spid="4403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3098" y="9916"/>
            <a:ext cx="9130901" cy="1042819"/>
          </a:xfrm>
          <a:solidFill>
            <a:srgbClr val="FFFF00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/>
              <a:t>Focus on Accreditation </a:t>
            </a:r>
            <a:endParaRPr lang="en-MY" b="1" dirty="0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  <a:solidFill>
            <a:schemeClr val="bg1"/>
          </a:solidFill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 smtClean="0"/>
              <a:t>Engineering education </a:t>
            </a:r>
            <a:r>
              <a:rPr lang="en-US" b="1" dirty="0" smtClean="0">
                <a:solidFill>
                  <a:srgbClr val="FF0000"/>
                </a:solidFill>
              </a:rPr>
              <a:t>content and level (depth) </a:t>
            </a:r>
            <a:r>
              <a:rPr lang="en-US" dirty="0" smtClean="0"/>
              <a:t>are maintained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Outcome-based Engineering Education (</a:t>
            </a:r>
            <a:r>
              <a:rPr lang="en-US" b="1" dirty="0" smtClean="0">
                <a:solidFill>
                  <a:srgbClr val="FF0000"/>
                </a:solidFill>
              </a:rPr>
              <a:t>OBE</a:t>
            </a:r>
            <a:r>
              <a:rPr lang="en-US" dirty="0" smtClean="0"/>
              <a:t>) Programme</a:t>
            </a:r>
          </a:p>
          <a:p>
            <a:pPr>
              <a:spcBef>
                <a:spcPts val="1200"/>
              </a:spcBef>
            </a:pPr>
            <a:r>
              <a:rPr lang="en-US" dirty="0" err="1" smtClean="0"/>
              <a:t>Programme</a:t>
            </a:r>
            <a:r>
              <a:rPr lang="en-US" dirty="0" smtClean="0"/>
              <a:t> Continual Quality Improvement (</a:t>
            </a:r>
            <a:r>
              <a:rPr lang="en-US" b="1" dirty="0" smtClean="0">
                <a:solidFill>
                  <a:srgbClr val="FF0000"/>
                </a:solidFill>
              </a:rPr>
              <a:t>CQI</a:t>
            </a:r>
            <a:r>
              <a:rPr lang="en-US" dirty="0" smtClean="0"/>
              <a:t>)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 Systematic (</a:t>
            </a:r>
            <a:r>
              <a:rPr lang="en-US" b="1" dirty="0" smtClean="0">
                <a:solidFill>
                  <a:srgbClr val="FF0000"/>
                </a:solidFill>
              </a:rPr>
              <a:t>QMS</a:t>
            </a:r>
            <a:r>
              <a:rPr lang="en-US" dirty="0" smtClean="0"/>
              <a:t>)</a:t>
            </a:r>
          </a:p>
        </p:txBody>
      </p:sp>
      <p:pic>
        <p:nvPicPr>
          <p:cNvPr id="5" name="Picture 4" descr="http://tn3-2.deviantart.com/fs14/300W/f/2007/084/6/4/petronas_kerteh_2_by_zubedg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221088"/>
            <a:ext cx="2857500" cy="214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6676658"/>
      </p:ext>
    </p:extLst>
  </p:cSld>
  <p:clrMapOvr>
    <a:masterClrMapping/>
  </p:clrMapOvr>
  <p:transition xmlns:p14="http://schemas.microsoft.com/office/powerpoint/2010/main" advTm="2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1322" y="0"/>
            <a:ext cx="9112678" cy="1052736"/>
          </a:xfrm>
          <a:solidFill>
            <a:srgbClr val="FFFF00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 smtClean="0"/>
              <a:t>Accreditation signifies</a:t>
            </a:r>
            <a:endParaRPr lang="en-MY" b="1" dirty="0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609600" y="2286000"/>
            <a:ext cx="5618584" cy="278923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Confidence</a:t>
            </a:r>
            <a:r>
              <a:rPr lang="en-US" dirty="0" smtClean="0"/>
              <a:t> that the </a:t>
            </a:r>
            <a:r>
              <a:rPr lang="en-US" dirty="0" err="1" smtClean="0"/>
              <a:t>programme</a:t>
            </a:r>
            <a:r>
              <a:rPr lang="en-US" dirty="0" smtClean="0"/>
              <a:t> is </a:t>
            </a:r>
            <a:r>
              <a:rPr lang="en-US" b="1" dirty="0" smtClean="0">
                <a:solidFill>
                  <a:srgbClr val="FF0000"/>
                </a:solidFill>
              </a:rPr>
              <a:t>continually updated</a:t>
            </a:r>
            <a:r>
              <a:rPr lang="en-US" b="1" dirty="0" smtClean="0"/>
              <a:t> </a:t>
            </a:r>
            <a:r>
              <a:rPr lang="en-US" dirty="0" smtClean="0"/>
              <a:t>and satisfied the minimum standards of </a:t>
            </a:r>
            <a:r>
              <a:rPr lang="en-US" b="1" dirty="0" smtClean="0">
                <a:solidFill>
                  <a:srgbClr val="FF0000"/>
                </a:solidFill>
              </a:rPr>
              <a:t>outcomes based engineering education</a:t>
            </a:r>
          </a:p>
        </p:txBody>
      </p:sp>
      <p:pic>
        <p:nvPicPr>
          <p:cNvPr id="4" name="Picture 3" descr="MP9004328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20888"/>
            <a:ext cx="2273298" cy="31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50295"/>
      </p:ext>
    </p:extLst>
  </p:cSld>
  <p:clrMapOvr>
    <a:masterClrMapping/>
  </p:clrMapOvr>
  <p:transition xmlns:p14="http://schemas.microsoft.com/office/powerpoint/2010/main" advTm="1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6565004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own Arrow 4"/>
          <p:cNvSpPr/>
          <p:nvPr/>
        </p:nvSpPr>
        <p:spPr>
          <a:xfrm rot="10800000">
            <a:off x="5934044" y="0"/>
            <a:ext cx="3133756" cy="2057400"/>
          </a:xfrm>
          <a:prstGeom prst="downArrow">
            <a:avLst>
              <a:gd name="adj1" fmla="val 50000"/>
              <a:gd name="adj2" fmla="val 5702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Quality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chemeClr val="tx1"/>
                </a:solidFill>
              </a:rPr>
              <a:t>I</a:t>
            </a:r>
            <a:r>
              <a:rPr lang="en-US" b="1" dirty="0" smtClean="0">
                <a:solidFill>
                  <a:schemeClr val="tx1"/>
                </a:solidFill>
              </a:rPr>
              <a:t>mprovement</a:t>
            </a:r>
          </a:p>
        </p:txBody>
      </p:sp>
    </p:spTree>
    <p:extLst>
      <p:ext uri="{BB962C8B-B14F-4D97-AF65-F5344CB8AC3E}">
        <p14:creationId xmlns:p14="http://schemas.microsoft.com/office/powerpoint/2010/main" val="2801091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89188" y="260648"/>
            <a:ext cx="8603292" cy="1080120"/>
          </a:xfrm>
          <a:solidFill>
            <a:srgbClr val="FFCCFF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sz="4400" dirty="0" smtClean="0"/>
              <a:t>Expectations of Accreditation</a:t>
            </a:r>
            <a:endParaRPr lang="en-MY" sz="4400" dirty="0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043608" y="1666525"/>
            <a:ext cx="8064896" cy="4683224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/>
              <a:t>Education </a:t>
            </a:r>
            <a:r>
              <a:rPr lang="en-US" sz="3600" b="1" dirty="0" smtClean="0">
                <a:solidFill>
                  <a:srgbClr val="FF0000"/>
                </a:solidFill>
              </a:rPr>
              <a:t>content (breadth) </a:t>
            </a:r>
            <a:r>
              <a:rPr lang="en-US" sz="3600" dirty="0" smtClean="0"/>
              <a:t>and</a:t>
            </a:r>
            <a:r>
              <a:rPr lang="en-US" sz="3600" b="1" dirty="0" smtClean="0">
                <a:solidFill>
                  <a:srgbClr val="FF0000"/>
                </a:solidFill>
              </a:rPr>
              <a:t> level (depth) </a:t>
            </a:r>
            <a:r>
              <a:rPr lang="en-US" sz="3600" dirty="0" smtClean="0"/>
              <a:t>are maintained</a:t>
            </a:r>
          </a:p>
          <a:p>
            <a:pPr eaLnBrk="1" hangingPunct="1"/>
            <a:r>
              <a:rPr lang="en-US" sz="3600" dirty="0" smtClean="0"/>
              <a:t>Outcome-based Education (</a:t>
            </a:r>
            <a:r>
              <a:rPr lang="en-US" sz="3600" b="1" dirty="0" smtClean="0">
                <a:solidFill>
                  <a:srgbClr val="FF0000"/>
                </a:solidFill>
              </a:rPr>
              <a:t>OBE</a:t>
            </a:r>
            <a:r>
              <a:rPr lang="en-US" sz="3600" dirty="0" smtClean="0"/>
              <a:t>) programme</a:t>
            </a:r>
          </a:p>
          <a:p>
            <a:pPr eaLnBrk="1" hangingPunct="1"/>
            <a:r>
              <a:rPr lang="en-US" sz="3600" dirty="0" smtClean="0"/>
              <a:t>Programme Continual Quality Improvement (</a:t>
            </a:r>
            <a:r>
              <a:rPr lang="en-US" sz="3600" b="1" dirty="0" smtClean="0">
                <a:solidFill>
                  <a:srgbClr val="FF0000"/>
                </a:solidFill>
              </a:rPr>
              <a:t>CQI</a:t>
            </a:r>
            <a:r>
              <a:rPr lang="en-US" sz="3600" dirty="0" smtClean="0"/>
              <a:t>)</a:t>
            </a:r>
          </a:p>
          <a:p>
            <a:pPr eaLnBrk="1" hangingPunct="1"/>
            <a:r>
              <a:rPr lang="en-US" sz="3600" dirty="0" smtClean="0"/>
              <a:t>Systematic (</a:t>
            </a:r>
            <a:r>
              <a:rPr lang="en-US" sz="3600" b="1" dirty="0" smtClean="0">
                <a:solidFill>
                  <a:srgbClr val="FF0000"/>
                </a:solidFill>
              </a:rPr>
              <a:t>QMS</a:t>
            </a:r>
            <a:r>
              <a:rPr lang="en-US" sz="3600" dirty="0" smtClean="0"/>
              <a:t>)</a:t>
            </a:r>
          </a:p>
          <a:p>
            <a:pPr eaLnBrk="1" hangingPunct="1"/>
            <a:endParaRPr lang="en-US" sz="36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-301760" y="2791612"/>
            <a:ext cx="9756952" cy="1546705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5953472" cy="1143000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Learning Style Model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482552"/>
            <a:ext cx="8447856" cy="4114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4D4D4D"/>
                </a:solidFill>
              </a:rPr>
              <a:t>Perception                 </a:t>
            </a:r>
            <a:r>
              <a:rPr lang="en-US" dirty="0" smtClean="0">
                <a:solidFill>
                  <a:srgbClr val="E40000"/>
                </a:solidFill>
              </a:rPr>
              <a:t>Sensing           Intuitive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dirty="0" smtClean="0">
              <a:solidFill>
                <a:srgbClr val="4D4D4D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4D4D4D"/>
                </a:solidFill>
              </a:rPr>
              <a:t>Input Modality          </a:t>
            </a:r>
            <a:r>
              <a:rPr lang="en-US" dirty="0" smtClean="0">
                <a:solidFill>
                  <a:srgbClr val="E40000"/>
                </a:solidFill>
              </a:rPr>
              <a:t>Visual              Verbal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E4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4D4D4D"/>
                </a:solidFill>
              </a:rPr>
              <a:t>Processing                 </a:t>
            </a:r>
            <a:r>
              <a:rPr lang="en-US" dirty="0" smtClean="0">
                <a:solidFill>
                  <a:srgbClr val="E40000"/>
                </a:solidFill>
              </a:rPr>
              <a:t>Active              Reflective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4D4D4D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4D4D4D"/>
                </a:solidFill>
              </a:rPr>
              <a:t>Understanding         </a:t>
            </a:r>
            <a:r>
              <a:rPr lang="en-US" dirty="0" smtClean="0">
                <a:solidFill>
                  <a:srgbClr val="E40000"/>
                </a:solidFill>
              </a:rPr>
              <a:t>Sequential       Global</a:t>
            </a:r>
          </a:p>
        </p:txBody>
      </p:sp>
      <p:pic>
        <p:nvPicPr>
          <p:cNvPr id="71684" name="Picture 4" descr="j035671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26876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 descr="j035678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329829"/>
            <a:ext cx="12350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25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833563" y="13858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MY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0" y="17463"/>
          <a:ext cx="9144000" cy="682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r:id="rId4" imgW="9240540" imgH="6885714" progId="PBrush">
                  <p:embed/>
                </p:oleObj>
              </mc:Choice>
              <mc:Fallback>
                <p:oleObj r:id="rId4" imgW="9240540" imgH="688571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463"/>
                        <a:ext cx="9144000" cy="682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55094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8496944" cy="100811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ms-MY" sz="3600" dirty="0" smtClean="0"/>
              <a:t>Outcome-based Education addresses the following key questions:</a:t>
            </a:r>
            <a:endParaRPr lang="en-US" sz="3600" dirty="0" smtClean="0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23528" y="1412776"/>
            <a:ext cx="8496944" cy="122413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/>
          <a:lstStyle/>
          <a:p>
            <a:pPr marL="609600" indent="-609600">
              <a:spcBef>
                <a:spcPct val="4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ms-MY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What</a:t>
            </a:r>
            <a:r>
              <a:rPr lang="ms-MY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do you want the students to have or able to do?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3528" y="2780928"/>
            <a:ext cx="8496944" cy="122413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/>
          <a:lstStyle/>
          <a:p>
            <a:pPr marL="609600" indent="-609600">
              <a:spcBef>
                <a:spcPct val="4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ms-MY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How</a:t>
            </a:r>
            <a:r>
              <a:rPr lang="ms-MY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ms-MY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can you best help students achieve it?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3528" y="4149080"/>
            <a:ext cx="8496944" cy="122413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/>
          <a:lstStyle/>
          <a:p>
            <a:pPr marL="609600" indent="-609600">
              <a:spcBef>
                <a:spcPct val="4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ms-MY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How</a:t>
            </a:r>
            <a:r>
              <a:rPr lang="ms-MY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ms-MY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will you know what they have achieved it? 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3528" y="5485184"/>
            <a:ext cx="8496944" cy="104016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/>
          <a:lstStyle/>
          <a:p>
            <a:pPr marL="609600" indent="-609600">
              <a:spcBef>
                <a:spcPct val="4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ms-MY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How</a:t>
            </a:r>
            <a:r>
              <a:rPr lang="ms-MY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ms-MY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 you close the loop</a:t>
            </a:r>
            <a:endParaRPr lang="en-US" sz="32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347864" y="1988840"/>
            <a:ext cx="5400600" cy="58444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/>
          <a:lstStyle/>
          <a:p>
            <a:pPr marL="609600" indent="-609600">
              <a:spcBef>
                <a:spcPct val="4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ms-MY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Knowledge, Skill, Affective</a:t>
            </a:r>
            <a:endParaRPr lang="ms-MY" sz="2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356248" y="5940896"/>
            <a:ext cx="5400600" cy="58444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/>
          <a:lstStyle/>
          <a:p>
            <a:pPr marL="609600" indent="-609600">
              <a:spcBef>
                <a:spcPct val="4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ms-MY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PDCA</a:t>
            </a:r>
            <a:endParaRPr lang="ms-MY" sz="2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347864" y="3348608"/>
            <a:ext cx="5400600" cy="58444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/>
          <a:lstStyle/>
          <a:p>
            <a:pPr marL="609600" indent="-609600">
              <a:spcBef>
                <a:spcPct val="4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ms-MY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Student Centred Delivery </a:t>
            </a:r>
            <a:endParaRPr lang="ms-MY" sz="2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347864" y="4716760"/>
            <a:ext cx="5400600" cy="58444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/>
          <a:lstStyle/>
          <a:p>
            <a:pPr marL="609600" indent="-609600">
              <a:spcBef>
                <a:spcPct val="4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ms-MY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Assessment</a:t>
            </a:r>
            <a:endParaRPr lang="ms-MY" sz="28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81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6D195-A664-49F6-9C34-8E0866DD114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3191" y="2424798"/>
            <a:ext cx="875736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Graduates in Engineering,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Manufacturing &amp; Construction</a:t>
            </a:r>
            <a:endParaRPr lang="en-US" sz="5400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482651"/>
              </p:ext>
            </p:extLst>
          </p:nvPr>
        </p:nvGraphicFramePr>
        <p:xfrm>
          <a:off x="0" y="0"/>
          <a:ext cx="9144000" cy="6858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/>
                <a:gridCol w="2286000"/>
                <a:gridCol w="5486400"/>
              </a:tblGrid>
              <a:tr h="378981">
                <a:tc>
                  <a:txBody>
                    <a:bodyPr/>
                    <a:lstStyle/>
                    <a:p>
                      <a:r>
                        <a:rPr lang="en-US" dirty="0" smtClean="0"/>
                        <a:t>Country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UNESCO Censes</a:t>
                      </a:r>
                      <a:r>
                        <a:rPr lang="en-US" baseline="0" dirty="0" smtClean="0"/>
                        <a:t> Year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Graduates (Engineering, Manufacturing &amp; Construction)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Russia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2007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428,803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US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2007</a:t>
                      </a:r>
                      <a:endParaRPr lang="en-MY" sz="20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189,247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Korea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2007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159,559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France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2006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97282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Turkey</a:t>
                      </a:r>
                      <a:endParaRPr lang="en-MY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2007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56454</a:t>
                      </a:r>
                      <a:endParaRPr lang="en-MY" sz="20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Germany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2005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55988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UK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2007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54833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Brazil 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2007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46042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Canada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2003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25722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Japan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2006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24736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Australia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2006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22499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Malaysia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2006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19280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Ireland 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2006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7147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Saudi 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2006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6713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Jordan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2006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5338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939">
                <a:tc>
                  <a:txBody>
                    <a:bodyPr/>
                    <a:lstStyle/>
                    <a:p>
                      <a:r>
                        <a:rPr lang="en-US" dirty="0" smtClean="0"/>
                        <a:t>NZ</a:t>
                      </a:r>
                      <a:endParaRPr lang="en-MY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2007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3371</a:t>
                      </a:r>
                      <a:endParaRPr lang="en-MY" sz="2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42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Changing Educational Scenario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Between 1996 and 2007, UG &amp; PG university </a:t>
            </a:r>
            <a:r>
              <a:rPr lang="en-US" dirty="0"/>
              <a:t>education </a:t>
            </a:r>
            <a:r>
              <a:rPr lang="en-US" dirty="0" smtClean="0"/>
              <a:t>soared </a:t>
            </a:r>
            <a:r>
              <a:rPr lang="en-US" dirty="0"/>
              <a:t>from 72 to 126 </a:t>
            </a:r>
            <a:r>
              <a:rPr lang="en-US" dirty="0" smtClean="0"/>
              <a:t>million in 113 emerging and developing economies</a:t>
            </a:r>
          </a:p>
          <a:p>
            <a:r>
              <a:rPr lang="en-US" dirty="0"/>
              <a:t>C</a:t>
            </a:r>
            <a:r>
              <a:rPr lang="en-US" dirty="0" smtClean="0"/>
              <a:t>hanged the nature of global competition for </a:t>
            </a:r>
            <a:r>
              <a:rPr lang="en-US" b="1" dirty="0" smtClean="0">
                <a:solidFill>
                  <a:srgbClr val="FF0000"/>
                </a:solidFill>
              </a:rPr>
              <a:t>talent</a:t>
            </a:r>
          </a:p>
          <a:p>
            <a:r>
              <a:rPr lang="en-US" dirty="0"/>
              <a:t>C</a:t>
            </a:r>
            <a:r>
              <a:rPr lang="en-US" dirty="0" smtClean="0"/>
              <a:t>hallenged the assumption in </a:t>
            </a:r>
            <a:r>
              <a:rPr lang="en-US" dirty="0"/>
              <a:t>developed countries that </a:t>
            </a:r>
            <a:r>
              <a:rPr lang="en-US" dirty="0" smtClean="0"/>
              <a:t>“</a:t>
            </a:r>
            <a:r>
              <a:rPr lang="en-US" i="1" dirty="0" smtClean="0"/>
              <a:t>if you go to higher education, a good job is waiting for you at the end of it</a:t>
            </a:r>
            <a:r>
              <a:rPr lang="en-US" dirty="0" smtClean="0"/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7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CEB2B2-2570-443A-862B-CAC1D788428E}" type="slidenum">
              <a:rPr lang="en-GB" smtClean="0">
                <a:latin typeface="Times New Roman" pitchFamily="18" charset="0"/>
              </a:rPr>
              <a:pPr/>
              <a:t>41</a:t>
            </a:fld>
            <a:endParaRPr lang="en-GB" smtClean="0">
              <a:latin typeface="Times New Roman" pitchFamily="18" charset="0"/>
            </a:endParaRPr>
          </a:p>
        </p:txBody>
      </p:sp>
      <p:sp>
        <p:nvSpPr>
          <p:cNvPr id="10138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dirty="0" smtClean="0"/>
              <a:t>Graduate Outcomes </a:t>
            </a:r>
            <a:endParaRPr lang="en-GB" dirty="0" smtClean="0"/>
          </a:p>
        </p:txBody>
      </p:sp>
      <p:sp>
        <p:nvSpPr>
          <p:cNvPr id="1013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9525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    </a:t>
            </a:r>
            <a:r>
              <a:rPr lang="en-US" b="1" dirty="0" smtClean="0">
                <a:solidFill>
                  <a:srgbClr val="FF0000"/>
                </a:solidFill>
              </a:rPr>
              <a:t>AALBORG </a:t>
            </a:r>
            <a:r>
              <a:rPr lang="en-US" b="1" dirty="0" smtClean="0">
                <a:solidFill>
                  <a:srgbClr val="FF0000"/>
                </a:solidFill>
              </a:rPr>
              <a:t>U             Model</a:t>
            </a:r>
            <a:endParaRPr lang="en-US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dirty="0" smtClean="0"/>
              <a:t>Strong in problem solving</a:t>
            </a:r>
          </a:p>
          <a:p>
            <a:pPr eaLnBrk="1" hangingPunct="1"/>
            <a:r>
              <a:rPr lang="en-US" dirty="0" smtClean="0"/>
              <a:t>Communication</a:t>
            </a:r>
          </a:p>
          <a:p>
            <a:pPr eaLnBrk="1" hangingPunct="1"/>
            <a:r>
              <a:rPr lang="en-US" dirty="0" smtClean="0"/>
              <a:t>Cooperation</a:t>
            </a:r>
          </a:p>
          <a:p>
            <a:pPr eaLnBrk="1" hangingPunct="1"/>
            <a:r>
              <a:rPr lang="en-US" dirty="0" smtClean="0"/>
              <a:t>General technical knowledge</a:t>
            </a:r>
            <a:endParaRPr lang="en-GB" dirty="0" smtClean="0"/>
          </a:p>
        </p:txBody>
      </p:sp>
      <p:sp>
        <p:nvSpPr>
          <p:cNvPr id="10138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38675" y="1981200"/>
            <a:ext cx="3819525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    </a:t>
            </a:r>
            <a:r>
              <a:rPr lang="en-US" b="1" dirty="0" smtClean="0">
                <a:solidFill>
                  <a:srgbClr val="FF0000"/>
                </a:solidFill>
              </a:rPr>
              <a:t>DENMARK TECHNICAL </a:t>
            </a:r>
            <a:r>
              <a:rPr lang="en-US" b="1" dirty="0" smtClean="0">
                <a:solidFill>
                  <a:srgbClr val="FF0000"/>
                </a:solidFill>
              </a:rPr>
              <a:t>U Model</a:t>
            </a:r>
            <a:endParaRPr lang="en-US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dirty="0" smtClean="0"/>
              <a:t>Specialist knowledge</a:t>
            </a:r>
          </a:p>
          <a:p>
            <a:pPr eaLnBrk="1" hangingPunct="1"/>
            <a:r>
              <a:rPr lang="en-US" dirty="0" smtClean="0"/>
              <a:t>Technical methodology 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0181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865307" y="230789"/>
            <a:ext cx="6773904" cy="648072"/>
          </a:xfrm>
        </p:spPr>
        <p:txBody>
          <a:bodyPr>
            <a:noAutofit/>
          </a:bodyPr>
          <a:lstStyle/>
          <a:p>
            <a:r>
              <a:rPr lang="en-US" sz="8000" dirty="0" smtClean="0"/>
              <a:t>OBE</a:t>
            </a:r>
            <a:endParaRPr lang="en-US" sz="8000" dirty="0"/>
          </a:p>
        </p:txBody>
      </p:sp>
      <p:sp>
        <p:nvSpPr>
          <p:cNvPr id="6" name="Rectangle 5"/>
          <p:cNvSpPr/>
          <p:nvPr/>
        </p:nvSpPr>
        <p:spPr>
          <a:xfrm>
            <a:off x="107504" y="1268760"/>
            <a:ext cx="5040560" cy="72008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Programme</a:t>
            </a:r>
            <a:r>
              <a:rPr lang="en-US" sz="2400" b="1" dirty="0" smtClean="0"/>
              <a:t> Objective</a:t>
            </a:r>
          </a:p>
          <a:p>
            <a:pPr algn="ctr"/>
            <a:r>
              <a:rPr lang="en-US" sz="2400" b="1" dirty="0" smtClean="0"/>
              <a:t>(after 3-5 Years)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988840"/>
            <a:ext cx="5040560" cy="936104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Programme</a:t>
            </a:r>
            <a:r>
              <a:rPr lang="en-US" sz="2400" b="1" dirty="0" smtClean="0"/>
              <a:t> Outcome</a:t>
            </a:r>
          </a:p>
          <a:p>
            <a:pPr algn="ctr"/>
            <a:r>
              <a:rPr lang="en-US" sz="2400" b="1" dirty="0" smtClean="0"/>
              <a:t>(at Exit)</a:t>
            </a:r>
          </a:p>
        </p:txBody>
      </p:sp>
      <p:sp>
        <p:nvSpPr>
          <p:cNvPr id="8" name="Rectangle 7"/>
          <p:cNvSpPr/>
          <p:nvPr/>
        </p:nvSpPr>
        <p:spPr>
          <a:xfrm>
            <a:off x="107504" y="6907088"/>
            <a:ext cx="1656184" cy="1274440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Knowledge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3688" y="6907088"/>
            <a:ext cx="1728192" cy="1274440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Skill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91880" y="6907088"/>
            <a:ext cx="1656184" cy="1274440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Attitude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52520" y="2852936"/>
            <a:ext cx="3456384" cy="30243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Assessment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504" y="2852936"/>
            <a:ext cx="5040560" cy="172819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Course/Unit/Learning Outcome</a:t>
            </a:r>
          </a:p>
          <a:p>
            <a:pPr algn="ctr"/>
            <a:r>
              <a:rPr lang="en-US" sz="2400" b="1" dirty="0" smtClean="0"/>
              <a:t>(Abilities &amp; Intentional)</a:t>
            </a:r>
          </a:p>
          <a:p>
            <a:pPr algn="ctr"/>
            <a:endParaRPr lang="en-US" sz="2400" b="1" dirty="0"/>
          </a:p>
          <a:p>
            <a:pPr algn="ctr"/>
            <a:endParaRPr lang="en-US" sz="2400" b="1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107504" y="6885384"/>
            <a:ext cx="5040560" cy="648072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Student Centered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52520" y="1268760"/>
            <a:ext cx="3456384" cy="15121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Stakeholders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40552" y="1916832"/>
            <a:ext cx="3456384" cy="8640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Performance Indicator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40552" y="1268760"/>
            <a:ext cx="3456384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Measurable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52520" y="1222408"/>
            <a:ext cx="3744416" cy="46085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E</a:t>
            </a:r>
            <a:r>
              <a:rPr lang="en-US" sz="2800" b="1" dirty="0" smtClean="0">
                <a:solidFill>
                  <a:schemeClr val="tx1"/>
                </a:solidFill>
              </a:rPr>
              <a:t>valuation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7504" y="7389440"/>
            <a:ext cx="5040560" cy="6480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Appropriate Delivery (Case, PBL …)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9" name="Title 4"/>
          <p:cNvSpPr txBox="1">
            <a:spLocks/>
          </p:cNvSpPr>
          <p:nvPr/>
        </p:nvSpPr>
        <p:spPr>
          <a:xfrm>
            <a:off x="3265738" y="44624"/>
            <a:ext cx="677390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</a:t>
            </a:r>
            <a:r>
              <a:rPr lang="en-US" dirty="0" smtClean="0"/>
              <a:t> Directed &amp; Coherent Curriculum</a:t>
            </a:r>
            <a:endParaRPr lang="en-US" dirty="0"/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3481762" y="548680"/>
            <a:ext cx="677390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Graduate Relevant to Industry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252520" y="4149080"/>
            <a:ext cx="3744416" cy="17365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Continual Quality Improvement 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(CQI)</a:t>
            </a:r>
          </a:p>
        </p:txBody>
      </p:sp>
      <p:pic>
        <p:nvPicPr>
          <p:cNvPr id="22" name="Picture 3" descr="monyet gitur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96751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59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44879 0.005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3.61111E-6 -0.425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3.61111E-6 -0.4252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48021 0.0104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50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48021 0.005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44879 1.85185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0532 L -0.44879 0.0053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0532 L -0.44879 0.005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3" grpId="0" animBg="1"/>
      <p:bldP spid="14" grpId="0" animBg="1"/>
      <p:bldP spid="15" grpId="0" animBg="1"/>
      <p:bldP spid="18" grpId="0" animBg="1"/>
      <p:bldP spid="19" grpId="0"/>
      <p:bldP spid="20" grpId="0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2"/>
          <p:cNvSpPr>
            <a:spLocks noChangeArrowheads="1"/>
          </p:cNvSpPr>
          <p:nvPr/>
        </p:nvSpPr>
        <p:spPr bwMode="auto">
          <a:xfrm>
            <a:off x="644050" y="2060848"/>
            <a:ext cx="7960398" cy="426057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 prstMaterial="dkEdge">
            <a:contourClr>
              <a:srgbClr val="FF0000"/>
            </a:contourClr>
          </a:sp3d>
        </p:spPr>
        <p:txBody>
          <a:bodyPr wrap="none" anchor="ctr"/>
          <a:lstStyle/>
          <a:p>
            <a:pPr>
              <a:defRPr/>
            </a:pPr>
            <a:endParaRPr lang="en-MY" sz="2400">
              <a:latin typeface="Arial" charset="0"/>
              <a:cs typeface="Arial" charset="0"/>
            </a:endParaRPr>
          </a:p>
        </p:txBody>
      </p:sp>
      <p:sp>
        <p:nvSpPr>
          <p:cNvPr id="39942" name="Rectangle 4"/>
          <p:cNvSpPr>
            <a:spLocks noChangeArrowheads="1"/>
          </p:cNvSpPr>
          <p:nvPr/>
        </p:nvSpPr>
        <p:spPr bwMode="auto">
          <a:xfrm>
            <a:off x="1094184" y="3635896"/>
            <a:ext cx="2209800" cy="10668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Curriculum,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</a:rPr>
              <a:t>Staff &amp;</a:t>
            </a:r>
          </a:p>
          <a:p>
            <a:pPr algn="ctr"/>
            <a:r>
              <a:rPr lang="en-US" sz="2400" dirty="0">
                <a:solidFill>
                  <a:srgbClr val="FFFFFF"/>
                </a:solidFill>
              </a:rPr>
              <a:t>Facilities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39943" name="Rectangle 9"/>
          <p:cNvSpPr>
            <a:spLocks noChangeArrowheads="1"/>
          </p:cNvSpPr>
          <p:nvPr/>
        </p:nvSpPr>
        <p:spPr bwMode="auto">
          <a:xfrm>
            <a:off x="5970984" y="3635896"/>
            <a:ext cx="2057400" cy="10668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Graduates </a:t>
            </a:r>
          </a:p>
          <a:p>
            <a:pPr algn="ctr"/>
            <a:r>
              <a:rPr lang="en-US" sz="2400">
                <a:solidFill>
                  <a:srgbClr val="FFFFFF"/>
                </a:solidFill>
              </a:rPr>
              <a:t>with</a:t>
            </a:r>
          </a:p>
          <a:p>
            <a:pPr algn="ctr"/>
            <a:r>
              <a:rPr lang="en-US" sz="2400">
                <a:solidFill>
                  <a:srgbClr val="FFFFFF"/>
                </a:solidFill>
              </a:rPr>
              <a:t>Outcomes</a:t>
            </a: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39944" name="Rectangle 10"/>
          <p:cNvSpPr>
            <a:spLocks noChangeArrowheads="1"/>
          </p:cNvSpPr>
          <p:nvPr/>
        </p:nvSpPr>
        <p:spPr bwMode="auto">
          <a:xfrm>
            <a:off x="3608784" y="3635896"/>
            <a:ext cx="2057400" cy="10668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Teaching &amp;</a:t>
            </a:r>
          </a:p>
          <a:p>
            <a:pPr algn="ctr"/>
            <a:r>
              <a:rPr lang="en-US" sz="2400">
                <a:solidFill>
                  <a:srgbClr val="FFFFFF"/>
                </a:solidFill>
              </a:rPr>
              <a:t>Learning</a:t>
            </a:r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39945" name="Rectangle 12"/>
          <p:cNvSpPr>
            <a:spLocks noChangeArrowheads="1"/>
          </p:cNvSpPr>
          <p:nvPr/>
        </p:nvSpPr>
        <p:spPr bwMode="auto">
          <a:xfrm>
            <a:off x="1094184" y="2492896"/>
            <a:ext cx="6934200" cy="685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Stakeholders’ requirements (Develop objectives)</a:t>
            </a:r>
            <a:endParaRPr lang="en-GB" sz="2400" b="1">
              <a:solidFill>
                <a:srgbClr val="FFFFFF"/>
              </a:solidFill>
            </a:endParaRPr>
          </a:p>
        </p:txBody>
      </p:sp>
      <p:sp>
        <p:nvSpPr>
          <p:cNvPr id="39946" name="Rectangle 15"/>
          <p:cNvSpPr>
            <a:spLocks noChangeArrowheads="1"/>
          </p:cNvSpPr>
          <p:nvPr/>
        </p:nvSpPr>
        <p:spPr bwMode="auto">
          <a:xfrm>
            <a:off x="1094184" y="5159896"/>
            <a:ext cx="6858000" cy="6858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FFFF"/>
                </a:solidFill>
              </a:rPr>
              <a:t>Stakeholders’ satisfaction (Achieving objectives)</a:t>
            </a:r>
            <a:endParaRPr lang="en-GB" sz="2400" b="1">
              <a:solidFill>
                <a:srgbClr val="FFFFFF"/>
              </a:solidFill>
            </a:endParaRPr>
          </a:p>
        </p:txBody>
      </p:sp>
      <p:sp>
        <p:nvSpPr>
          <p:cNvPr id="39947" name="Line 16"/>
          <p:cNvSpPr>
            <a:spLocks noChangeShapeType="1"/>
          </p:cNvSpPr>
          <p:nvPr/>
        </p:nvSpPr>
        <p:spPr bwMode="auto">
          <a:xfrm>
            <a:off x="2389584" y="3178696"/>
            <a:ext cx="0" cy="4572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MY" sz="2400">
              <a:solidFill>
                <a:srgbClr val="FFFFFF"/>
              </a:solidFill>
            </a:endParaRPr>
          </a:p>
        </p:txBody>
      </p:sp>
      <p:sp>
        <p:nvSpPr>
          <p:cNvPr id="39948" name="Line 17"/>
          <p:cNvSpPr>
            <a:spLocks noChangeShapeType="1"/>
          </p:cNvSpPr>
          <p:nvPr/>
        </p:nvSpPr>
        <p:spPr bwMode="auto">
          <a:xfrm>
            <a:off x="3303984" y="4169296"/>
            <a:ext cx="3048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MY" sz="2400">
              <a:solidFill>
                <a:srgbClr val="FFFFFF"/>
              </a:solidFill>
            </a:endParaRPr>
          </a:p>
        </p:txBody>
      </p:sp>
      <p:sp>
        <p:nvSpPr>
          <p:cNvPr id="39949" name="Line 18"/>
          <p:cNvSpPr>
            <a:spLocks noChangeShapeType="1"/>
          </p:cNvSpPr>
          <p:nvPr/>
        </p:nvSpPr>
        <p:spPr bwMode="auto">
          <a:xfrm>
            <a:off x="5666184" y="4169296"/>
            <a:ext cx="3048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MY" sz="2400">
              <a:solidFill>
                <a:srgbClr val="FFFFFF"/>
              </a:solidFill>
            </a:endParaRPr>
          </a:p>
        </p:txBody>
      </p:sp>
      <p:sp>
        <p:nvSpPr>
          <p:cNvPr id="39950" name="Line 19"/>
          <p:cNvSpPr>
            <a:spLocks noChangeShapeType="1"/>
          </p:cNvSpPr>
          <p:nvPr/>
        </p:nvSpPr>
        <p:spPr bwMode="auto">
          <a:xfrm>
            <a:off x="6656784" y="4702696"/>
            <a:ext cx="0" cy="457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MY" sz="2400">
              <a:solidFill>
                <a:srgbClr val="FFFFFF"/>
              </a:solidFill>
            </a:endParaRPr>
          </a:p>
        </p:txBody>
      </p:sp>
      <p:sp>
        <p:nvSpPr>
          <p:cNvPr id="39951" name="Line 20"/>
          <p:cNvSpPr>
            <a:spLocks noChangeShapeType="1"/>
          </p:cNvSpPr>
          <p:nvPr/>
        </p:nvSpPr>
        <p:spPr bwMode="auto">
          <a:xfrm flipV="1">
            <a:off x="2389584" y="4702696"/>
            <a:ext cx="0" cy="457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MY" sz="2400">
              <a:solidFill>
                <a:srgbClr val="FFFFFF"/>
              </a:solidFill>
            </a:endParaRPr>
          </a:p>
        </p:txBody>
      </p:sp>
      <p:sp>
        <p:nvSpPr>
          <p:cNvPr id="39952" name="Rectangle 23"/>
          <p:cNvSpPr>
            <a:spLocks noChangeArrowheads="1"/>
          </p:cNvSpPr>
          <p:nvPr/>
        </p:nvSpPr>
        <p:spPr bwMode="auto">
          <a:xfrm>
            <a:off x="2339752" y="116631"/>
            <a:ext cx="4333875" cy="1140851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Continual </a:t>
            </a:r>
            <a:r>
              <a:rPr lang="en-US" sz="2400" b="1" dirty="0" smtClean="0">
                <a:solidFill>
                  <a:schemeClr val="bg1"/>
                </a:solidFill>
              </a:rPr>
              <a:t>Improvement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9953" name="AutoShape 25"/>
          <p:cNvSpPr>
            <a:spLocks noChangeArrowheads="1"/>
          </p:cNvSpPr>
          <p:nvPr/>
        </p:nvSpPr>
        <p:spPr bwMode="auto">
          <a:xfrm rot="-10534712">
            <a:off x="3216275" y="487305"/>
            <a:ext cx="568325" cy="1914525"/>
          </a:xfrm>
          <a:prstGeom prst="curvedLeftArrow">
            <a:avLst>
              <a:gd name="adj1" fmla="val 37695"/>
              <a:gd name="adj2" fmla="val 113398"/>
              <a:gd name="adj3" fmla="val 468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MY" sz="2400"/>
          </a:p>
        </p:txBody>
      </p:sp>
    </p:spTree>
    <p:extLst>
      <p:ext uri="{BB962C8B-B14F-4D97-AF65-F5344CB8AC3E}">
        <p14:creationId xmlns:p14="http://schemas.microsoft.com/office/powerpoint/2010/main" val="214897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animBg="1"/>
      <p:bldP spid="39943" grpId="0" animBg="1"/>
      <p:bldP spid="39944" grpId="0" animBg="1"/>
      <p:bldP spid="39945" grpId="0" animBg="1"/>
      <p:bldP spid="39946" grpId="0" animBg="1"/>
      <p:bldP spid="39947" grpId="0" animBg="1"/>
      <p:bldP spid="39948" grpId="0" animBg="1"/>
      <p:bldP spid="39949" grpId="0" animBg="1"/>
      <p:bldP spid="39950" grpId="0" animBg="1"/>
      <p:bldP spid="39951" grpId="0" animBg="1"/>
      <p:bldP spid="39952" grpId="0" animBg="1"/>
      <p:bldP spid="3995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>
          <a:xfrm>
            <a:off x="107504" y="175295"/>
            <a:ext cx="8928992" cy="7334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0000FF"/>
                </a:solidFill>
                <a:latin typeface="Calibri" charset="0"/>
              </a:rPr>
              <a:t>Washington </a:t>
            </a:r>
            <a:r>
              <a:rPr lang="en-US" sz="3600" b="1" dirty="0" smtClean="0">
                <a:solidFill>
                  <a:srgbClr val="0000FF"/>
                </a:solidFill>
                <a:latin typeface="Calibri" charset="0"/>
              </a:rPr>
              <a:t>Accord 12 Graduate Attributes</a:t>
            </a:r>
            <a:r>
              <a:rPr lang="en-US" sz="3600" b="1" dirty="0" smtClean="0">
                <a:solidFill>
                  <a:srgbClr val="0000FF"/>
                </a:solidFill>
                <a:latin typeface="Calibri" charset="0"/>
              </a:rPr>
              <a:t/>
            </a:r>
            <a:br>
              <a:rPr lang="en-US" sz="3600" b="1" dirty="0" smtClean="0">
                <a:solidFill>
                  <a:srgbClr val="0000FF"/>
                </a:solidFill>
                <a:latin typeface="Calibri" charset="0"/>
              </a:rPr>
            </a:br>
            <a:r>
              <a:rPr lang="en-US" sz="3600" b="1" dirty="0" smtClean="0">
                <a:solidFill>
                  <a:srgbClr val="0000FF"/>
                </a:solidFill>
                <a:latin typeface="Calibri" charset="0"/>
              </a:rPr>
              <a:t> PROGRAMME </a:t>
            </a:r>
            <a:r>
              <a:rPr lang="en-US" sz="3600" b="1" dirty="0">
                <a:solidFill>
                  <a:srgbClr val="0000FF"/>
                </a:solidFill>
                <a:latin typeface="Calibri" charset="0"/>
              </a:rPr>
              <a:t>OUTCOMES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560779"/>
              </p:ext>
            </p:extLst>
          </p:nvPr>
        </p:nvGraphicFramePr>
        <p:xfrm>
          <a:off x="-2" y="1124744"/>
          <a:ext cx="9144001" cy="5742436"/>
        </p:xfrm>
        <a:graphic>
          <a:graphicData uri="http://schemas.openxmlformats.org/drawingml/2006/table">
            <a:tbl>
              <a:tblPr/>
              <a:tblGrid>
                <a:gridCol w="3344525"/>
                <a:gridCol w="5799476"/>
              </a:tblGrid>
              <a:tr h="350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Engineering Knowledge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Breadth &amp; depth of knowledge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0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Problem Analysis </a:t>
                      </a: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Complexity of analysis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859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Design/Development of Solutions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Breadth &amp; uniqueness of engineering problems i.e. the extent to which problems are original and to which solutions have previously been identified and coded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0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Investigation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Breadth &amp; depth of investigation and experimentation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0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Modern Tool Usage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Level of understanding of the appropriateness of the tool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0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The Engineer and Society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Level of knowledge and responsibility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2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MY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Environment and Sustainability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Type of solutions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0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Ethics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Understanding and level of practice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0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Individual and Team Work </a:t>
                      </a: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Role in and diversity of team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0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Communication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Level of communication according to type of activities performed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0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Project Management and Finance</a:t>
                      </a:r>
                      <a:endParaRPr kumimoji="0" lang="en-US" sz="1800" b="0" i="0" u="none" strike="sng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Level of management required for differing types of activity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0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Life-long Learning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ＭＳ Ｐゴシック" charset="0"/>
                          <a:cs typeface="Arial" charset="0"/>
                        </a:rPr>
                        <a:t>Preparation for and depth of continuing learning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ＭＳ Ｐゴシック" charset="0"/>
                        <a:cs typeface="Arial" charset="0"/>
                      </a:endParaRPr>
                    </a:p>
                  </a:txBody>
                  <a:tcPr marL="91438" marR="91438" marT="45724" marB="4572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237233" y="0"/>
            <a:ext cx="603523" cy="6161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117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3555" y="908720"/>
            <a:ext cx="4913428" cy="4913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7" y="1484784"/>
            <a:ext cx="3965713" cy="382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9218999" y="0"/>
            <a:ext cx="8972782" cy="1259632"/>
          </a:xfrm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1"/>
                </a:solidFill>
              </a:rPr>
              <a:t>New Bloom’s Taxonomy</a:t>
            </a: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002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Knowledge (list)</a:t>
            </a:r>
          </a:p>
          <a:p>
            <a:pPr eaLnBrk="1" hangingPunct="1"/>
            <a:r>
              <a:rPr lang="en-US" dirty="0" smtClean="0"/>
              <a:t>Comprehension (explain)</a:t>
            </a:r>
          </a:p>
          <a:p>
            <a:pPr eaLnBrk="1" hangingPunct="1"/>
            <a:r>
              <a:rPr lang="en-US" dirty="0" smtClean="0"/>
              <a:t>Application (calculate, solve, determine)</a:t>
            </a:r>
          </a:p>
          <a:p>
            <a:pPr eaLnBrk="1" hangingPunct="1"/>
            <a:r>
              <a:rPr lang="en-US" dirty="0" smtClean="0"/>
              <a:t>Analysis (classify, predict, </a:t>
            </a:r>
            <a:r>
              <a:rPr lang="en-US" dirty="0" err="1" smtClean="0"/>
              <a:t>model,derived</a:t>
            </a:r>
            <a:r>
              <a:rPr lang="en-US" dirty="0" smtClean="0"/>
              <a:t>)</a:t>
            </a:r>
          </a:p>
          <a:p>
            <a:pPr eaLnBrk="1" hangingPunct="1"/>
            <a:r>
              <a:rPr lang="en-US" dirty="0" smtClean="0"/>
              <a:t>Synthesis (design, improve) </a:t>
            </a:r>
          </a:p>
          <a:p>
            <a:pPr eaLnBrk="1" hangingPunct="1"/>
            <a:r>
              <a:rPr lang="en-US" dirty="0" smtClean="0"/>
              <a:t>Evaluation (judge, select, critique) </a:t>
            </a:r>
            <a:endParaRPr lang="en-GB" dirty="0" smtClean="0"/>
          </a:p>
        </p:txBody>
      </p:sp>
      <p:sp>
        <p:nvSpPr>
          <p:cNvPr id="84994" name="AutoShape 2" descr="data:image/jpeg;base64,/9j/4AAQSkZJRgABAQAAAQABAAD/2wCEAAkGBhIQEBUUEBQUEhQVFxQWFxQUFBgUFBYXFRQXFRUUFxcYHCYeGBkjGhUXIC8gJSkpLCwsFh4xNTAqNSYrLCkBCQoKDgwOGQ8PGjQkHyQqKSosKSksKiwuLjUsKSosKSwsLCwuKSksKiwsLiktLDApKiksLCwpLSwsLCwsLCwqLf/AABEIAMIA4AMBIgACEQEDEQH/xAAcAAEAAgMBAQEAAAAAAAAAAAAABQYBAwQHAgj/xABCEAACAQIDAwcKAwYGAwEAAAABAgMAEQQSIQUTMQYiQVFhk9EVFjJSU1RxgZGSFGPTM0JygqHwByMkYrHBQ8Lhc//EABsBAQACAwEBAAAAAAAAAAAAAAABAgMEBQYH/8QANhEAAgECAwQIBAYCAwAAAAAAAAECAxEEEjEFFCFSExVBUWFxkeEygdHwIkKhscHxBlMWI0P/2gAMAwEAAhEDEQA/APcaUpQClKUApSlAKUpQClKUApSlAYNQ3KDHMAkMRKyS35w4xxr6cgv08FHaw6jUriMQqIzMQqqCxJ4AAXJ+lVvZ2aQtPICHltlB4pEL7tPjYlz2uequNtnaCweHbXxPgvqZacMzJXYe0DIhWTSWM5H7TxVx2Mtm+ZHRUnVYxMpglWceiBkmA9mTcP8AFDr/AAl6swasmyscsbh1PtXB+fuVqRyux9UpSuqUFKUoBSlKAUpSgFKUoBSlKAUpSgFKUoBSlKAUpSgFKUoBWDWa49qbQWCJpGuco0UcWY6Kg7SSB86iTSV2CJ25NvpVw49Bcsk3aL3ji/mYZiOpbfvV0Vx7NwzIv+YbyOS8hHAu1rgf7QAFHYorsr5RtjHvGYhyT/CuCN+nHKj5Zb8dR1dBpyexBTNh2NzGAYyf3oSbLr0lDzT8FPTX1XFtCNhlljF5IiWUeuP34/5gPqFPRWXYe0N0xCUvhlwf8MrVjdFnpWjB4tZUV0N1cBgew/8Adb6+pXuaQpSlSBSlKAUpSgFKUoBSlKAUpSgFKUoBSlKAUpSgFKVgmgF6reMm/EYnriw5sOppyLE/BFNvi56qkdvbQaKMCPWWQhIx/uOpY9iqCx+FumuHBYQRRqi8B0niSdSxPSSSSfjXlf8AI9odDS6CD/FLXy9zPRhd3OilKV84NwVihNZvVkQaNkz7icxHSOUs8fZJ6UsfZf0x/PVgBquY/CbxLA5WBDI3HK6m6t9ePYSKltj7Q38Qa2VtVdfVddHX68Owivpf+P7Q3mh0c3+KP7dhpVYWdzupSlekMQpSlAKUpQClKUApSlAKUpQClKUApSlAKUpQCvlzWTVe5WbUVQuHMixma+dmcJlhFt4QSfSa4QfxE9FYq1RUoOctErkpXZVNtbdxGJx8ceEKI0kchjmkXOscEbBXlVL855JLAX0Cop6TW7E7XxOzIJZse6YuJTGEeGLczEu4QhkzZCBcWIN6+tuYDDTtFJDi48LPACscsbxsArWBjZC1nTQadlR+O2EuIgljxO1FlaRoTm/yUjQRSCQBYlcC5tYnNXg69aGLlGdRWTazJxebXsduCt4/I2V+Hgjr2p/iXDhmVJYpFmMe9aJpII2jUk5QzSSBS5AvlUk2NdLcvoWWD8NHLimxCNKkcQUMI0NmZ87ALZuba/G4qO2/sHDYjEnERYzDwyMgjfOmHxKMqm6kLIea4vbMK+8VseENDJhcdHhpoo2i3gEDLIjEOwaK6pfNzrjpNa6w2BcYPK0+N/isuHbw0v3O5OeXecG0uX0k4wb4WHEIrY7cSId2rPkAvEwLaZs3WPQN+iurZ3LtI44VWPF4p8RJiVQMYmkzQtqtwVXL1HoA1rXs/kxh4lhDY6OQxYw4wuxjDOxHORrSWGovm/pW3ZHJ7DYeTDOMbE34d8W9roM/4q9x+05uXNx1v2VsThg+jyKL4Xtwlx+K3G19bFcz7zuT/EKF4oWjhnklneSNMOqrvc8X7UNdsoC9d7Vu5L8rllnlcRywoJEgnWYBSk2UbuSwJsDfdk/wHhVX2nsdMNFE2FxG8njnxEqSRPhuaMQeejxyygSLbTQjheu/kPAEixTY6eMtipS5DzQ7zLlCgtkbKrdIAJtpWfDxo4JbzRXba3G7/F3d1u/jcSebg2erg1moTkztcTRshdZHhOR2VgwYW5kmhPpLx6mDDoqbFe3pzU4qS0ZrClKVcClKUApSlAKUpQClKUApSlAKUpQClYvS9AacViVijZ5CFVVLMT0AC5NeKbX2m2LneZx6RsqnXJGPQX6G57WNW/8AxL27e2EQ9TzfC944/mecewDrrzXb2MaHDu6GzDLra/FwOB7DXVwVJJOrL5HntqV3OccNB62v89DuKDqH0FMnYPoKicFtYBVLSb4M6pnEYjCEjQEdvX21tfby25qO5MjRoFtdyurEa6KOs9VdLpabVziywtZSslfx/skAo6h9BTIOofQVB4zbbMjZVkhZJYlYNa/OY34X6K7n24gR2ytZJd0dRqbgZh2a1HS07sSwtWKTtx/r6nfkHUPoKZOwfQVF4rlCI94RFI6REqzrbKGHEam/zrjxe13EstxKIxFEwyFbrmb0hfrvb5GodeCLU8HWl4fa+pP5B1D6CmTsH0FRWI5RKjON3Iwjy53FiAGA1OvbW3E7dCMwWOSQIAXZALLcXF7kX06qnpafeU3Wv3Fm5MbaODxCyf8AjPMlA6UJ9K3WpsfhcdNezowIBBuDqCOB7a/P+ExIljRwLB1DWPGxF7GvTf8ADjb+8iOHkPPiF0vxaK9h81Jy/DLXNx1HSrHQ7myMS1ehPVafyXWs1is1yz0ApSlAKUpQClKUApSlAKUpQClKUBio/bu2FwmHeZ9Qo0XpZjoiDtJIFSBrzrlljRi5jFxhgNtCRmm/eNx0KDlHaW6qw1q0KMc09DFVnkg5FKmneR2kkOZ3JZj0XPV2AaDsAri2pgN/E0ebLmtzrXtZg3C46qsfkWH1W+9/GnkWH1W+9/Gtn/kWGy5FB2+R5TdqmfpM/G9ysts1nieOaTeZtAcgTL0jQHUg61rl2Eu7jVGMbReg9geIs1weN7mrV5Fh9Vvvfxp5Fh9Vvvfxqr2/heR6WLKjWvdT7b6FO83Sc+eUsXeOQtkHGPosDavuXYOZyd4wjaQSmPKNX683EDsq3eRYfVb738aeRYfVb738ar19hORl8lfnXp99xT8XyeLbxUlaNJSWZMgIzHiQSbgHpFfeJ2CHz3cjPHHH6INsjXv6Wt6tvkWH1W+9/GnkWH1W+9/Gp6+wnI/v5jJXsrTXp5fRFUl2HmEwzftsv7vo5QF69eFcO1MBMHk3AktIqhrGPKxy5bnMcyacdDV58iQ+q33v408jQ+q33v41EtvYVr4JL0L041YO7kn4NeX0RX9nYYxwxox1VFU/EKAf+KkdnY98PMksfpIQbdDDgyfAjT6dVd/kWH1W+9/GnkSH1W+9/Grv/IcM45HB2t4GvHCzjU6RS43uet7Ox6zxpJGbo6hh169B6iOBHWDXVVD5D7QEEn4c6JJdo7knK4F2S59YDN8Vbrq9isFOrGrHNDQ9ZTnnimZpSlZTIKUpQClKUApSlAKUpQCl6V8saAheVu2Th4P8sjeyHJHfoYjVz/tUXPyHXVBiiCqAL2A6dST0lj0k9NdW1Np/i52mHoC6Q/8A5g3L/wA7AH+ELXPavN4/EdJPKtEcjF1c8sq0Qpf5dv8A3/38qWrk2vg3lgkjjYIzrlDHUAHRjpre1/rWhGzaTNaPF2ZEcneUj4mZ0dAisC8BsefGrlCTqb6gHToI6634flfh3cIu8GZzEGMZCbwGwXNwueitUPI9IZIJMOSrRML53d1aMizqASQpPHTT6ViHku6xRpnU7vFfiL2NiM5bL/FYjsreksO3dPh/fsbEuibubcZyww8Re+8YRnKzpGWjD+rn0Gb+lfGC5Q2mnExOQTxRRkKLLnjzDMR1np1rlxvJTEGKWCKaIQyuXs8bGQEsGK5gbWuONr1sx+wzHBjC15N9kZFjUlgyKFT55gD8L1ZQoWsnr7e4SpWtfUkp+UMaGTmzSbpsjmOIyAHLnPA9AGtcvnNGSsuaRYzBJNkMIuyowBkzZsw46DgRrWuXk5N+CEEbqrtzpnfMc5Y5pPR11Ol+oVjFcm5pRz3hU/h5oLRq4QZyMpAJOgAqsI0O1iKpdrOzA8p4JiQpdbJvLyIYwY+lgTxAv4Vrw3K2CR40USgym0ZaIqj9N1Y8Vr4xHJ0sVLNdVwrYcqo55vl1W+n7vDtqD2dh8VJiMKjq+6wxJzvh2h5oXKMxYkM2gHN0qY0aMk3F/r5hU6ck2i80pS1c81T5ZSfROVgQVYcVYG6t8iAa9H5P7XGJgV7WYc119V10YfDpHYRXnVqkeTm1Pw2IBY2ilsj9Stwjk/8AQ9hB6K6ezq+SeR6M3MJVyyyvtPRhWawprNehOsKUpQClKUApSlAKUpQGDVX5abRYxjDRtleUEu3HJEDZjxGreiPieqrFjsYkMbySHKqKWY9QGtUBJXkd5ZNHlIYj1FAtHH/KOPaWNbGHo9LKz07TJThmfgR42ZIP/Ig7BEdOz9pWfJsvtF7o/qVJUrb6qwfIid0o8pG+TZPaL3R/Up5Nk9ovdH9SpKlOqcH/AK0Nzo8pG+TZfaL3R/Up5Nk9ovdH9StXKXlLHgIhJIrPmbKES2Y6FmbXoAFdr7WhVEd5ERZLFCzqoa4zAAk2OlU6twV7ZERutDTKc/k2T2i90f1KeTZfaJ3R/Ureu14DHvRNEYwQDIJFKA3tYte17kceuuXH8oolw88sDxzmFGYqkgOqg6HLe3Cj2ZglxyIbpQX5Uffk2T2id0f1KeTZPaL3R/UrfhtpxuhbOgyqDIM4tHdc9mPRpXPFt2PNIXkw6xLusridSTvFzDODbJf93XnCnVmCfHIid1oco8mye0Tuj+pQbMk9oncn9SumDakMis6SxuiekyyKyrbUgkGw+dfOD2vBMbRTRSGxNkkVjYGxawPC9T1Xg+REbpQ5TT5Nk9ondH9Snk2X2i90f1KkqVPVWE5ETulHlI3ybL7Re6P6lYbZUhBBkQgggjdHUHQj9pUnSp6qwnZBDdKPKWXkntQyRGORs0sNlY9LqfQk+YFj2qana89ixZgkWZdcmjgcWiY3cfFbBx/CR0mvQIpAyhlIIIBBHAgi4IrUxFLo52WhWccrPulKVrlBSlKAUpSgFYJrNRfKHbS4TDvK2ttFX1nOiJ8z9Bc1FyUnJ2RBcqsfvpRAvoR5Xl7X4xx/L0z/AC1G1XsPyjyjnRszElnbOvOdjdj9foABW3zo/Jb71rq4etRpwtm4nXjgMQl8DJylQfnR+S33rTzo/Jb71rY3ujzFtyxHIycpUH50fkt96086B7FvvWm9UeYnccRyM4ttbBnxeMDZzh4oYyqPkSbO8otLZGbSy6XIB6qgsdgJ4YMHBNEJjFjCkasyBZ4wpKdJtxtzrWsL1avOj8lvvWvluUim14CbG4uyGx6xcaGteVSg7vNqY3s+u/yMq23tmSDC42Z4Vw6zNhQsGZT6EyAu2TmjNe2lduO2BPOZnTCrhf8ASyQLGrxkzOxGX0TlyrbQtY1OPykVhZoCw6iyEfQis+dH5LfetRnoP8xHV1fkZB7X2S7YqCBGCjEQRjFJ0iPDlTmuOGb9n2/Cs7c5NTyvi8sV0llwJQZksUiVRJoToBYjW1+i9TXnIt77g3ta+ZL2vexNr2v0V9edH5LfetOkoO6ciz2dX5GQHKHk8yHGsqxwwucIyZmSKKTdEZ4zY8wE2Fza5rHJjHLiNqPLFCkKDDZWEbpIubeIRmaK6XsD08F1qfblMCLGFj2F1I/4r5i5RIgsmHyjqVkUfGyga06SjmTUiOr697qDJ+lQfnR+U33rTzo/Jb71rZ3ulzF9xxHIycpUH50fkt96086PyW+9ab3R5huOI5GToqY5IbQyk4ZugF4r+pfnRj+AnQeqw6qpXnR+S33rXw3Kggq8cRDowdCXXiNCD2FSynsY1r4irRqR4S4lKmAxDj8DPYr0rj2VtJMRCksequLjs6Cp7Qbj5V2VyzkNW4ClKUApSsE0AY15Ry629+JxORDeKAlR1NIdHb4DVR/NV05ccoPwuG5htLLdI+sac6T4KDf42ryhVsAP7/8AprHN9h6PYeC6SfTy0WnmZpSlYz2YrDEAXPAa/Ss18TJmUjrBH1pYhuyNC7SiIjIYWlvk0bnWF+rT52rqt8f61VtlNnOEjs2aHPvAVIy8wqNSLHUjhXxhIGUQSBpMxxJU3LWyFyLZeAGlWsjkQ2hO13G/l5Rv+rLJjsasKF3vlFhpqecQB/zXRb4/1qk7RsY3Eu+OI3uoOfLlDi3+3LYDtvW/a4lOIlzuU1G65srHL0ZN2Qt+u4pYh7Skm3luuHb56lv/AL6a0YrFiPLmvz3VBb1m4fLSoFYGMmIMjvmWKOzIG0LQgMwTpP8AxrXHFhxJFECHIXEoubNJZlI5xUHVeHyvpUWLVNoStaMePn3O31Llb+9awB8apm0nIWfeGYT5zkC58u7uAtrc3LYG9668ZhS74liZAUijZLMwGYJe/aaWJ6xd2lH9fPX0LMWsCegXJ49HGufCbQWUKUV7OCwYrzdDaxN7Zuyq/ipOeTiDNYxJucme2YrzvR4tfrrThw4gUDMP9JLwvx3mnzqWik9oSzfhXD9de3uLgayRVagw8kbjdFyz4UtzmZryc0A68DrXJhJE32FCNLnLHehy9i1teOl734VFjJ1hZpONuNtfLTv1LfSgpUWOqKUpSwLb/h3t/dSnDueZKcyX/dktqOwMB9R216YDXgwuDoSCLEEcQRqCO0HWvYeS23BjMOshsHHNkA4BwNbdhBDDsNZou54jbeC6Gr0sdJfuTNKxWascAV8SOALkgAa3PAdpr6vVS5b7TzAYVDrIC0pH7sIJGX+dhl+AasdWoqUHOXYXpwdSSiu0o3KLasmNxLSiOVowMkVo2I3ehzaDix53wyjoqO3Enspe6fwq25aWrzr2rPuR7XD1Z0KapwtZFS3Enspe6fwpuJPZS90/hVttS1OtZ8qM+91fD09ypbiT2UvdP4U3Enspe6fwq22panWs+VDe6vh6e5UjBJ7KXun8KbmT2UvdP4VYX2xh1k3TSxCTQbsuoe5AIFj8a7Lf3ape06sdYlFjaj0a+/mVLcyeym7p/Cm5k9lN3T+FW2lR1rPlRO91fD09ypbiT2UvdP4U3Mnspu6fwq2msaf3anWtTlRO+VfD09ypiGT2U3dP4U3Enspe6fwqy4zHxwhTIcoZ1ReaTdmvlXQG17HjXRape06iV8pG+VNOHp7lS3Mnspu6fwrO5k9lN3T+FWw1oOMQSiInnlS4GU2yg2JzWy/K96LadR6RDxlTtt6e5WHwrkEGKax6N0/hXJh9ghGDrBNmHAskrWvxtmvb5Vef7/u1P76KLas+VFJV5yacknbTh7lS3Enspe6fwpuJPZS90/hVttS1R1rU5UZN7q+Hp7lS3Enspe6fwpuJPZS90/hVttS1OtZ8qJ3ur4enuVH8PJ7KXun8KnOR213wmIBdJVikypITGwVTeyObiwsTY9jdlSVqw6Aggi4III6CDoQflVo7WnfjFGtipzxFJ05W4npQr6qt8kNrFozDIbyQ2FzxeM3Eb36TYZSete2rJXoYTU4qS0Z4ucXCTi+w5No7QTDxPLKbIilj8ugdp4AdZrzuN3kZpZf2kpzsPV6FjHYqgL8c3XUtyt2jv5xAv7OEq8nU0pF44/goOc9pTqNR1q4O1MRmfRR7NTtbOoZV0j7dBSs2pauJZnYujFKzalqmzF0YpWbVi1LMXR5rygUnH4hXyrA02DWWXKDJH/lXQqb8wEixNvCtu29rYo4vED8QuH3bgRI0xiUqbZW3YjbfA8ePTXoRgU3uqm9r3UG9uF+ustCCQSqkjgSBcfA9FdNYxcLwvZW/Y0HhW72lq7lK2k+IknxAOIlh3WEjlywvZN5YknhfLp0WvpWvCY/FRth3Esk74jCSymJyuTeIgZBGgAyjo7avJiBuSBcixNhcjqPWKCIC1gNOGg07B1Vj3pWs4cPv+S+78b5igck9p4mSeG+JSTPcyxNOXNra5Yt0BCy9V9bdVasNNiTFhZPxc4M+JeAjMCoQuyXUEekLGxPWLcK9EWEA3CgE8SAAT8SONY3C6c1dDcc0aHjcdRq7xkXJtQ7v5+pRYZ2s5HnO1sU4gljlmkYQ4+FVlezyKhV2uTbnEceFdc22p41xYwc74tEiiZZZDvTG7OFkAfLzrJdrW0+VXswL6q8b+iOPX8deNZSIL6IAHUAAP6VDxcbcYffC/wCxO7O91I84i2tiVgxDLillUQFrjENNIj3GVlbdrl6it9KkdqYqaAZVnmb/AEE812ck7zOpD6WAIuQNNBV0GHUAgKoB4jKLH4i2tfTQg8VB0tqAdOr4dlS8ZHNfIQsM7WzFLgxOJgkss0uIaTAvOFlOYb0FbZAOA14a8ONcezdrE4jBbvGzTtKxM8TPdVOW9soAyC9xlueFX58OD0WNsuZeawB9VhqKicHyTijmEpaaV1zFd7JnVC3EgWGtukk0jiKbTzKzt3a6kOhO6s+F+8mazQCs2rm2Z0LoxSs2palmLoxSs2rFqizF0IsW0EiTILmMm46Xja28T46Bh2qK9Fw+JWRFdCGVgGUjgQRcEfI151U1yO2jkY4ZjzTd4fhe8kXyPOHYx6jXf2XiLf8ATL5HF2lQ/wDVfM6MZsLDNK7NBCzMzFmMSEk9ZJGprT5vYX3eDuU8KzSuu0rnKTdh5vYX3eDuU8Keb2F93g7lPClKiyJux5vYX3eDuU8Keb2F93g7lPClKWQux5vYX3eDuU8Keb2F93g7lPClKWQux5vYX3eDuU8Keb2F93g7lPClKWQux5vYX3eDuU8Keb2F93g7lPClKWQux5vYX3eDuU8Keb2F93g7lPClKWQux5vYX3eDuU8Keb2F93g7lPClKWQux5vYX3eDuU8Keb2F93g7lPClKWQux5vYT3aDuU8KebuE92g7lPClKWQux5vYX3eDuU8Keb2F93g7lPClKWQux5vYX3eDuU8Keb2F93g7lPClKWQux5vYX3eDuU8Keb2F93g7lPClKWQux5vYX3eDuU8K69kbHw8coaOGJGANmWNVYX0NiBelKmKVyG3Y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ms-MY"/>
          </a:p>
        </p:txBody>
      </p:sp>
      <p:sp>
        <p:nvSpPr>
          <p:cNvPr id="84996" name="AutoShape 4" descr="data:image/jpeg;base64,/9j/4AAQSkZJRgABAQAAAQABAAD/2wCEAAkGBhIQEBUUEBQUEhQVFxQWFxQUFBgUFBYXFRQXFRUUFxcYHCYeGBkjGhUXIC8gJSkpLCwsFh4xNTAqNSYrLCkBCQoKDgwOGQ8PGjQkHyQqKSosKSksKiwuLjUsKSosKSwsLCwuKSksKiwsLiktLDApKiksLCwpLSwsLCwsLCwqLf/AABEIAMIA4AMBIgACEQEDEQH/xAAcAAEAAgMBAQEAAAAAAAAAAAAABQYBAwQHAgj/xABCEAACAQIDAwcKAwYGAwEAAAABAgMAEQQSIQUTMQYiQVFhk9EVFjJSU1RxgZGSFGPTM0JygqHwByMkYrHBQ8Lhc//EABsBAQACAwEBAAAAAAAAAAAAAAABAgMEBQYH/8QANhEAAgECAwQIBAYCAwAAAAAAAAECAxEEEjEFFCFSExVBUWFxkeEygdHwIkKhscHxBlMWI0P/2gAMAwEAAhEDEQA/APcaUpQClKUApSlAKUpQClKUApSlAYNQ3KDHMAkMRKyS35w4xxr6cgv08FHaw6jUriMQqIzMQqqCxJ4AAXJ+lVvZ2aQtPICHltlB4pEL7tPjYlz2uequNtnaCweHbXxPgvqZacMzJXYe0DIhWTSWM5H7TxVx2Mtm+ZHRUnVYxMpglWceiBkmA9mTcP8AFDr/AAl6swasmyscsbh1PtXB+fuVqRyux9UpSuqUFKUoBSlKAUpSgFKUoBSlKAUpSgFKUoBSlKAUpSgFKUoBWDWa49qbQWCJpGuco0UcWY6Kg7SSB86iTSV2CJ25NvpVw49Bcsk3aL3ji/mYZiOpbfvV0Vx7NwzIv+YbyOS8hHAu1rgf7QAFHYorsr5RtjHvGYhyT/CuCN+nHKj5Zb8dR1dBpyexBTNh2NzGAYyf3oSbLr0lDzT8FPTX1XFtCNhlljF5IiWUeuP34/5gPqFPRWXYe0N0xCUvhlwf8MrVjdFnpWjB4tZUV0N1cBgew/8Adb6+pXuaQpSlSBSlKAUpSgFKUoBSlKAUpSgFKUoBSlKAUpSgFKVgmgF6reMm/EYnriw5sOppyLE/BFNvi56qkdvbQaKMCPWWQhIx/uOpY9iqCx+FumuHBYQRRqi8B0niSdSxPSSSSfjXlf8AI9odDS6CD/FLXy9zPRhd3OilKV84NwVihNZvVkQaNkz7icxHSOUs8fZJ6UsfZf0x/PVgBquY/CbxLA5WBDI3HK6m6t9ePYSKltj7Q38Qa2VtVdfVddHX68Owivpf+P7Q3mh0c3+KP7dhpVYWdzupSlekMQpSlAKUpQClKUApSlAKUpQClKUApSlAKUpQCvlzWTVe5WbUVQuHMixma+dmcJlhFt4QSfSa4QfxE9FYq1RUoOctErkpXZVNtbdxGJx8ceEKI0kchjmkXOscEbBXlVL855JLAX0Cop6TW7E7XxOzIJZse6YuJTGEeGLczEu4QhkzZCBcWIN6+tuYDDTtFJDi48LPACscsbxsArWBjZC1nTQadlR+O2EuIgljxO1FlaRoTm/yUjQRSCQBYlcC5tYnNXg69aGLlGdRWTazJxebXsduCt4/I2V+Hgjr2p/iXDhmVJYpFmMe9aJpII2jUk5QzSSBS5AvlUk2NdLcvoWWD8NHLimxCNKkcQUMI0NmZ87ALZuba/G4qO2/sHDYjEnERYzDwyMgjfOmHxKMqm6kLIea4vbMK+8VseENDJhcdHhpoo2i3gEDLIjEOwaK6pfNzrjpNa6w2BcYPK0+N/isuHbw0v3O5OeXecG0uX0k4wb4WHEIrY7cSId2rPkAvEwLaZs3WPQN+iurZ3LtI44VWPF4p8RJiVQMYmkzQtqtwVXL1HoA1rXs/kxh4lhDY6OQxYw4wuxjDOxHORrSWGovm/pW3ZHJ7DYeTDOMbE34d8W9roM/4q9x+05uXNx1v2VsThg+jyKL4Xtwlx+K3G19bFcz7zuT/EKF4oWjhnklneSNMOqrvc8X7UNdsoC9d7Vu5L8rllnlcRywoJEgnWYBSk2UbuSwJsDfdk/wHhVX2nsdMNFE2FxG8njnxEqSRPhuaMQeejxyygSLbTQjheu/kPAEixTY6eMtipS5DzQ7zLlCgtkbKrdIAJtpWfDxo4JbzRXba3G7/F3d1u/jcSebg2erg1moTkztcTRshdZHhOR2VgwYW5kmhPpLx6mDDoqbFe3pzU4qS0ZrClKVcClKUApSlAKUpQClKUApSlAKUpQClYvS9AacViVijZ5CFVVLMT0AC5NeKbX2m2LneZx6RsqnXJGPQX6G57WNW/8AxL27e2EQ9TzfC944/mecewDrrzXb2MaHDu6GzDLra/FwOB7DXVwVJJOrL5HntqV3OccNB62v89DuKDqH0FMnYPoKicFtYBVLSb4M6pnEYjCEjQEdvX21tfby25qO5MjRoFtdyurEa6KOs9VdLpabVziywtZSslfx/skAo6h9BTIOofQVB4zbbMjZVkhZJYlYNa/OY34X6K7n24gR2ytZJd0dRqbgZh2a1HS07sSwtWKTtx/r6nfkHUPoKZOwfQVF4rlCI94RFI6REqzrbKGHEam/zrjxe13EstxKIxFEwyFbrmb0hfrvb5GodeCLU8HWl4fa+pP5B1D6CmTsH0FRWI5RKjON3Iwjy53FiAGA1OvbW3E7dCMwWOSQIAXZALLcXF7kX06qnpafeU3Wv3Fm5MbaODxCyf8AjPMlA6UJ9K3WpsfhcdNezowIBBuDqCOB7a/P+ExIljRwLB1DWPGxF7GvTf8ADjb+8iOHkPPiF0vxaK9h81Jy/DLXNx1HSrHQ7myMS1ehPVafyXWs1is1yz0ApSlAKUpQClKUApSlAKUpQClKUBio/bu2FwmHeZ9Qo0XpZjoiDtJIFSBrzrlljRi5jFxhgNtCRmm/eNx0KDlHaW6qw1q0KMc09DFVnkg5FKmneR2kkOZ3JZj0XPV2AaDsAri2pgN/E0ebLmtzrXtZg3C46qsfkWH1W+9/GnkWH1W+9/Gtn/kWGy5FB2+R5TdqmfpM/G9ysts1nieOaTeZtAcgTL0jQHUg61rl2Eu7jVGMbReg9geIs1weN7mrV5Fh9Vvvfxp5Fh9Vvvfxqr2/heR6WLKjWvdT7b6FO83Sc+eUsXeOQtkHGPosDavuXYOZyd4wjaQSmPKNX683EDsq3eRYfVb738aeRYfVb738ar19hORl8lfnXp99xT8XyeLbxUlaNJSWZMgIzHiQSbgHpFfeJ2CHz3cjPHHH6INsjXv6Wt6tvkWH1W+9/GnkWH1W+9/Gp6+wnI/v5jJXsrTXp5fRFUl2HmEwzftsv7vo5QF69eFcO1MBMHk3AktIqhrGPKxy5bnMcyacdDV58iQ+q33v408jQ+q33v41EtvYVr4JL0L041YO7kn4NeX0RX9nYYxwxox1VFU/EKAf+KkdnY98PMksfpIQbdDDgyfAjT6dVd/kWH1W+9/GnkSH1W+9/Grv/IcM45HB2t4GvHCzjU6RS43uet7Ox6zxpJGbo6hh169B6iOBHWDXVVD5D7QEEn4c6JJdo7knK4F2S59YDN8Vbrq9isFOrGrHNDQ9ZTnnimZpSlZTIKUpQClKUApSlAKUpQCl6V8saAheVu2Th4P8sjeyHJHfoYjVz/tUXPyHXVBiiCqAL2A6dST0lj0k9NdW1Np/i52mHoC6Q/8A5g3L/wA7AH+ELXPavN4/EdJPKtEcjF1c8sq0Qpf5dv8A3/38qWrk2vg3lgkjjYIzrlDHUAHRjpre1/rWhGzaTNaPF2ZEcneUj4mZ0dAisC8BsefGrlCTqb6gHToI6634flfh3cIu8GZzEGMZCbwGwXNwueitUPI9IZIJMOSrRML53d1aMizqASQpPHTT6ViHku6xRpnU7vFfiL2NiM5bL/FYjsreksO3dPh/fsbEuibubcZyww8Re+8YRnKzpGWjD+rn0Gb+lfGC5Q2mnExOQTxRRkKLLnjzDMR1np1rlxvJTEGKWCKaIQyuXs8bGQEsGK5gbWuONr1sx+wzHBjC15N9kZFjUlgyKFT55gD8L1ZQoWsnr7e4SpWtfUkp+UMaGTmzSbpsjmOIyAHLnPA9AGtcvnNGSsuaRYzBJNkMIuyowBkzZsw46DgRrWuXk5N+CEEbqrtzpnfMc5Y5pPR11Ol+oVjFcm5pRz3hU/h5oLRq4QZyMpAJOgAqsI0O1iKpdrOzA8p4JiQpdbJvLyIYwY+lgTxAv4Vrw3K2CR40USgym0ZaIqj9N1Y8Vr4xHJ0sVLNdVwrYcqo55vl1W+n7vDtqD2dh8VJiMKjq+6wxJzvh2h5oXKMxYkM2gHN0qY0aMk3F/r5hU6ck2i80pS1c81T5ZSfROVgQVYcVYG6t8iAa9H5P7XGJgV7WYc119V10YfDpHYRXnVqkeTm1Pw2IBY2ilsj9Stwjk/8AQ9hB6K6ezq+SeR6M3MJVyyyvtPRhWawprNehOsKUpQClKUApSlAKUpQGDVX5abRYxjDRtleUEu3HJEDZjxGreiPieqrFjsYkMbySHKqKWY9QGtUBJXkd5ZNHlIYj1FAtHH/KOPaWNbGHo9LKz07TJThmfgR42ZIP/Ig7BEdOz9pWfJsvtF7o/qVJUrb6qwfIid0o8pG+TZPaL3R/Up5Nk9ovdH9SpKlOqcH/AK0Nzo8pG+TZfaL3R/Up5Nk9ovdH9StXKXlLHgIhJIrPmbKES2Y6FmbXoAFdr7WhVEd5ERZLFCzqoa4zAAk2OlU6twV7ZERutDTKc/k2T2i90f1KeTZfaJ3R/Ureu14DHvRNEYwQDIJFKA3tYte17kceuuXH8oolw88sDxzmFGYqkgOqg6HLe3Cj2ZglxyIbpQX5Uffk2T2id0f1KeTZPaL3R/UrfhtpxuhbOgyqDIM4tHdc9mPRpXPFt2PNIXkw6xLusridSTvFzDODbJf93XnCnVmCfHIid1oco8mye0Tuj+pQbMk9oncn9SumDakMis6SxuiekyyKyrbUgkGw+dfOD2vBMbRTRSGxNkkVjYGxawPC9T1Xg+REbpQ5TT5Nk9ondH9Snk2X2i90f1KkqVPVWE5ETulHlI3ybL7Re6P6lYbZUhBBkQgggjdHUHQj9pUnSp6qwnZBDdKPKWXkntQyRGORs0sNlY9LqfQk+YFj2qana89ixZgkWZdcmjgcWiY3cfFbBx/CR0mvQIpAyhlIIIBBHAgi4IrUxFLo52WhWccrPulKVrlBSlKAUpSgFYJrNRfKHbS4TDvK2ttFX1nOiJ8z9Bc1FyUnJ2RBcqsfvpRAvoR5Xl7X4xx/L0z/AC1G1XsPyjyjnRszElnbOvOdjdj9foABW3zo/Jb71rq4etRpwtm4nXjgMQl8DJylQfnR+S33rTzo/Jb71rY3ujzFtyxHIycpUH50fkt96086B7FvvWm9UeYnccRyM4ttbBnxeMDZzh4oYyqPkSbO8otLZGbSy6XIB6qgsdgJ4YMHBNEJjFjCkasyBZ4wpKdJtxtzrWsL1avOj8lvvWvluUim14CbG4uyGx6xcaGteVSg7vNqY3s+u/yMq23tmSDC42Z4Vw6zNhQsGZT6EyAu2TmjNe2lduO2BPOZnTCrhf8ASyQLGrxkzOxGX0TlyrbQtY1OPykVhZoCw6iyEfQis+dH5LfetRnoP8xHV1fkZB7X2S7YqCBGCjEQRjFJ0iPDlTmuOGb9n2/Cs7c5NTyvi8sV0llwJQZksUiVRJoToBYjW1+i9TXnIt77g3ta+ZL2vexNr2v0V9edH5LfetOkoO6ciz2dX5GQHKHk8yHGsqxwwucIyZmSKKTdEZ4zY8wE2Fza5rHJjHLiNqPLFCkKDDZWEbpIubeIRmaK6XsD08F1qfblMCLGFj2F1I/4r5i5RIgsmHyjqVkUfGyga06SjmTUiOr697qDJ+lQfnR+U33rTzo/Jb71rZ3ulzF9xxHIycpUH50fkt96086PyW+9ab3R5huOI5GToqY5IbQyk4ZugF4r+pfnRj+AnQeqw6qpXnR+S33rXw3Kggq8cRDowdCXXiNCD2FSynsY1r4irRqR4S4lKmAxDj8DPYr0rj2VtJMRCksequLjs6Cp7Qbj5V2VyzkNW4ClKUApSsE0AY15Ry629+JxORDeKAlR1NIdHb4DVR/NV05ccoPwuG5htLLdI+sac6T4KDf42ryhVsAP7/8AprHN9h6PYeC6SfTy0WnmZpSlYz2YrDEAXPAa/Ss18TJmUjrBH1pYhuyNC7SiIjIYWlvk0bnWF+rT52rqt8f61VtlNnOEjs2aHPvAVIy8wqNSLHUjhXxhIGUQSBpMxxJU3LWyFyLZeAGlWsjkQ2hO13G/l5Rv+rLJjsasKF3vlFhpqecQB/zXRb4/1qk7RsY3Eu+OI3uoOfLlDi3+3LYDtvW/a4lOIlzuU1G65srHL0ZN2Qt+u4pYh7Skm3luuHb56lv/AL6a0YrFiPLmvz3VBb1m4fLSoFYGMmIMjvmWKOzIG0LQgMwTpP8AxrXHFhxJFECHIXEoubNJZlI5xUHVeHyvpUWLVNoStaMePn3O31Llb+9awB8apm0nIWfeGYT5zkC58u7uAtrc3LYG9668ZhS74liZAUijZLMwGYJe/aaWJ6xd2lH9fPX0LMWsCegXJ49HGufCbQWUKUV7OCwYrzdDaxN7Zuyq/ipOeTiDNYxJucme2YrzvR4tfrrThw4gUDMP9JLwvx3mnzqWik9oSzfhXD9de3uLgayRVagw8kbjdFyz4UtzmZryc0A68DrXJhJE32FCNLnLHehy9i1teOl734VFjJ1hZpONuNtfLTv1LfSgpUWOqKUpSwLb/h3t/dSnDueZKcyX/dktqOwMB9R216YDXgwuDoSCLEEcQRqCO0HWvYeS23BjMOshsHHNkA4BwNbdhBDDsNZou54jbeC6Gr0sdJfuTNKxWascAV8SOALkgAa3PAdpr6vVS5b7TzAYVDrIC0pH7sIJGX+dhl+AasdWoqUHOXYXpwdSSiu0o3KLasmNxLSiOVowMkVo2I3ehzaDix53wyjoqO3Enspe6fwq25aWrzr2rPuR7XD1Z0KapwtZFS3Enspe6fwpuJPZS90/hVttS1OtZ8qM+91fD09ypbiT2UvdP4U3Enspe6fwq22panWs+VDe6vh6e5UjBJ7KXun8KbmT2UvdP4VYX2xh1k3TSxCTQbsuoe5AIFj8a7Lf3ape06sdYlFjaj0a+/mVLcyeym7p/Cm5k9lN3T+FW2lR1rPlRO91fD09ypbiT2UvdP4U3Mnspu6fwq2msaf3anWtTlRO+VfD09ypiGT2U3dP4U3Enspe6fwqy4zHxwhTIcoZ1ReaTdmvlXQG17HjXRape06iV8pG+VNOHp7lS3Mnspu6fwrO5k9lN3T+FWw1oOMQSiInnlS4GU2yg2JzWy/K96LadR6RDxlTtt6e5WHwrkEGKax6N0/hXJh9ghGDrBNmHAskrWvxtmvb5Vef7/u1P76KLas+VFJV5yacknbTh7lS3Enspe6fwpuJPZS90/hVttS1R1rU5UZN7q+Hp7lS3Enspe6fwpuJPZS90/hVttS1OtZ8qJ3ur4enuVH8PJ7KXun8KnOR213wmIBdJVikypITGwVTeyObiwsTY9jdlSVqw6Aggi4III6CDoQflVo7WnfjFGtipzxFJ05W4npQr6qt8kNrFozDIbyQ2FzxeM3Eb36TYZSete2rJXoYTU4qS0Z4ucXCTi+w5No7QTDxPLKbIilj8ugdp4AdZrzuN3kZpZf2kpzsPV6FjHYqgL8c3XUtyt2jv5xAv7OEq8nU0pF44/goOc9pTqNR1q4O1MRmfRR7NTtbOoZV0j7dBSs2pauJZnYujFKzalqmzF0YpWbVi1LMXR5rygUnH4hXyrA02DWWXKDJH/lXQqb8wEixNvCtu29rYo4vED8QuH3bgRI0xiUqbZW3YjbfA8ePTXoRgU3uqm9r3UG9uF+ustCCQSqkjgSBcfA9FdNYxcLwvZW/Y0HhW72lq7lK2k+IknxAOIlh3WEjlywvZN5YknhfLp0WvpWvCY/FRth3Esk74jCSymJyuTeIgZBGgAyjo7avJiBuSBcixNhcjqPWKCIC1gNOGg07B1Vj3pWs4cPv+S+78b5igck9p4mSeG+JSTPcyxNOXNra5Yt0BCy9V9bdVasNNiTFhZPxc4M+JeAjMCoQuyXUEekLGxPWLcK9EWEA3CgE8SAAT8SONY3C6c1dDcc0aHjcdRq7xkXJtQ7v5+pRYZ2s5HnO1sU4gljlmkYQ4+FVlezyKhV2uTbnEceFdc22p41xYwc74tEiiZZZDvTG7OFkAfLzrJdrW0+VXswL6q8b+iOPX8deNZSIL6IAHUAAP6VDxcbcYffC/wCxO7O91I84i2tiVgxDLillUQFrjENNIj3GVlbdrl6it9KkdqYqaAZVnmb/AEE812ck7zOpD6WAIuQNNBV0GHUAgKoB4jKLH4i2tfTQg8VB0tqAdOr4dlS8ZHNfIQsM7WzFLgxOJgkss0uIaTAvOFlOYb0FbZAOA14a8ONcezdrE4jBbvGzTtKxM8TPdVOW9soAyC9xlueFX58OD0WNsuZeawB9VhqKicHyTijmEpaaV1zFd7JnVC3EgWGtukk0jiKbTzKzt3a6kOhO6s+F+8mazQCs2rm2Z0LoxSs2palmLoxSs2rFqizF0IsW0EiTILmMm46Xja28T46Bh2qK9Fw+JWRFdCGVgGUjgQRcEfI151U1yO2jkY4ZjzTd4fhe8kXyPOHYx6jXf2XiLf8ATL5HF2lQ/wDVfM6MZsLDNK7NBCzMzFmMSEk9ZJGprT5vYX3eDuU8KzSuu0rnKTdh5vYX3eDuU8Keb2F93g7lPClKiyJux5vYX3eDuU8Keb2F93g7lPClKWQux5vYX3eDuU8Keb2F93g7lPClKWQux5vYX3eDuU8Keb2F93g7lPClKWQux5vYX3eDuU8Keb2F93g7lPClKWQux5vYX3eDuU8Keb2F93g7lPClKWQux5vYX3eDuU8Keb2F93g7lPClKWQux5vYX3eDuU8Keb2F93g7lPClKWQux5vYT3aDuU8KebuE92g7lPClKWQux5vYX3eDuU8Keb2F93g7lPClKWQux5vYX3eDuU8Keb2F93g7lPClKWQux5vYX3eDuU8Keb2F93g7lPClKWQux5vYX3eDuU8K69kbHw8coaOGJGANmWNVYX0NiBelKmKVyG3Y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ms-MY"/>
          </a:p>
        </p:txBody>
      </p:sp>
      <p:pic>
        <p:nvPicPr>
          <p:cNvPr id="84998" name="Picture 6" descr="http://ww2.odu.edu/educ/roverbau/Bloom/fx_Bloom_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2520" y="1491996"/>
            <a:ext cx="8280920" cy="5325805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0375" y="188640"/>
            <a:ext cx="8276298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Bloom’s Taxonomy</a:t>
            </a:r>
            <a:endParaRPr kumimoji="0" lang="en-GB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526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-1 -0.0020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49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1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-1.00122 0.011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00" y="6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 animBg="1"/>
      <p:bldP spid="75778" grpId="1" animBg="1"/>
      <p:bldP spid="75778" grpId="2" animBg="1"/>
      <p:bldP spid="9" grpId="0" animBg="1"/>
      <p:bldP spid="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Text Box 2"/>
          <p:cNvSpPr txBox="1">
            <a:spLocks noChangeArrowheads="1"/>
          </p:cNvSpPr>
          <p:nvPr/>
        </p:nvSpPr>
        <p:spPr bwMode="auto">
          <a:xfrm>
            <a:off x="228600" y="27432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400" b="1">
              <a:latin typeface="Arial" pitchFamily="34" charset="0"/>
            </a:endParaRPr>
          </a:p>
        </p:txBody>
      </p:sp>
      <p:sp>
        <p:nvSpPr>
          <p:cNvPr id="580611" name="Text Box 3"/>
          <p:cNvSpPr txBox="1">
            <a:spLocks noChangeArrowheads="1"/>
          </p:cNvSpPr>
          <p:nvPr/>
        </p:nvSpPr>
        <p:spPr bwMode="auto">
          <a:xfrm>
            <a:off x="467543" y="260648"/>
            <a:ext cx="8371563" cy="92333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6075" indent="-346075" algn="ctr">
              <a:spcBef>
                <a:spcPct val="50000"/>
              </a:spcBef>
            </a:pPr>
            <a:r>
              <a:rPr lang="en-US" sz="5400" dirty="0" smtClean="0">
                <a:latin typeface="Arial" pitchFamily="34" charset="0"/>
              </a:rPr>
              <a:t>OBE leads to   </a:t>
            </a:r>
            <a:endParaRPr lang="en-US" sz="5400" dirty="0">
              <a:latin typeface="Arial" pitchFamily="34" charset="0"/>
            </a:endParaRPr>
          </a:p>
        </p:txBody>
      </p:sp>
      <p:sp>
        <p:nvSpPr>
          <p:cNvPr id="580612" name="Text Box 4"/>
          <p:cNvSpPr txBox="1">
            <a:spLocks noChangeArrowheads="1"/>
          </p:cNvSpPr>
          <p:nvPr/>
        </p:nvSpPr>
        <p:spPr bwMode="auto">
          <a:xfrm>
            <a:off x="467543" y="1628800"/>
            <a:ext cx="83715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6075" indent="-346075">
              <a:spcBef>
                <a:spcPct val="50000"/>
              </a:spcBef>
              <a:buFontTx/>
              <a:buChar char="•"/>
            </a:pPr>
            <a:r>
              <a:rPr lang="en-US" sz="3600" dirty="0" smtClean="0">
                <a:latin typeface="Arial" pitchFamily="34" charset="0"/>
              </a:rPr>
              <a:t>Improved learning</a:t>
            </a:r>
          </a:p>
          <a:p>
            <a:pPr marL="346075" indent="-346075">
              <a:spcBef>
                <a:spcPct val="50000"/>
              </a:spcBef>
              <a:buFontTx/>
              <a:buChar char="•"/>
            </a:pPr>
            <a:r>
              <a:rPr lang="en-US" sz="3600" dirty="0" smtClean="0">
                <a:latin typeface="Arial" pitchFamily="34" charset="0"/>
              </a:rPr>
              <a:t>Increase </a:t>
            </a:r>
            <a:r>
              <a:rPr lang="en-US" sz="3600" dirty="0">
                <a:latin typeface="Arial" pitchFamily="34" charset="0"/>
              </a:rPr>
              <a:t>in </a:t>
            </a:r>
            <a:r>
              <a:rPr lang="en-US" sz="3600" dirty="0" smtClean="0">
                <a:latin typeface="Arial" pitchFamily="34" charset="0"/>
              </a:rPr>
              <a:t>institutional effectiveness</a:t>
            </a:r>
          </a:p>
          <a:p>
            <a:pPr marL="346075" indent="-346075">
              <a:spcBef>
                <a:spcPct val="50000"/>
              </a:spcBef>
              <a:buFontTx/>
              <a:buChar char="•"/>
            </a:pPr>
            <a:r>
              <a:rPr lang="en-US" sz="3600" dirty="0" smtClean="0">
                <a:latin typeface="Arial" pitchFamily="34" charset="0"/>
              </a:rPr>
              <a:t>Enhanced </a:t>
            </a:r>
            <a:r>
              <a:rPr lang="en-US" sz="3600" dirty="0">
                <a:latin typeface="Arial" pitchFamily="34" charset="0"/>
              </a:rPr>
              <a:t>a</a:t>
            </a:r>
            <a:r>
              <a:rPr lang="en-US" sz="3600" dirty="0" smtClean="0">
                <a:latin typeface="Arial" pitchFamily="34" charset="0"/>
              </a:rPr>
              <a:t>ccountability</a:t>
            </a:r>
            <a:endParaRPr lang="en-US" sz="3600" b="1" dirty="0">
              <a:latin typeface="Arial" pitchFamily="34" charset="0"/>
            </a:endParaRPr>
          </a:p>
        </p:txBody>
      </p:sp>
      <p:pic>
        <p:nvPicPr>
          <p:cNvPr id="6" name="Picture 2" descr="C:\Users\Valued User\Pictures\Swinburne\DSC_1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6490" y="4370165"/>
            <a:ext cx="3231373" cy="2146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18600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0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48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087" y="836712"/>
            <a:ext cx="8229600" cy="576064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/>
              <a:t>ASEAN Federation of Engineering </a:t>
            </a:r>
            <a:r>
              <a:rPr lang="en-US" sz="2400" b="1" dirty="0" err="1" smtClean="0"/>
              <a:t>Organisations</a:t>
            </a:r>
            <a:r>
              <a:rPr lang="en-US" sz="2400" b="1" dirty="0" smtClean="0"/>
              <a:t> (AFEO)</a:t>
            </a:r>
            <a:endParaRPr lang="ms-MY" sz="2400" b="1" dirty="0"/>
          </a:p>
        </p:txBody>
      </p:sp>
      <p:pic>
        <p:nvPicPr>
          <p:cNvPr id="23554" name="Picture 2" descr="visit aer but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4988" y="1340768"/>
            <a:ext cx="3619500" cy="76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62309" y="2204864"/>
            <a:ext cx="2030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dirty="0" smtClean="0">
                <a:hlinkClick r:id="rId3"/>
              </a:rPr>
              <a:t>http://aer.afeo.org/</a:t>
            </a:r>
            <a:endParaRPr lang="ms-MY" dirty="0"/>
          </a:p>
        </p:txBody>
      </p:sp>
      <p:pic>
        <p:nvPicPr>
          <p:cNvPr id="23556" name="Picture 4" descr="http://www.feiap.org/images/banner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203326"/>
            <a:ext cx="1247775" cy="1009650"/>
          </a:xfrm>
          <a:prstGeom prst="rect">
            <a:avLst/>
          </a:prstGeom>
          <a:noFill/>
        </p:spPr>
      </p:pic>
      <p:pic>
        <p:nvPicPr>
          <p:cNvPr id="23558" name="Picture 6" descr="http://www.feiap.org/images/banner_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2204864"/>
            <a:ext cx="4191000" cy="100965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440618" y="3203684"/>
            <a:ext cx="2283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dirty="0" smtClean="0">
                <a:hlinkClick r:id="rId6"/>
              </a:rPr>
              <a:t>http://www.feiap.org/</a:t>
            </a:r>
            <a:endParaRPr lang="ms-MY" dirty="0"/>
          </a:p>
        </p:txBody>
      </p:sp>
      <p:pic>
        <p:nvPicPr>
          <p:cNvPr id="23560" name="Picture 8" descr="WFE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77480" y="4371949"/>
            <a:ext cx="5715000" cy="857251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6612945" y="5219908"/>
            <a:ext cx="227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dirty="0" smtClean="0">
                <a:hlinkClick r:id="rId8"/>
              </a:rPr>
              <a:t>http://www.wfeo.net/</a:t>
            </a:r>
            <a:endParaRPr lang="ms-MY" dirty="0"/>
          </a:p>
        </p:txBody>
      </p:sp>
      <p:pic>
        <p:nvPicPr>
          <p:cNvPr id="23562" name="Picture 10" descr="http://cec.ice.org.uk/_images/logos/cec_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294833"/>
            <a:ext cx="3635896" cy="59055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67544" y="5805264"/>
            <a:ext cx="2188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dirty="0" smtClean="0">
                <a:hlinkClick r:id="rId10"/>
              </a:rPr>
              <a:t>http://cec.ice.org.uk/</a:t>
            </a:r>
            <a:endParaRPr lang="ms-MY" dirty="0"/>
          </a:p>
        </p:txBody>
      </p:sp>
      <p:pic>
        <p:nvPicPr>
          <p:cNvPr id="8194" name="Picture 2" descr="http://www.feiic.org/public/themes/codapress01/images/logoIfeiic%5b150%5d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3728442"/>
            <a:ext cx="1428750" cy="142875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331640" y="3563724"/>
            <a:ext cx="5714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Federation of Engineering Institutions of Islamic Countries</a:t>
            </a:r>
            <a:endParaRPr lang="ms-MY" b="1" dirty="0"/>
          </a:p>
        </p:txBody>
      </p:sp>
      <p:sp>
        <p:nvSpPr>
          <p:cNvPr id="15" name="Rectangle 14"/>
          <p:cNvSpPr/>
          <p:nvPr/>
        </p:nvSpPr>
        <p:spPr>
          <a:xfrm>
            <a:off x="1619672" y="3923764"/>
            <a:ext cx="2201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dirty="0" smtClean="0">
                <a:hlinkClick r:id="rId12"/>
              </a:rPr>
              <a:t>http://www.feiic.org/</a:t>
            </a:r>
            <a:endParaRPr lang="ms-MY" dirty="0"/>
          </a:p>
        </p:txBody>
      </p:sp>
      <p:pic>
        <p:nvPicPr>
          <p:cNvPr id="8196" name="Picture 4" descr="http://www.nabeea.asia/images/img/header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35896" y="5612456"/>
            <a:ext cx="9048750" cy="170497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6516216" y="6372036"/>
            <a:ext cx="2566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14"/>
              </a:rPr>
              <a:t>http://www.nabeea.asia/</a:t>
            </a:r>
            <a:endParaRPr lang="ms-MY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7" name="Picture 2" descr="UPADI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559" y="0"/>
            <a:ext cx="5712569" cy="802972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2411760" y="548680"/>
            <a:ext cx="321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dirty="0" smtClean="0">
                <a:hlinkClick r:id="rId16"/>
              </a:rPr>
              <a:t>http://www.upadired.com/front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209837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029994"/>
              </p:ext>
            </p:extLst>
          </p:nvPr>
        </p:nvGraphicFramePr>
        <p:xfrm>
          <a:off x="0" y="1469375"/>
          <a:ext cx="9052842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914"/>
                <a:gridCol w="2052182"/>
                <a:gridCol w="3595990"/>
                <a:gridCol w="2099756"/>
              </a:tblGrid>
              <a:tr h="370840">
                <a:tc>
                  <a:txBody>
                    <a:bodyPr/>
                    <a:lstStyle/>
                    <a:p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Population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Engineering Graduates  Produced</a:t>
                      </a:r>
                    </a:p>
                    <a:p>
                      <a:r>
                        <a:rPr lang="en-US" sz="2300" dirty="0" smtClean="0"/>
                        <a:t>(2005 National Academies </a:t>
                      </a:r>
                      <a:r>
                        <a:rPr lang="en-US" sz="2300" dirty="0" smtClean="0"/>
                        <a:t>Report*)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Dukes Report</a:t>
                      </a:r>
                      <a:endParaRPr lang="en-MY" sz="23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China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1,336,320,000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600,000* (0.04%)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350,000</a:t>
                      </a:r>
                      <a:endParaRPr lang="en-MY" sz="23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India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1,178,141,000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350,000* (0.03%)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100,000</a:t>
                      </a:r>
                      <a:endParaRPr lang="en-MY" sz="23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USA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308,851,000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70,000* (0.02%)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70,000</a:t>
                      </a:r>
                      <a:endParaRPr lang="en-MY" sz="23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300" dirty="0" smtClean="0"/>
                        <a:t>Malaysia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28,100,000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14,000** (0.05%)</a:t>
                      </a:r>
                      <a:endParaRPr lang="en-MY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 smtClean="0"/>
                        <a:t>-</a:t>
                      </a:r>
                      <a:endParaRPr lang="en-MY" sz="23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7200" y="553956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2400" dirty="0" smtClean="0"/>
              <a:t>*National Centre for Education/ASEE</a:t>
            </a:r>
          </a:p>
          <a:p>
            <a:r>
              <a:rPr lang="en-US" sz="2400" dirty="0" smtClean="0"/>
              <a:t>** EAC Malaysia 2009</a:t>
            </a:r>
            <a:endParaRPr lang="en-MY" sz="2400" dirty="0"/>
          </a:p>
        </p:txBody>
      </p:sp>
      <p:sp>
        <p:nvSpPr>
          <p:cNvPr id="8" name="Rectangle 7"/>
          <p:cNvSpPr/>
          <p:nvPr/>
        </p:nvSpPr>
        <p:spPr>
          <a:xfrm>
            <a:off x="395536" y="172486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Engineering graduates per year in selected countries</a:t>
            </a:r>
            <a:endParaRPr lang="en-MY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419008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              Europe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1389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FEANI, EUR-ACE, ENAEE</a:t>
            </a:r>
          </a:p>
          <a:p>
            <a:pPr fontAlgn="base"/>
            <a:r>
              <a:rPr lang="en-US" dirty="0" smtClean="0"/>
              <a:t>EUR-ACE® is the European quality label for engineering degree </a:t>
            </a:r>
            <a:r>
              <a:rPr lang="en-US" dirty="0" err="1" smtClean="0"/>
              <a:t>programmes</a:t>
            </a:r>
            <a:r>
              <a:rPr lang="en-US" dirty="0" smtClean="0"/>
              <a:t> at First Cycle (Bachelor) and Second Cycle (Master) level.</a:t>
            </a:r>
          </a:p>
          <a:p>
            <a:pPr fontAlgn="base"/>
            <a:r>
              <a:rPr lang="en-US" dirty="0" smtClean="0"/>
              <a:t>The EUR-ACE® system encompasses all engineering disciplines and facilitates both academic and professional mobility. </a:t>
            </a:r>
          </a:p>
          <a:p>
            <a:pPr fontAlgn="base"/>
            <a:r>
              <a:rPr lang="en-US" dirty="0" smtClean="0"/>
              <a:t>EUR-ACE Label (CTI, EI, AEER, MUDEK, ECUK, OE, ASIIN) </a:t>
            </a:r>
          </a:p>
          <a:p>
            <a:pPr fontAlgn="base"/>
            <a:endParaRPr lang="en-US" dirty="0" smtClean="0"/>
          </a:p>
          <a:p>
            <a:endParaRPr lang="ms-MY" dirty="0"/>
          </a:p>
        </p:txBody>
      </p:sp>
      <p:pic>
        <p:nvPicPr>
          <p:cNvPr id="6146" name="Picture 2" descr="ENAE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3468" y="-27384"/>
            <a:ext cx="4991100" cy="126682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148" name="Picture 4" descr="http://www.enaee.eu/wp-content/uploads/2012/01/About-EUR-AC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275" y="980728"/>
            <a:ext cx="2752725" cy="78105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707904" y="1196752"/>
            <a:ext cx="2665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dirty="0" smtClean="0">
                <a:hlinkClick r:id="rId4"/>
              </a:rPr>
              <a:t>http://enaee.trynisis.com/</a:t>
            </a:r>
            <a:endParaRPr lang="ms-MY" dirty="0"/>
          </a:p>
        </p:txBody>
      </p:sp>
      <p:pic>
        <p:nvPicPr>
          <p:cNvPr id="6150" name="Picture 6" descr="FEANI Logo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327920" cy="1418577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1484784"/>
            <a:ext cx="2701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s-MY" dirty="0" smtClean="0">
                <a:hlinkClick r:id="rId6"/>
              </a:rPr>
              <a:t>http://www.feani.org/site/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5558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36281" y="116632"/>
            <a:ext cx="4500215" cy="35004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5" name="Rectangle 4"/>
          <p:cNvSpPr/>
          <p:nvPr/>
        </p:nvSpPr>
        <p:spPr>
          <a:xfrm>
            <a:off x="35496" y="116632"/>
            <a:ext cx="4464496" cy="64293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6" name="Folded Corner 5"/>
          <p:cNvSpPr/>
          <p:nvPr/>
        </p:nvSpPr>
        <p:spPr>
          <a:xfrm>
            <a:off x="464344" y="785805"/>
            <a:ext cx="2643187" cy="773112"/>
          </a:xfrm>
          <a:prstGeom prst="folded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WASHINGTON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ACCORD</a:t>
            </a:r>
            <a:endParaRPr lang="en-MY" dirty="0"/>
          </a:p>
        </p:txBody>
      </p:sp>
      <p:sp>
        <p:nvSpPr>
          <p:cNvPr id="7" name="Folded Corner 6"/>
          <p:cNvSpPr/>
          <p:nvPr/>
        </p:nvSpPr>
        <p:spPr>
          <a:xfrm>
            <a:off x="464344" y="1714492"/>
            <a:ext cx="2643187" cy="773113"/>
          </a:xfrm>
          <a:prstGeom prst="folded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SYDNEY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ACCORD</a:t>
            </a:r>
            <a:endParaRPr lang="en-MY" dirty="0"/>
          </a:p>
        </p:txBody>
      </p:sp>
      <p:sp>
        <p:nvSpPr>
          <p:cNvPr id="8" name="Folded Corner 7"/>
          <p:cNvSpPr/>
          <p:nvPr/>
        </p:nvSpPr>
        <p:spPr>
          <a:xfrm>
            <a:off x="464344" y="2643180"/>
            <a:ext cx="2643187" cy="773112"/>
          </a:xfrm>
          <a:prstGeom prst="folded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DUBLIN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ACCORD</a:t>
            </a:r>
            <a:endParaRPr lang="en-MY" dirty="0"/>
          </a:p>
        </p:txBody>
      </p:sp>
      <p:sp>
        <p:nvSpPr>
          <p:cNvPr id="9" name="Flowchart: Alternate Process 8"/>
          <p:cNvSpPr/>
          <p:nvPr/>
        </p:nvSpPr>
        <p:spPr>
          <a:xfrm>
            <a:off x="3250406" y="785805"/>
            <a:ext cx="1143000" cy="785812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4 YEARS</a:t>
            </a:r>
            <a:endParaRPr lang="en-MY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3250406" y="1714492"/>
            <a:ext cx="1143000" cy="785813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 YEARS</a:t>
            </a:r>
            <a:endParaRPr lang="en-MY" dirty="0"/>
          </a:p>
        </p:txBody>
      </p:sp>
      <p:sp>
        <p:nvSpPr>
          <p:cNvPr id="11" name="Flowchart: Alternate Process 10"/>
          <p:cNvSpPr/>
          <p:nvPr/>
        </p:nvSpPr>
        <p:spPr>
          <a:xfrm>
            <a:off x="3250406" y="2643180"/>
            <a:ext cx="1143000" cy="785812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2 YEARS</a:t>
            </a:r>
            <a:endParaRPr lang="en-MY" dirty="0"/>
          </a:p>
        </p:txBody>
      </p:sp>
      <p:sp>
        <p:nvSpPr>
          <p:cNvPr id="12" name="Flowchart: Card 11"/>
          <p:cNvSpPr/>
          <p:nvPr/>
        </p:nvSpPr>
        <p:spPr>
          <a:xfrm>
            <a:off x="4679156" y="785805"/>
            <a:ext cx="3929063" cy="785812"/>
          </a:xfrm>
          <a:prstGeom prst="flowChartPunchedCar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INTERNATIONAL PROFESSIONAL ENGINEERS AGREEMENT</a:t>
            </a:r>
            <a:endParaRPr lang="en-MY" dirty="0"/>
          </a:p>
        </p:txBody>
      </p:sp>
      <p:sp>
        <p:nvSpPr>
          <p:cNvPr id="13" name="Flowchart: Card 12"/>
          <p:cNvSpPr/>
          <p:nvPr/>
        </p:nvSpPr>
        <p:spPr>
          <a:xfrm>
            <a:off x="4679156" y="1714492"/>
            <a:ext cx="3929063" cy="785813"/>
          </a:xfrm>
          <a:prstGeom prst="flowChartPunchedCar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APEC ENGINEER</a:t>
            </a:r>
            <a:endParaRPr lang="en-MY" dirty="0"/>
          </a:p>
        </p:txBody>
      </p:sp>
      <p:sp>
        <p:nvSpPr>
          <p:cNvPr id="14" name="Folded Corner 13"/>
          <p:cNvSpPr/>
          <p:nvPr/>
        </p:nvSpPr>
        <p:spPr>
          <a:xfrm>
            <a:off x="464344" y="3571888"/>
            <a:ext cx="2643187" cy="1001710"/>
          </a:xfrm>
          <a:prstGeom prst="folded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FEANI / EUR-ACE / </a:t>
            </a:r>
            <a:r>
              <a:rPr lang="en-US" dirty="0" smtClean="0"/>
              <a:t>ENAEE</a:t>
            </a: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(EUROPE)</a:t>
            </a:r>
            <a:endParaRPr lang="en-MY" dirty="0"/>
          </a:p>
        </p:txBody>
      </p:sp>
      <p:sp>
        <p:nvSpPr>
          <p:cNvPr id="15" name="Flowchart: Alternate Process 14"/>
          <p:cNvSpPr/>
          <p:nvPr/>
        </p:nvSpPr>
        <p:spPr>
          <a:xfrm>
            <a:off x="3250406" y="3643326"/>
            <a:ext cx="1143000" cy="928694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3 + 2 </a:t>
            </a:r>
            <a:r>
              <a:rPr lang="en-US" dirty="0"/>
              <a:t>YEARS</a:t>
            </a:r>
            <a:endParaRPr lang="en-MY" dirty="0"/>
          </a:p>
        </p:txBody>
      </p:sp>
      <p:sp>
        <p:nvSpPr>
          <p:cNvPr id="16" name="Folded Corner 15"/>
          <p:cNvSpPr/>
          <p:nvPr/>
        </p:nvSpPr>
        <p:spPr>
          <a:xfrm>
            <a:off x="464344" y="4727601"/>
            <a:ext cx="2643187" cy="630237"/>
          </a:xfrm>
          <a:prstGeom prst="folded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NABEEA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(ASIA)</a:t>
            </a:r>
            <a:endParaRPr lang="en-MY" dirty="0"/>
          </a:p>
        </p:txBody>
      </p:sp>
      <p:sp>
        <p:nvSpPr>
          <p:cNvPr id="17" name="Folded Corner 16"/>
          <p:cNvSpPr/>
          <p:nvPr/>
        </p:nvSpPr>
        <p:spPr>
          <a:xfrm>
            <a:off x="464344" y="5500714"/>
            <a:ext cx="2643187" cy="928688"/>
          </a:xfrm>
          <a:prstGeom prst="folded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UPADI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(CENTRAL &amp; SOUTH AMERICA)</a:t>
            </a:r>
            <a:endParaRPr lang="en-MY" dirty="0"/>
          </a:p>
        </p:txBody>
      </p:sp>
      <p:sp>
        <p:nvSpPr>
          <p:cNvPr id="18" name="TextBox 36"/>
          <p:cNvSpPr txBox="1">
            <a:spLocks noChangeArrowheads="1"/>
          </p:cNvSpPr>
          <p:nvPr/>
        </p:nvSpPr>
        <p:spPr bwMode="auto">
          <a:xfrm>
            <a:off x="535781" y="285740"/>
            <a:ext cx="36761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 smtClean="0">
                <a:latin typeface="Franklin Gothic Book" pitchFamily="34" charset="0"/>
              </a:rPr>
              <a:t>EDUCATION ACCORDS                                </a:t>
            </a:r>
            <a:endParaRPr lang="en-MY" b="1" dirty="0">
              <a:latin typeface="Franklin Gothic Book" pitchFamily="34" charset="0"/>
            </a:endParaRPr>
          </a:p>
        </p:txBody>
      </p:sp>
      <p:sp>
        <p:nvSpPr>
          <p:cNvPr id="19" name="TextBox 37"/>
          <p:cNvSpPr txBox="1">
            <a:spLocks noChangeArrowheads="1"/>
          </p:cNvSpPr>
          <p:nvPr/>
        </p:nvSpPr>
        <p:spPr bwMode="auto">
          <a:xfrm>
            <a:off x="4679156" y="285740"/>
            <a:ext cx="3048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b="1" dirty="0" smtClean="0">
                <a:latin typeface="Franklin Gothic Book" pitchFamily="34" charset="0"/>
              </a:rPr>
              <a:t>PRACTICE AGREEMENTS</a:t>
            </a:r>
            <a:endParaRPr lang="en-MY" b="1" dirty="0">
              <a:latin typeface="Franklin Gothic Book" pitchFamily="34" charset="0"/>
            </a:endParaRPr>
          </a:p>
        </p:txBody>
      </p:sp>
      <p:sp>
        <p:nvSpPr>
          <p:cNvPr id="20" name="Flowchart: Card 19"/>
          <p:cNvSpPr/>
          <p:nvPr/>
        </p:nvSpPr>
        <p:spPr>
          <a:xfrm>
            <a:off x="4679156" y="2643180"/>
            <a:ext cx="3929063" cy="785812"/>
          </a:xfrm>
          <a:prstGeom prst="flowChartPunchedCar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INTERNATIONAL ENGINEERING </a:t>
            </a:r>
            <a:r>
              <a:rPr lang="en-US" dirty="0"/>
              <a:t>TECHNOLOGISTS </a:t>
            </a:r>
            <a:r>
              <a:rPr lang="en-US" dirty="0" smtClean="0"/>
              <a:t>AGREEMENT</a:t>
            </a:r>
            <a:endParaRPr lang="en-MY" dirty="0"/>
          </a:p>
        </p:txBody>
      </p:sp>
      <p:sp>
        <p:nvSpPr>
          <p:cNvPr id="21" name="Rectangle 20"/>
          <p:cNvSpPr/>
          <p:nvPr/>
        </p:nvSpPr>
        <p:spPr>
          <a:xfrm>
            <a:off x="250031" y="642930"/>
            <a:ext cx="8643938" cy="28575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dirty="0"/>
          </a:p>
        </p:txBody>
      </p:sp>
      <p:sp>
        <p:nvSpPr>
          <p:cNvPr id="22" name="Rounded Rectangle 21"/>
          <p:cNvSpPr/>
          <p:nvPr/>
        </p:nvSpPr>
        <p:spPr>
          <a:xfrm>
            <a:off x="5464975" y="4143392"/>
            <a:ext cx="3214687" cy="1857375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</a:rPr>
              <a:t>INTERNATIONAL ENGINEERING </a:t>
            </a:r>
            <a:r>
              <a:rPr lang="en-US" sz="2400" b="1" dirty="0" smtClean="0">
                <a:solidFill>
                  <a:srgbClr val="FFFF00"/>
                </a:solidFill>
              </a:rPr>
              <a:t>ALLIANCE (IEA)</a:t>
            </a:r>
            <a:r>
              <a:rPr lang="en-US" dirty="0" smtClean="0"/>
              <a:t> </a:t>
            </a:r>
            <a:endParaRPr lang="en-US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 (</a:t>
            </a:r>
            <a:r>
              <a:rPr lang="en-US" i="1" dirty="0" smtClean="0"/>
              <a:t>formerly</a:t>
            </a:r>
            <a:r>
              <a:rPr lang="en-US" dirty="0" smtClean="0"/>
              <a:t> INTERNATIONAL </a:t>
            </a:r>
            <a:r>
              <a:rPr lang="en-US" dirty="0"/>
              <a:t>ENGINEERING </a:t>
            </a:r>
            <a:r>
              <a:rPr lang="en-US" dirty="0" smtClean="0"/>
              <a:t>MEETING, IEM</a:t>
            </a:r>
            <a:r>
              <a:rPr lang="en-US" dirty="0"/>
              <a:t>)</a:t>
            </a:r>
            <a:endParaRPr lang="en-MY" dirty="0"/>
          </a:p>
        </p:txBody>
      </p:sp>
      <p:cxnSp>
        <p:nvCxnSpPr>
          <p:cNvPr id="23" name="Shape 27"/>
          <p:cNvCxnSpPr>
            <a:stCxn id="21" idx="2"/>
            <a:endCxn id="22" idx="1"/>
          </p:cNvCxnSpPr>
          <p:nvPr/>
        </p:nvCxnSpPr>
        <p:spPr>
          <a:xfrm rot="16200000" flipH="1">
            <a:off x="4232662" y="3839767"/>
            <a:ext cx="1571650" cy="892975"/>
          </a:xfrm>
          <a:prstGeom prst="curvedConnector2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90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3939" y="-27384"/>
            <a:ext cx="6637542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dirty="0" smtClean="0"/>
              <a:t> IEA-Washington Accord</a:t>
            </a:r>
            <a:endParaRPr lang="en-MY" b="1" dirty="0"/>
          </a:p>
        </p:txBody>
      </p:sp>
      <p:sp>
        <p:nvSpPr>
          <p:cNvPr id="30723" name="Content Placeholder 3"/>
          <p:cNvSpPr>
            <a:spLocks noGrp="1"/>
          </p:cNvSpPr>
          <p:nvPr>
            <p:ph idx="1"/>
          </p:nvPr>
        </p:nvSpPr>
        <p:spPr>
          <a:xfrm>
            <a:off x="323528" y="1471015"/>
            <a:ext cx="8363272" cy="4669979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MY" dirty="0"/>
              <a:t>6 years peer review cycle </a:t>
            </a:r>
          </a:p>
          <a:p>
            <a:pPr>
              <a:spcBef>
                <a:spcPts val="1200"/>
              </a:spcBef>
            </a:pPr>
            <a:r>
              <a:rPr lang="en-MY" dirty="0" smtClean="0"/>
              <a:t>Recognises</a:t>
            </a:r>
            <a:r>
              <a:rPr lang="en-MY" dirty="0" smtClean="0">
                <a:solidFill>
                  <a:srgbClr val="FF0000"/>
                </a:solidFill>
              </a:rPr>
              <a:t> </a:t>
            </a:r>
            <a:r>
              <a:rPr lang="en-MY" b="1" dirty="0" smtClean="0">
                <a:solidFill>
                  <a:srgbClr val="FF0000"/>
                </a:solidFill>
              </a:rPr>
              <a:t>substantial equivalency </a:t>
            </a:r>
            <a:r>
              <a:rPr lang="en-MY" dirty="0" smtClean="0"/>
              <a:t>of </a:t>
            </a:r>
            <a:r>
              <a:rPr lang="en-US" dirty="0" smtClean="0"/>
              <a:t>an accreditation system within a country – that assesses/assures that the </a:t>
            </a:r>
            <a:r>
              <a:rPr lang="en-US" b="1" dirty="0" smtClean="0">
                <a:solidFill>
                  <a:srgbClr val="FF0000"/>
                </a:solidFill>
              </a:rPr>
              <a:t>graduates </a:t>
            </a:r>
            <a:r>
              <a:rPr lang="en-US" dirty="0" smtClean="0">
                <a:solidFill>
                  <a:srgbClr val="000000"/>
                </a:solidFill>
              </a:rPr>
              <a:t>of accredited </a:t>
            </a:r>
            <a:r>
              <a:rPr lang="en-US" dirty="0" err="1" smtClean="0">
                <a:solidFill>
                  <a:srgbClr val="000000"/>
                </a:solidFill>
              </a:rPr>
              <a:t>programmes</a:t>
            </a:r>
            <a:r>
              <a:rPr lang="en-US" dirty="0" smtClean="0">
                <a:solidFill>
                  <a:srgbClr val="000000"/>
                </a:solidFill>
              </a:rPr>
              <a:t> in their country are </a:t>
            </a:r>
            <a:r>
              <a:rPr lang="en-US" b="1" dirty="0" smtClean="0">
                <a:solidFill>
                  <a:srgbClr val="FF0000"/>
                </a:solidFill>
              </a:rPr>
              <a:t>prepared to practice </a:t>
            </a:r>
            <a:r>
              <a:rPr lang="en-US" b="1" u="sng" dirty="0" smtClean="0">
                <a:solidFill>
                  <a:srgbClr val="FF0000"/>
                </a:solidFill>
              </a:rPr>
              <a:t>engineering</a:t>
            </a:r>
            <a:r>
              <a:rPr lang="en-US" b="1" dirty="0" smtClean="0">
                <a:solidFill>
                  <a:srgbClr val="FF0000"/>
                </a:solidFill>
              </a:rPr>
              <a:t> at the entry level of the profession </a:t>
            </a:r>
          </a:p>
        </p:txBody>
      </p:sp>
      <p:pic>
        <p:nvPicPr>
          <p:cNvPr id="4" name="Picture 3" descr="MM90028524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30" y="0"/>
            <a:ext cx="2579481" cy="2087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4285" y="1634491"/>
            <a:ext cx="204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Signed in</a:t>
            </a:r>
            <a:r>
              <a:rPr lang="en-US" sz="2400" b="1" dirty="0" smtClean="0">
                <a:solidFill>
                  <a:srgbClr val="FFFF00"/>
                </a:solidFill>
              </a:rPr>
              <a:t> 1989</a:t>
            </a:r>
            <a:endParaRPr lang="ms-MY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13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762000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dirty="0" smtClean="0"/>
              <a:t>Washington Accord Visits (2002 – 2009)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00808"/>
            <a:ext cx="8928992" cy="483393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Sponsor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UiTM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UIA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Mentor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MMU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UKM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Mentor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UTeM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UTM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rd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Mentor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UNIMAP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UTP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Mentor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KLIUC, UNITEN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&amp; (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Mentor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UiTM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&amp; (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Reviewer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UPM, UKM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Reviewer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 </a:t>
            </a:r>
            <a:endParaRPr lang="en-MY" sz="24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Evaluation Panel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UPM, UKM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defRPr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Evaluation Panel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UTM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)* July 2009</a:t>
            </a:r>
          </a:p>
        </p:txBody>
      </p:sp>
      <p:pic>
        <p:nvPicPr>
          <p:cNvPr id="32772" name="Picture 4" descr="C:\Users\Valued User\AppData\Local\Microsoft\Windows\Temporary Internet Files\Content.IE5\RNX6DPCV\MMj03568020000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609600"/>
            <a:ext cx="1143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858000" y="2690813"/>
            <a:ext cx="1857375" cy="15001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Prof Bradley</a:t>
            </a:r>
          </a:p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Prof Brisk</a:t>
            </a:r>
          </a:p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Prof Fletcher</a:t>
            </a:r>
          </a:p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Dr </a:t>
            </a:r>
            <a:r>
              <a:rPr lang="en-US" dirty="0">
                <a:solidFill>
                  <a:schemeClr val="tx1"/>
                </a:solidFill>
              </a:rPr>
              <a:t>Chan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29" y="4495800"/>
            <a:ext cx="1857375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Prof Hodgson </a:t>
            </a:r>
          </a:p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Prof </a:t>
            </a:r>
            <a:r>
              <a:rPr lang="en-US" dirty="0" err="1" smtClean="0">
                <a:solidFill>
                  <a:schemeClr val="tx1"/>
                </a:solidFill>
              </a:rPr>
              <a:t>Honjo</a:t>
            </a:r>
            <a:endParaRPr lang="en-US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Prof </a:t>
            </a:r>
            <a:r>
              <a:rPr lang="en-US" dirty="0" err="1" smtClean="0">
                <a:solidFill>
                  <a:schemeClr val="tx1"/>
                </a:solidFill>
              </a:rPr>
              <a:t>Glennon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6357938" y="2366963"/>
            <a:ext cx="119062" cy="205263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9" name="Right Brace 8"/>
          <p:cNvSpPr/>
          <p:nvPr/>
        </p:nvSpPr>
        <p:spPr>
          <a:xfrm>
            <a:off x="6321425" y="4495800"/>
            <a:ext cx="155575" cy="914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6858029" y="5562600"/>
            <a:ext cx="1857375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Singapore Australia</a:t>
            </a:r>
          </a:p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Canada*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16" y="1938326"/>
            <a:ext cx="1857375" cy="576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UK </a:t>
            </a:r>
          </a:p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 Australia 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785794"/>
            <a:ext cx="2643188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/>
              <a:t>Public Universities: 7</a:t>
            </a:r>
          </a:p>
          <a:p>
            <a:pPr algn="ctr">
              <a:defRPr/>
            </a:pPr>
            <a:r>
              <a:rPr lang="en-US" sz="1400" dirty="0"/>
              <a:t>Private Universities: </a:t>
            </a:r>
            <a:r>
              <a:rPr lang="en-US" sz="1400" dirty="0" smtClean="0"/>
              <a:t>4</a:t>
            </a:r>
          </a:p>
          <a:p>
            <a:pPr algn="ctr">
              <a:defRPr/>
            </a:pPr>
            <a:r>
              <a:rPr lang="en-US" sz="1400" dirty="0" smtClean="0"/>
              <a:t>Total Offering Eng : 30</a:t>
            </a:r>
            <a:endParaRPr lang="en-MY" sz="1400" dirty="0"/>
          </a:p>
        </p:txBody>
      </p:sp>
    </p:spTree>
    <p:extLst>
      <p:ext uri="{BB962C8B-B14F-4D97-AF65-F5344CB8AC3E}">
        <p14:creationId xmlns:p14="http://schemas.microsoft.com/office/powerpoint/2010/main" val="3887665829"/>
      </p:ext>
    </p:extLst>
  </p:cSld>
  <p:clrMapOvr>
    <a:masterClrMapping/>
  </p:clrMapOvr>
  <p:transition xmlns:p14="http://schemas.microsoft.com/office/powerpoint/2010/main" advTm="30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" grpId="0" animBg="1"/>
      <p:bldP spid="5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0"/>
            <a:ext cx="6286500" cy="47625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cs typeface="+mn-cs"/>
              </a:rPr>
              <a:t>WASHINGTON ACCORD FULL SIGNATORY</a:t>
            </a:r>
            <a:endParaRPr lang="en-MY" dirty="0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500063"/>
            <a:ext cx="6286500" cy="635793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MY" sz="2500" b="1" dirty="0" smtClean="0">
                <a:cs typeface="+mn-cs"/>
              </a:rPr>
              <a:t>Australia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Engineers Australia (</a:t>
            </a:r>
            <a:r>
              <a:rPr lang="en-MY" sz="2500" b="1" i="1" dirty="0" smtClean="0">
                <a:solidFill>
                  <a:srgbClr val="FF0000"/>
                </a:solidFill>
                <a:cs typeface="+mn-cs"/>
              </a:rPr>
              <a:t>1989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) </a:t>
            </a:r>
          </a:p>
          <a:p>
            <a:pPr>
              <a:defRPr/>
            </a:pPr>
            <a:r>
              <a:rPr lang="en-MY" sz="2500" b="1" dirty="0" smtClean="0">
                <a:cs typeface="+mn-cs"/>
              </a:rPr>
              <a:t>New Zealand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Institution of Professional Engineers NZ (</a:t>
            </a:r>
            <a:r>
              <a:rPr lang="en-MY" sz="2500" b="1" i="1" dirty="0" smtClean="0">
                <a:solidFill>
                  <a:srgbClr val="FF0000"/>
                </a:solidFill>
                <a:cs typeface="+mn-cs"/>
              </a:rPr>
              <a:t>1989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)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MY" sz="2500" b="1" dirty="0" smtClean="0">
                <a:cs typeface="+mn-cs"/>
              </a:rPr>
              <a:t>Canada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Engineers Canada (</a:t>
            </a:r>
            <a:r>
              <a:rPr lang="en-MY" sz="2500" b="1" i="1" dirty="0" smtClean="0">
                <a:solidFill>
                  <a:srgbClr val="FF0000"/>
                </a:solidFill>
                <a:cs typeface="+mn-cs"/>
              </a:rPr>
              <a:t>1989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) </a:t>
            </a:r>
          </a:p>
          <a:p>
            <a:pPr>
              <a:defRPr/>
            </a:pPr>
            <a:r>
              <a:rPr lang="en-MY" sz="2500" b="1" dirty="0" smtClean="0">
                <a:cs typeface="+mn-cs"/>
              </a:rPr>
              <a:t>United States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Accreditation Board for Engineering and Technology (</a:t>
            </a:r>
            <a:r>
              <a:rPr lang="en-MY" sz="2500" b="1" i="1" dirty="0" smtClean="0">
                <a:solidFill>
                  <a:srgbClr val="FF0000"/>
                </a:solidFill>
                <a:cs typeface="+mn-cs"/>
              </a:rPr>
              <a:t>1989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) </a:t>
            </a:r>
          </a:p>
          <a:p>
            <a:pPr>
              <a:defRPr/>
            </a:pPr>
            <a:r>
              <a:rPr lang="en-MY" sz="2500" b="1" dirty="0" smtClean="0">
                <a:cs typeface="+mn-cs"/>
              </a:rPr>
              <a:t>United Kingdom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Engineering Council UK (</a:t>
            </a:r>
            <a:r>
              <a:rPr lang="en-MY" sz="2500" b="1" i="1" dirty="0" smtClean="0">
                <a:solidFill>
                  <a:srgbClr val="FF0000"/>
                </a:solidFill>
                <a:cs typeface="+mn-cs"/>
              </a:rPr>
              <a:t>1989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) </a:t>
            </a:r>
          </a:p>
          <a:p>
            <a:pPr>
              <a:defRPr/>
            </a:pPr>
            <a:r>
              <a:rPr lang="en-MY" sz="2500" b="1" dirty="0" smtClean="0">
                <a:cs typeface="+mn-cs"/>
              </a:rPr>
              <a:t>Ireland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Engineers Ireland (</a:t>
            </a:r>
            <a:r>
              <a:rPr lang="en-MY" sz="2500" b="1" i="1" dirty="0" smtClean="0">
                <a:solidFill>
                  <a:srgbClr val="FF0000"/>
                </a:solidFill>
                <a:cs typeface="+mn-cs"/>
              </a:rPr>
              <a:t>1989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) </a:t>
            </a:r>
          </a:p>
          <a:p>
            <a:pPr>
              <a:defRPr/>
            </a:pPr>
            <a:r>
              <a:rPr lang="en-MY" sz="2500" b="1" dirty="0" smtClean="0">
                <a:cs typeface="+mn-cs"/>
              </a:rPr>
              <a:t>Hong Kong China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The Hong Kong Institution of Engineers (</a:t>
            </a:r>
            <a:r>
              <a:rPr lang="en-MY" sz="2500" b="1" i="1" dirty="0" smtClean="0">
                <a:solidFill>
                  <a:srgbClr val="FF0000"/>
                </a:solidFill>
                <a:cs typeface="+mn-cs"/>
              </a:rPr>
              <a:t>1995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) </a:t>
            </a:r>
          </a:p>
          <a:p>
            <a:pPr>
              <a:defRPr/>
            </a:pPr>
            <a:r>
              <a:rPr lang="en-MY" sz="2500" b="1" dirty="0" smtClean="0">
                <a:cs typeface="+mn-cs"/>
              </a:rPr>
              <a:t>South Africa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Engineering Council of South Africa (</a:t>
            </a:r>
            <a:r>
              <a:rPr lang="en-MY" sz="2500" b="1" i="1" dirty="0" smtClean="0">
                <a:solidFill>
                  <a:srgbClr val="FF0000"/>
                </a:solidFill>
                <a:cs typeface="+mn-cs"/>
              </a:rPr>
              <a:t>1999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) </a:t>
            </a:r>
          </a:p>
          <a:p>
            <a:pPr>
              <a:defRPr/>
            </a:pPr>
            <a:r>
              <a:rPr lang="en-MY" sz="2500" b="1" dirty="0" smtClean="0">
                <a:cs typeface="+mn-cs"/>
              </a:rPr>
              <a:t>Japan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Japan Accreditation Board for Engineering Education (</a:t>
            </a:r>
            <a:r>
              <a:rPr lang="en-MY" sz="2500" b="1" i="1" dirty="0" smtClean="0">
                <a:solidFill>
                  <a:srgbClr val="FF0000"/>
                </a:solidFill>
                <a:cs typeface="+mn-cs"/>
              </a:rPr>
              <a:t>2005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) </a:t>
            </a:r>
          </a:p>
          <a:p>
            <a:pPr>
              <a:defRPr/>
            </a:pPr>
            <a:r>
              <a:rPr lang="en-MY" sz="2500" b="1" dirty="0" smtClean="0">
                <a:cs typeface="+mn-cs"/>
              </a:rPr>
              <a:t>Singapore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Institution of Engineers Singapore (</a:t>
            </a:r>
            <a:r>
              <a:rPr lang="en-MY" sz="2500" b="1" i="1" dirty="0" smtClean="0">
                <a:solidFill>
                  <a:srgbClr val="FF0000"/>
                </a:solidFill>
                <a:cs typeface="+mn-cs"/>
              </a:rPr>
              <a:t>2006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)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MY" sz="2500" b="1" dirty="0" smtClean="0">
                <a:cs typeface="+mn-cs"/>
              </a:rPr>
              <a:t>Chinese Taipei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Institute of Engineering Education Taiwan (</a:t>
            </a:r>
            <a:r>
              <a:rPr lang="en-MY" sz="2500" b="1" i="1" dirty="0" smtClean="0">
                <a:solidFill>
                  <a:srgbClr val="FF0000"/>
                </a:solidFill>
                <a:cs typeface="+mn-cs"/>
              </a:rPr>
              <a:t>2007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)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MY" sz="2500" b="1" dirty="0" smtClean="0">
                <a:cs typeface="+mn-cs"/>
              </a:rPr>
              <a:t>Korea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Accreditation Board for Engineering Education of Korea (</a:t>
            </a:r>
            <a:r>
              <a:rPr lang="en-MY" sz="2500" b="1" i="1" dirty="0" smtClean="0">
                <a:solidFill>
                  <a:srgbClr val="FF0000"/>
                </a:solidFill>
                <a:cs typeface="+mn-cs"/>
              </a:rPr>
              <a:t>2007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) </a:t>
            </a:r>
          </a:p>
          <a:p>
            <a:pPr>
              <a:defRPr/>
            </a:pPr>
            <a:r>
              <a:rPr lang="en-MY" sz="2500" b="1" dirty="0" smtClean="0">
                <a:cs typeface="+mn-cs"/>
              </a:rPr>
              <a:t>Malaysia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Board of Engineers Malaysia (2009)</a:t>
            </a:r>
          </a:p>
          <a:p>
            <a:pPr>
              <a:defRPr/>
            </a:pPr>
            <a:r>
              <a:rPr lang="en-MY" sz="2500" b="1" dirty="0" smtClean="0">
                <a:cs typeface="+mn-cs"/>
              </a:rPr>
              <a:t>Turkey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 - MUDEK (2011) </a:t>
            </a:r>
          </a:p>
          <a:p>
            <a:pPr>
              <a:defRPr/>
            </a:pPr>
            <a:r>
              <a:rPr lang="en-MY" sz="2500" b="1" dirty="0" smtClean="0">
                <a:cs typeface="+mn-cs"/>
              </a:rPr>
              <a:t>Russia - </a:t>
            </a:r>
            <a:r>
              <a:rPr lang="en-MY" sz="2500" b="1" dirty="0" smtClean="0">
                <a:solidFill>
                  <a:srgbClr val="FF0000"/>
                </a:solidFill>
                <a:cs typeface="+mn-cs"/>
              </a:rPr>
              <a:t>Association for Engineering Education of Russia (2012)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357938" y="0"/>
            <a:ext cx="2786062" cy="428625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cs typeface="+mn-cs"/>
              </a:rPr>
              <a:t>Provisional Status</a:t>
            </a:r>
            <a:endParaRPr lang="en-MY" dirty="0">
              <a:cs typeface="+mn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357938" y="527050"/>
            <a:ext cx="2786062" cy="635793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MY" b="1" dirty="0" smtClean="0">
                <a:cs typeface="+mn-cs"/>
              </a:rPr>
              <a:t>India</a:t>
            </a:r>
            <a:endParaRPr lang="en-MY" dirty="0" smtClean="0"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MY" b="1" dirty="0" smtClean="0">
                <a:cs typeface="+mn-cs"/>
              </a:rPr>
              <a:t>Sri Lanka</a:t>
            </a:r>
            <a:r>
              <a:rPr lang="en-MY" dirty="0" smtClean="0">
                <a:cs typeface="+mn-cs"/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MY" b="1" dirty="0" smtClean="0">
                <a:cs typeface="+mn-cs"/>
              </a:rPr>
              <a:t>Bangladesh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MY" b="1" dirty="0" smtClean="0">
                <a:cs typeface="+mn-cs"/>
              </a:rPr>
              <a:t>Pakistan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MY" b="1" dirty="0" smtClean="0">
                <a:cs typeface="+mn-cs"/>
              </a:rPr>
              <a:t>China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MY" b="1" dirty="0" smtClean="0">
                <a:cs typeface="+mn-cs"/>
              </a:rPr>
              <a:t>Phillipines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en-MY" dirty="0" smtClean="0"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en-MY" dirty="0" smtClean="0"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MY" b="1" dirty="0" smtClean="0">
                <a:cs typeface="+mn-cs"/>
              </a:rPr>
              <a:t>New Applicants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MY" b="1" dirty="0" smtClean="0"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MY" b="1" dirty="0" smtClean="0">
                <a:cs typeface="+mn-cs"/>
              </a:rPr>
              <a:t>Thailand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MY" b="1" dirty="0" smtClean="0">
                <a:cs typeface="+mn-cs"/>
              </a:rPr>
              <a:t>Indonesia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300788" y="4581525"/>
            <a:ext cx="284321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88080" y="6276056"/>
            <a:ext cx="3656770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23 Interested Parties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6309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>
          <a:xfrm>
            <a:off x="304095" y="188640"/>
            <a:ext cx="8640960" cy="108012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nstantia" charset="0"/>
              </a:rPr>
              <a:t>International Engineering Alliance Meeting (IEAM) July </a:t>
            </a:r>
            <a:r>
              <a:rPr lang="en-US" sz="3600" b="1" dirty="0" smtClean="0">
                <a:solidFill>
                  <a:srgbClr val="FF0000"/>
                </a:solidFill>
                <a:latin typeface="Constantia" charset="0"/>
              </a:rPr>
              <a:t>2015</a:t>
            </a:r>
            <a:endParaRPr lang="en-US" sz="36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467544" y="1469960"/>
            <a:ext cx="828092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 smtClean="0">
                <a:latin typeface="Constantia" charset="0"/>
              </a:rPr>
              <a:t>Manual comply </a:t>
            </a:r>
            <a:r>
              <a:rPr lang="en-US" sz="3600" i="1" dirty="0" smtClean="0">
                <a:latin typeface="Constantia" charset="0"/>
              </a:rPr>
              <a:t>to </a:t>
            </a:r>
            <a:r>
              <a:rPr lang="en-US" sz="3600" b="1" dirty="0" smtClean="0">
                <a:solidFill>
                  <a:srgbClr val="FF0000"/>
                </a:solidFill>
                <a:latin typeface="Constantia" charset="0"/>
              </a:rPr>
              <a:t>Washington </a:t>
            </a:r>
            <a:r>
              <a:rPr lang="en-US" sz="3600" b="1" dirty="0" smtClean="0">
                <a:solidFill>
                  <a:srgbClr val="FF0000"/>
                </a:solidFill>
                <a:latin typeface="Constantia" charset="0"/>
              </a:rPr>
              <a:t>Accord</a:t>
            </a:r>
            <a:endParaRPr lang="en-US" sz="3600" b="1" dirty="0">
              <a:solidFill>
                <a:srgbClr val="FF0000"/>
              </a:solidFill>
              <a:latin typeface="Constantia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 dirty="0">
                <a:latin typeface="Constantia" charset="0"/>
              </a:rPr>
              <a:t>Knowledge Profile</a:t>
            </a:r>
          </a:p>
          <a:p>
            <a:pPr lvl="1">
              <a:buFont typeface="Arial" charset="0"/>
              <a:buChar char="•"/>
            </a:pPr>
            <a:r>
              <a:rPr lang="en-US" sz="3200" b="1" dirty="0">
                <a:latin typeface="Constantia" charset="0"/>
              </a:rPr>
              <a:t>Level of Problem Solving </a:t>
            </a:r>
          </a:p>
          <a:p>
            <a:pPr lvl="1">
              <a:buFont typeface="Arial" charset="0"/>
              <a:buChar char="•"/>
            </a:pPr>
            <a:r>
              <a:rPr lang="en-US" sz="3200" b="1" dirty="0">
                <a:latin typeface="Constantia" charset="0"/>
              </a:rPr>
              <a:t>Graduate Attributes </a:t>
            </a:r>
            <a:r>
              <a:rPr lang="en-US" sz="3200" b="1" dirty="0" smtClean="0">
                <a:latin typeface="Constantia" charset="0"/>
              </a:rPr>
              <a:t>(</a:t>
            </a:r>
            <a:r>
              <a:rPr lang="en-US" sz="3200" b="1" dirty="0" err="1" smtClean="0">
                <a:latin typeface="Constantia" charset="0"/>
              </a:rPr>
              <a:t>Programme</a:t>
            </a:r>
            <a:r>
              <a:rPr lang="en-US" sz="3200" b="1" dirty="0" smtClean="0">
                <a:latin typeface="Constantia" charset="0"/>
              </a:rPr>
              <a:t> Outcomes)</a:t>
            </a:r>
          </a:p>
          <a:p>
            <a:pPr marL="457200" lvl="1" indent="0">
              <a:buNone/>
            </a:pPr>
            <a:endParaRPr lang="en-US" sz="3200" dirty="0">
              <a:latin typeface="Constanti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316" y="4261444"/>
            <a:ext cx="2505472" cy="16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2311" y="12574"/>
            <a:ext cx="5343685" cy="86766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WA Review Checklist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8" y="666469"/>
            <a:ext cx="8435332" cy="638015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800000"/>
                </a:solidFill>
              </a:rPr>
              <a:t>EAD</a:t>
            </a:r>
          </a:p>
          <a:p>
            <a:r>
              <a:rPr lang="en-US" dirty="0" smtClean="0"/>
              <a:t>Prepare “WA Review Plan”</a:t>
            </a:r>
          </a:p>
          <a:p>
            <a:r>
              <a:rPr lang="en-US" dirty="0" smtClean="0"/>
              <a:t>Review EAD/EAC Accreditation Process &amp; Document</a:t>
            </a:r>
            <a:endParaRPr lang="en-US" dirty="0"/>
          </a:p>
          <a:p>
            <a:r>
              <a:rPr lang="en-US" dirty="0" smtClean="0"/>
              <a:t>Prepare the 2014 Accreditation list</a:t>
            </a:r>
          </a:p>
          <a:p>
            <a:r>
              <a:rPr lang="en-US" dirty="0" smtClean="0"/>
              <a:t>Identify IHLs for the Review visit</a:t>
            </a:r>
          </a:p>
          <a:p>
            <a:r>
              <a:rPr lang="en-US" dirty="0" smtClean="0"/>
              <a:t>Confirm &amp; Request for the IEA-WA Reviewers (US, SA, Taiwan)</a:t>
            </a:r>
          </a:p>
          <a:p>
            <a:r>
              <a:rPr lang="en-US" dirty="0" smtClean="0"/>
              <a:t>Reflect on the 2009 WA Review report</a:t>
            </a:r>
            <a:endParaRPr lang="en-US" dirty="0"/>
          </a:p>
          <a:p>
            <a:r>
              <a:rPr lang="en-US" dirty="0" smtClean="0"/>
              <a:t>Arrange the Review visits of the selected IHLs</a:t>
            </a:r>
          </a:p>
          <a:p>
            <a:r>
              <a:rPr lang="en-US" dirty="0" smtClean="0"/>
              <a:t>Prepare selected IHLs to receive the visit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800000"/>
                </a:solidFill>
              </a:rPr>
              <a:t>EAC Evaluator</a:t>
            </a:r>
          </a:p>
          <a:p>
            <a:r>
              <a:rPr lang="en-US" dirty="0" smtClean="0"/>
              <a:t>Plan &amp; Conduct the Accreditation (Review) Visits</a:t>
            </a:r>
          </a:p>
          <a:p>
            <a:r>
              <a:rPr lang="en-US" dirty="0" smtClean="0"/>
              <a:t>Write Accreditation report &amp; respond to factual inaccuracies/corrective actions</a:t>
            </a:r>
          </a:p>
          <a:p>
            <a:r>
              <a:rPr lang="en-US" dirty="0" smtClean="0"/>
              <a:t>Participate in Pre-ADM (Decision meeting)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800000"/>
                </a:solidFill>
              </a:rPr>
              <a:t>EAC</a:t>
            </a:r>
            <a:r>
              <a:rPr lang="en-US" dirty="0" smtClean="0"/>
              <a:t> </a:t>
            </a:r>
          </a:p>
          <a:p>
            <a:r>
              <a:rPr lang="en-US" dirty="0" smtClean="0"/>
              <a:t>Conduct ADM (Decision meeting; Apr, Aug, Dec) in the “presence” of the IEA-WA Reviewer</a:t>
            </a:r>
          </a:p>
          <a:p>
            <a:r>
              <a:rPr lang="en-US" dirty="0" smtClean="0"/>
              <a:t>Respond to IEA-WA Review report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rgbClr val="800000"/>
                </a:solidFill>
              </a:rPr>
              <a:t>WA</a:t>
            </a:r>
            <a:r>
              <a:rPr lang="en-US" dirty="0" smtClean="0"/>
              <a:t> </a:t>
            </a:r>
          </a:p>
          <a:p>
            <a:r>
              <a:rPr lang="en-US" dirty="0" smtClean="0"/>
              <a:t>Submit Review Report to IEA-WA by Jan 2015</a:t>
            </a:r>
          </a:p>
          <a:p>
            <a:r>
              <a:rPr lang="en-US" dirty="0" smtClean="0"/>
              <a:t>Circulate Review Report to all signatories by March 2015</a:t>
            </a:r>
          </a:p>
          <a:p>
            <a:r>
              <a:rPr lang="en-US" dirty="0" smtClean="0"/>
              <a:t>Table Review Report at the June 2005 IEA Meeting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251468" y="628744"/>
            <a:ext cx="626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EAD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468" y="3110666"/>
            <a:ext cx="1677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EAC Evaluator</a:t>
            </a:r>
          </a:p>
        </p:txBody>
      </p:sp>
      <p:sp>
        <p:nvSpPr>
          <p:cNvPr id="6" name="Rectangle 5"/>
          <p:cNvSpPr/>
          <p:nvPr/>
        </p:nvSpPr>
        <p:spPr>
          <a:xfrm>
            <a:off x="241909" y="4237745"/>
            <a:ext cx="600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</a:rPr>
              <a:t>EAC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271404" y="5331756"/>
            <a:ext cx="53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62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9097E-6 -2.23072E-6 L 0.29194 0.19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8" y="97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92 0.00046 L 0.2348 -0.0857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4" y="-43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6228E-6 -3.78272E-6 L 0.29315 -0.163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58" y="-82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3359E-6 -4.00741E-6 L 0.29177 -0.2256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8" y="-11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FFFF00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IEA- Sydney Accord</a:t>
            </a:r>
            <a:endParaRPr lang="en-MY" b="1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445691"/>
          </a:xfrm>
        </p:spPr>
        <p:txBody>
          <a:bodyPr/>
          <a:lstStyle/>
          <a:p>
            <a:pPr eaLnBrk="1" hangingPunct="1"/>
            <a:r>
              <a:rPr lang="en-MY" dirty="0" smtClean="0"/>
              <a:t>Commenced in </a:t>
            </a:r>
            <a:r>
              <a:rPr lang="en-MY" b="1" dirty="0" smtClean="0">
                <a:solidFill>
                  <a:srgbClr val="FF0000"/>
                </a:solidFill>
              </a:rPr>
              <a:t>2001</a:t>
            </a:r>
            <a:r>
              <a:rPr lang="en-MY" dirty="0" smtClean="0"/>
              <a:t> </a:t>
            </a:r>
          </a:p>
          <a:p>
            <a:pPr eaLnBrk="1" hangingPunct="1"/>
            <a:r>
              <a:rPr lang="en-MY" dirty="0" smtClean="0"/>
              <a:t>Recognises </a:t>
            </a:r>
            <a:r>
              <a:rPr lang="en-MY" b="1" dirty="0" smtClean="0">
                <a:solidFill>
                  <a:srgbClr val="FF0000"/>
                </a:solidFill>
              </a:rPr>
              <a:t>substantial equivalence </a:t>
            </a:r>
            <a:r>
              <a:rPr lang="en-MY" dirty="0" smtClean="0"/>
              <a:t>in the </a:t>
            </a:r>
            <a:r>
              <a:rPr lang="en-MY" b="1" dirty="0" smtClean="0">
                <a:solidFill>
                  <a:srgbClr val="FF0000"/>
                </a:solidFill>
              </a:rPr>
              <a:t>accreditation of qualifications </a:t>
            </a:r>
            <a:r>
              <a:rPr lang="en-MY" dirty="0" smtClean="0"/>
              <a:t>in </a:t>
            </a:r>
            <a:r>
              <a:rPr lang="en-MY" b="1" u="sng" dirty="0" smtClean="0">
                <a:solidFill>
                  <a:srgbClr val="FF0000"/>
                </a:solidFill>
              </a:rPr>
              <a:t>engineering technology</a:t>
            </a:r>
            <a:r>
              <a:rPr lang="en-MY" dirty="0" smtClean="0"/>
              <a:t>, normally of </a:t>
            </a:r>
            <a:r>
              <a:rPr lang="en-MY" b="1" dirty="0" smtClean="0">
                <a:solidFill>
                  <a:srgbClr val="FF0000"/>
                </a:solidFill>
              </a:rPr>
              <a:t>three years </a:t>
            </a:r>
            <a:r>
              <a:rPr lang="en-MY" dirty="0" smtClean="0"/>
              <a:t>duration</a:t>
            </a:r>
            <a:endParaRPr lang="en-US" dirty="0" smtClean="0"/>
          </a:p>
          <a:p>
            <a:pPr eaLnBrk="1" hangingPunct="1"/>
            <a:endParaRPr lang="en-MY" dirty="0" smtClean="0"/>
          </a:p>
          <a:p>
            <a:pPr eaLnBrk="1" hangingPunct="1"/>
            <a:endParaRPr lang="en-MY" dirty="0" smtClean="0"/>
          </a:p>
        </p:txBody>
      </p:sp>
    </p:spTree>
    <p:extLst>
      <p:ext uri="{BB962C8B-B14F-4D97-AF65-F5344CB8AC3E}">
        <p14:creationId xmlns:p14="http://schemas.microsoft.com/office/powerpoint/2010/main" val="3574275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0"/>
            <a:ext cx="5786438" cy="6429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SYDNEY ACCORD FULL </a:t>
            </a:r>
            <a:r>
              <a:rPr lang="en-US" dirty="0" smtClean="0"/>
              <a:t>SIGNATORIES</a:t>
            </a:r>
            <a:endParaRPr lang="en-MY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5857875" y="0"/>
            <a:ext cx="3286125" cy="64293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/>
              <a:t>Provisional Status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0" y="692696"/>
            <a:ext cx="5786438" cy="568863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/>
              <a:t>Australia</a:t>
            </a:r>
            <a:r>
              <a:rPr lang="en-US" dirty="0" smtClean="0"/>
              <a:t> - </a:t>
            </a:r>
            <a:r>
              <a:rPr lang="en-US" dirty="0" smtClean="0">
                <a:solidFill>
                  <a:srgbClr val="FF0000"/>
                </a:solidFill>
              </a:rPr>
              <a:t>Engineers Australia (</a:t>
            </a:r>
            <a:r>
              <a:rPr lang="en-US" i="1" dirty="0" smtClean="0">
                <a:solidFill>
                  <a:srgbClr val="FF0000"/>
                </a:solidFill>
              </a:rPr>
              <a:t>2001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/>
              <a:t>Canada</a:t>
            </a:r>
            <a:r>
              <a:rPr lang="en-US" dirty="0" smtClean="0"/>
              <a:t> - </a:t>
            </a:r>
            <a:r>
              <a:rPr lang="en-US" dirty="0" smtClean="0">
                <a:solidFill>
                  <a:srgbClr val="FF0000"/>
                </a:solidFill>
              </a:rPr>
              <a:t>Canadian Council of Technicians and Technologists (</a:t>
            </a:r>
            <a:r>
              <a:rPr lang="en-US" i="1" dirty="0" smtClean="0">
                <a:solidFill>
                  <a:srgbClr val="FF0000"/>
                </a:solidFill>
              </a:rPr>
              <a:t>2001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/>
              <a:t>Hong Kong China</a:t>
            </a:r>
            <a:r>
              <a:rPr lang="en-US" dirty="0" smtClean="0"/>
              <a:t> - </a:t>
            </a:r>
            <a:r>
              <a:rPr lang="en-US" dirty="0" smtClean="0">
                <a:solidFill>
                  <a:srgbClr val="FF0000"/>
                </a:solidFill>
              </a:rPr>
              <a:t>The Hong Kong Institution of Engineers (</a:t>
            </a:r>
            <a:r>
              <a:rPr lang="en-US" i="1" dirty="0" smtClean="0">
                <a:solidFill>
                  <a:srgbClr val="FF0000"/>
                </a:solidFill>
              </a:rPr>
              <a:t>2001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/>
              <a:t>Ireland</a:t>
            </a:r>
            <a:r>
              <a:rPr lang="en-US" dirty="0" smtClean="0"/>
              <a:t> - </a:t>
            </a:r>
            <a:r>
              <a:rPr lang="en-US" dirty="0" smtClean="0">
                <a:solidFill>
                  <a:srgbClr val="FF0000"/>
                </a:solidFill>
              </a:rPr>
              <a:t>Engineers Ireland (</a:t>
            </a:r>
            <a:r>
              <a:rPr lang="en-US" i="1" dirty="0" smtClean="0">
                <a:solidFill>
                  <a:srgbClr val="FF0000"/>
                </a:solidFill>
              </a:rPr>
              <a:t>2001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/>
              <a:t>New Zealand</a:t>
            </a:r>
            <a:r>
              <a:rPr lang="en-US" dirty="0" smtClean="0"/>
              <a:t> - </a:t>
            </a:r>
            <a:r>
              <a:rPr lang="en-US" dirty="0" smtClean="0">
                <a:solidFill>
                  <a:srgbClr val="FF0000"/>
                </a:solidFill>
              </a:rPr>
              <a:t>Institution of Professional Engineers NZ (</a:t>
            </a:r>
            <a:r>
              <a:rPr lang="en-US" i="1" dirty="0" smtClean="0">
                <a:solidFill>
                  <a:srgbClr val="FF0000"/>
                </a:solidFill>
              </a:rPr>
              <a:t>2001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b="1" dirty="0" smtClean="0"/>
              <a:t>South Africa</a:t>
            </a:r>
            <a:r>
              <a:rPr lang="en-US" dirty="0" smtClean="0"/>
              <a:t> - </a:t>
            </a:r>
            <a:r>
              <a:rPr lang="en-US" dirty="0" smtClean="0">
                <a:solidFill>
                  <a:srgbClr val="FF0000"/>
                </a:solidFill>
              </a:rPr>
              <a:t>Engineering Council of South Africa (</a:t>
            </a:r>
            <a:r>
              <a:rPr lang="en-US" i="1" dirty="0" smtClean="0">
                <a:solidFill>
                  <a:srgbClr val="FF0000"/>
                </a:solidFill>
              </a:rPr>
              <a:t>2001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 smtClean="0"/>
              <a:t>United Kingdom</a:t>
            </a:r>
            <a:r>
              <a:rPr lang="en-US" dirty="0" smtClean="0"/>
              <a:t> - </a:t>
            </a:r>
            <a:r>
              <a:rPr lang="en-US" dirty="0" smtClean="0">
                <a:solidFill>
                  <a:srgbClr val="FF0000"/>
                </a:solidFill>
              </a:rPr>
              <a:t>Engineering Council UK (</a:t>
            </a:r>
            <a:r>
              <a:rPr lang="en-US" i="1" dirty="0" smtClean="0">
                <a:solidFill>
                  <a:srgbClr val="FF0000"/>
                </a:solidFill>
              </a:rPr>
              <a:t>2001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b="1" dirty="0" smtClean="0"/>
              <a:t>United States</a:t>
            </a:r>
            <a:r>
              <a:rPr lang="en-US" dirty="0" smtClean="0"/>
              <a:t> -</a:t>
            </a:r>
            <a:r>
              <a:rPr lang="en-US" dirty="0" smtClean="0">
                <a:solidFill>
                  <a:srgbClr val="FF0000"/>
                </a:solidFill>
              </a:rPr>
              <a:t>Accreditation Board for Engineering and Technology (2009) </a:t>
            </a:r>
            <a:r>
              <a:rPr lang="en-MY" dirty="0" smtClean="0"/>
              <a:t/>
            </a:r>
            <a:br>
              <a:rPr lang="en-MY" dirty="0" smtClean="0"/>
            </a:br>
            <a:endParaRPr lang="en-MY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857875" y="692697"/>
            <a:ext cx="3286125" cy="568863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MY" dirty="0" smtClean="0"/>
              <a:t>Chinese Taipei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MY" dirty="0" smtClean="0"/>
              <a:t>Korea</a:t>
            </a:r>
            <a:endParaRPr lang="en-MY" dirty="0"/>
          </a:p>
        </p:txBody>
      </p:sp>
      <p:sp>
        <p:nvSpPr>
          <p:cNvPr id="8" name="TextBox 7"/>
          <p:cNvSpPr txBox="1"/>
          <p:nvPr/>
        </p:nvSpPr>
        <p:spPr>
          <a:xfrm>
            <a:off x="5500909" y="6250400"/>
            <a:ext cx="3656770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10 Interested Parties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8215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rgbClr val="FFFF00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IEA- Dublin Accord</a:t>
            </a:r>
            <a:endParaRPr lang="en-MY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784976" cy="4445691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MY" dirty="0" smtClean="0"/>
              <a:t>Commenced in </a:t>
            </a:r>
            <a:r>
              <a:rPr lang="en-MY" b="1" dirty="0" smtClean="0">
                <a:solidFill>
                  <a:srgbClr val="FF0000"/>
                </a:solidFill>
              </a:rPr>
              <a:t>2002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MY" dirty="0" smtClean="0"/>
              <a:t>Recognises </a:t>
            </a:r>
            <a:r>
              <a:rPr lang="en-MY" b="1" dirty="0" smtClean="0">
                <a:solidFill>
                  <a:srgbClr val="FF0000"/>
                </a:solidFill>
              </a:rPr>
              <a:t>substantial equivalence </a:t>
            </a:r>
            <a:r>
              <a:rPr lang="en-MY" dirty="0" smtClean="0"/>
              <a:t>in the </a:t>
            </a:r>
            <a:r>
              <a:rPr lang="en-MY" b="1" dirty="0" smtClean="0">
                <a:solidFill>
                  <a:srgbClr val="FF0000"/>
                </a:solidFill>
              </a:rPr>
              <a:t>accreditation of tertiary qualifications </a:t>
            </a:r>
            <a:r>
              <a:rPr lang="en-MY" dirty="0" smtClean="0"/>
              <a:t>in </a:t>
            </a:r>
            <a:r>
              <a:rPr lang="en-MY" b="1" u="sng" dirty="0" smtClean="0">
                <a:solidFill>
                  <a:srgbClr val="FF0000"/>
                </a:solidFill>
              </a:rPr>
              <a:t>technician engineering</a:t>
            </a:r>
            <a:r>
              <a:rPr lang="en-MY" dirty="0" smtClean="0"/>
              <a:t>, normally of </a:t>
            </a:r>
            <a:r>
              <a:rPr lang="en-MY" b="1" dirty="0" smtClean="0">
                <a:solidFill>
                  <a:srgbClr val="FF0000"/>
                </a:solidFill>
              </a:rPr>
              <a:t>two years </a:t>
            </a:r>
            <a:r>
              <a:rPr lang="en-MY" dirty="0" smtClean="0"/>
              <a:t>duration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 smtClean="0"/>
              <a:t>Recognises </a:t>
            </a:r>
            <a:r>
              <a:rPr lang="en-US" dirty="0" smtClean="0">
                <a:solidFill>
                  <a:schemeClr val="tx1"/>
                </a:solidFill>
              </a:rPr>
              <a:t>qualifications </a:t>
            </a:r>
            <a:r>
              <a:rPr lang="en-US" dirty="0" smtClean="0"/>
              <a:t>which </a:t>
            </a:r>
            <a:r>
              <a:rPr lang="en-US" b="1" dirty="0" smtClean="0">
                <a:solidFill>
                  <a:srgbClr val="FF0000"/>
                </a:solidFill>
              </a:rPr>
              <a:t>underpin the granting of Engineering Technician titles </a:t>
            </a:r>
            <a:r>
              <a:rPr lang="en-US" dirty="0" smtClean="0"/>
              <a:t>in the signatory countries</a:t>
            </a:r>
            <a:r>
              <a:rPr lang="en-MY" dirty="0" smtClean="0"/>
              <a:t/>
            </a:r>
            <a:br>
              <a:rPr lang="en-MY" dirty="0" smtClean="0"/>
            </a:br>
            <a:endParaRPr lang="en-MY" dirty="0" smtClean="0"/>
          </a:p>
        </p:txBody>
      </p:sp>
    </p:spTree>
    <p:extLst>
      <p:ext uri="{BB962C8B-B14F-4D97-AF65-F5344CB8AC3E}">
        <p14:creationId xmlns:p14="http://schemas.microsoft.com/office/powerpoint/2010/main" val="42759250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6D195-A664-49F6-9C34-8E0866DD114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25933" y="2411722"/>
            <a:ext cx="578876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Expanding Scope of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Engineering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5966771"/>
              </p:ext>
            </p:extLst>
          </p:nvPr>
        </p:nvGraphicFramePr>
        <p:xfrm>
          <a:off x="0" y="0"/>
          <a:ext cx="9144000" cy="6866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9000"/>
                <a:gridCol w="1905000"/>
              </a:tblGrid>
              <a:tr h="361991">
                <a:tc>
                  <a:txBody>
                    <a:bodyPr/>
                    <a:lstStyle/>
                    <a:p>
                      <a:r>
                        <a:rPr lang="en-US" sz="1700" baseline="0" dirty="0" smtClean="0"/>
                        <a:t>Engineering Disciplines in </a:t>
                      </a:r>
                      <a:r>
                        <a:rPr lang="en-US" sz="1700" dirty="0" smtClean="0"/>
                        <a:t>USA</a:t>
                      </a:r>
                      <a:r>
                        <a:rPr lang="en-US" sz="1700" baseline="0" dirty="0" smtClean="0"/>
                        <a:t> </a:t>
                      </a:r>
                      <a:endParaRPr lang="en-MY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2008 Graduates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Civil engineers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278,400 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Mechanical engineers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238,700 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Industrial engineers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214,800 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Electrical engineers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157,800 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Electronics engineers, except computer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143,700 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Computer hardware engineers</a:t>
                      </a:r>
                      <a:endParaRPr lang="en-MY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74,700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Aerospace engineers</a:t>
                      </a:r>
                      <a:endParaRPr lang="en-MY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71,600 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Environmental engineers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54,300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Chemical engineers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31,700 </a:t>
                      </a:r>
                      <a:endParaRPr lang="en-MY" sz="1700" dirty="0"/>
                    </a:p>
                  </a:txBody>
                  <a:tcPr/>
                </a:tc>
              </a:tr>
              <a:tr h="3421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Health and safety engineers, except mining safety engineers and inspectors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25,700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Materials engineers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24,400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Petroleum engineers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21,900 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Nuclear engineers</a:t>
                      </a:r>
                      <a:endParaRPr lang="en-MY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16,900 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Biomedical engineers</a:t>
                      </a:r>
                      <a:endParaRPr lang="en-MY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16,000</a:t>
                      </a:r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Marine engineers and naval architects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8,500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Mining and geological engineers, including mining safety engineers</a:t>
                      </a:r>
                      <a:endParaRPr lang="en-MY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7,100 </a:t>
                      </a:r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Agricultural engineers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2,700</a:t>
                      </a:r>
                      <a:endParaRPr lang="en-MY" sz="1700" dirty="0"/>
                    </a:p>
                  </a:txBody>
                  <a:tcPr/>
                </a:tc>
              </a:tr>
              <a:tr h="361991">
                <a:tc>
                  <a:txBody>
                    <a:bodyPr/>
                    <a:lstStyle/>
                    <a:p>
                      <a:r>
                        <a:rPr lang="en-MY" sz="1700" dirty="0" smtClean="0"/>
                        <a:t>Engineers, all other </a:t>
                      </a:r>
                      <a:endParaRPr lang="en-MY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700" dirty="0" smtClean="0"/>
                        <a:t>183,200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88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0"/>
            <a:ext cx="4572000" cy="112474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3200" dirty="0" smtClean="0"/>
              <a:t>DUBLIN ACCORD FULL </a:t>
            </a:r>
            <a:r>
              <a:rPr lang="en-US" sz="3200" dirty="0" smtClean="0"/>
              <a:t>SIGNATORIES</a:t>
            </a:r>
            <a:endParaRPr lang="en-US" sz="320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4643438" y="0"/>
            <a:ext cx="4500562" cy="1124744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3200" dirty="0" smtClean="0"/>
              <a:t>Provisional Status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0" y="1214437"/>
            <a:ext cx="4572000" cy="554575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800" dirty="0" smtClean="0"/>
              <a:t>United Kingdom</a:t>
            </a:r>
            <a:r>
              <a:rPr lang="en-US" sz="2800" dirty="0" smtClean="0">
                <a:solidFill>
                  <a:srgbClr val="FF0000"/>
                </a:solidFill>
              </a:rPr>
              <a:t> - Engineering Council UK</a:t>
            </a:r>
            <a:r>
              <a:rPr lang="en-US" sz="2800" dirty="0" smtClean="0"/>
              <a:t> (2002)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 smtClean="0"/>
              <a:t>Ireland</a:t>
            </a:r>
            <a:r>
              <a:rPr lang="en-US" sz="2800" dirty="0" smtClean="0">
                <a:solidFill>
                  <a:srgbClr val="FF0000"/>
                </a:solidFill>
              </a:rPr>
              <a:t> - Engineers Ireland</a:t>
            </a:r>
            <a:r>
              <a:rPr lang="en-US" sz="2800" dirty="0" smtClean="0"/>
              <a:t> (2002)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 smtClean="0"/>
              <a:t>South Africa </a:t>
            </a:r>
            <a:r>
              <a:rPr lang="en-US" sz="2800" dirty="0" smtClean="0">
                <a:solidFill>
                  <a:srgbClr val="FF0000"/>
                </a:solidFill>
              </a:rPr>
              <a:t>- Engineering Council of South Africa </a:t>
            </a:r>
            <a:r>
              <a:rPr lang="en-US" sz="2800" dirty="0" smtClean="0"/>
              <a:t>(2002)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 smtClean="0"/>
              <a:t>Canada </a:t>
            </a:r>
            <a:r>
              <a:rPr lang="en-US" sz="2800" dirty="0" smtClean="0">
                <a:solidFill>
                  <a:srgbClr val="FF0000"/>
                </a:solidFill>
              </a:rPr>
              <a:t>- Canadian Council of Technicians and Technologists </a:t>
            </a:r>
            <a:r>
              <a:rPr lang="en-US" sz="2800" dirty="0" smtClean="0"/>
              <a:t>(2002)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 smtClean="0"/>
              <a:t>Australia – </a:t>
            </a:r>
            <a:r>
              <a:rPr lang="en-US" sz="2800" dirty="0" smtClean="0">
                <a:solidFill>
                  <a:srgbClr val="FF0000"/>
                </a:solidFill>
              </a:rPr>
              <a:t>Engineers Australia </a:t>
            </a:r>
            <a:r>
              <a:rPr lang="en-US" sz="2800" dirty="0" smtClean="0"/>
              <a:t>(2013)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 smtClean="0"/>
              <a:t>Korea – </a:t>
            </a:r>
            <a:r>
              <a:rPr lang="en-US" sz="2800" dirty="0" smtClean="0">
                <a:solidFill>
                  <a:srgbClr val="FF0000"/>
                </a:solidFill>
              </a:rPr>
              <a:t>Accreditation Board for Engineering Education </a:t>
            </a:r>
            <a:r>
              <a:rPr lang="en-US" sz="2800" dirty="0" smtClean="0"/>
              <a:t>(2013)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 smtClean="0"/>
              <a:t>New Zealand – </a:t>
            </a:r>
            <a:r>
              <a:rPr lang="en-US" sz="2800" dirty="0" smtClean="0">
                <a:solidFill>
                  <a:srgbClr val="FF0000"/>
                </a:solidFill>
              </a:rPr>
              <a:t>Institution of Professional Engineers NZ </a:t>
            </a:r>
            <a:r>
              <a:rPr lang="en-US" sz="2800" dirty="0" smtClean="0"/>
              <a:t>(2013)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800" dirty="0" smtClean="0"/>
              <a:t>United States – </a:t>
            </a:r>
            <a:r>
              <a:rPr lang="en-US" sz="2800" dirty="0" smtClean="0">
                <a:solidFill>
                  <a:srgbClr val="FF0000"/>
                </a:solidFill>
              </a:rPr>
              <a:t>ABET</a:t>
            </a:r>
            <a:r>
              <a:rPr lang="en-US" sz="2800" dirty="0" smtClean="0"/>
              <a:t> (2013)</a:t>
            </a:r>
            <a:endParaRPr lang="en-US" sz="2800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214438"/>
            <a:ext cx="4498975" cy="51668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 smtClean="0"/>
              <a:t>-</a:t>
            </a:r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693344" y="6250400"/>
            <a:ext cx="3448781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8</a:t>
            </a:r>
            <a:r>
              <a:rPr lang="en-US" sz="3200" dirty="0" smtClean="0"/>
              <a:t> Interested Parties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65981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80512" cy="104338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IEA</a:t>
            </a:r>
            <a:r>
              <a:rPr lang="en-US" b="1" dirty="0" smtClean="0"/>
              <a:t>-</a:t>
            </a:r>
            <a:r>
              <a:rPr lang="en-US" b="1" dirty="0" smtClean="0"/>
              <a:t>International Professional Engineers Agreement</a:t>
            </a:r>
            <a:r>
              <a:rPr lang="en-US" b="1" dirty="0" smtClean="0"/>
              <a:t> (IPEA) Members</a:t>
            </a:r>
            <a:endParaRPr lang="ms-MY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94335"/>
            <a:ext cx="8640960" cy="5256584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Australia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2"/>
              </a:rPr>
              <a:t>Engineers Australia (</a:t>
            </a:r>
            <a:r>
              <a:rPr lang="en-US" sz="1800" i="1" u="sng" dirty="0" smtClean="0">
                <a:hlinkClick r:id="rId2"/>
              </a:rPr>
              <a:t>1997</a:t>
            </a:r>
            <a:r>
              <a:rPr lang="en-US" sz="1800" u="sng" dirty="0" smtClean="0">
                <a:hlinkClick r:id="rId2"/>
              </a:rPr>
              <a:t>)</a:t>
            </a:r>
            <a:endParaRPr lang="en-US" sz="1800" dirty="0" smtClean="0"/>
          </a:p>
          <a:p>
            <a:r>
              <a:rPr lang="en-US" sz="1800" b="1" dirty="0" smtClean="0"/>
              <a:t>Canada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3"/>
              </a:rPr>
              <a:t>Engineers Canada (</a:t>
            </a:r>
            <a:r>
              <a:rPr lang="en-US" sz="1800" i="1" u="sng" dirty="0" smtClean="0">
                <a:hlinkClick r:id="rId3"/>
              </a:rPr>
              <a:t>1997</a:t>
            </a:r>
            <a:r>
              <a:rPr lang="en-US" sz="1800" u="sng" dirty="0" smtClean="0">
                <a:hlinkClick r:id="rId3"/>
              </a:rPr>
              <a:t>)</a:t>
            </a:r>
            <a:endParaRPr lang="en-US" sz="1800" dirty="0" smtClean="0"/>
          </a:p>
          <a:p>
            <a:r>
              <a:rPr lang="en-US" sz="1800" b="1" dirty="0" smtClean="0"/>
              <a:t>Ireland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4"/>
              </a:rPr>
              <a:t>Engineers Ireland (</a:t>
            </a:r>
            <a:r>
              <a:rPr lang="en-US" sz="1800" i="1" u="sng" dirty="0" smtClean="0">
                <a:hlinkClick r:id="rId4"/>
              </a:rPr>
              <a:t>1997</a:t>
            </a:r>
            <a:r>
              <a:rPr lang="en-US" sz="1800" u="sng" dirty="0" smtClean="0">
                <a:hlinkClick r:id="rId4"/>
              </a:rPr>
              <a:t>)</a:t>
            </a:r>
            <a:endParaRPr lang="en-US" sz="1800" dirty="0" smtClean="0"/>
          </a:p>
          <a:p>
            <a:r>
              <a:rPr lang="en-US" sz="1800" b="1" dirty="0" smtClean="0"/>
              <a:t>New Zealand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5"/>
              </a:rPr>
              <a:t>Institution of Professional Engineers NZ (</a:t>
            </a:r>
            <a:r>
              <a:rPr lang="en-US" sz="1800" i="1" u="sng" dirty="0" smtClean="0">
                <a:hlinkClick r:id="rId5"/>
              </a:rPr>
              <a:t>1997</a:t>
            </a:r>
            <a:r>
              <a:rPr lang="en-US" sz="1800" u="sng" dirty="0" smtClean="0">
                <a:hlinkClick r:id="rId5"/>
              </a:rPr>
              <a:t>)</a:t>
            </a:r>
            <a:endParaRPr lang="en-US" sz="1800" dirty="0" smtClean="0"/>
          </a:p>
          <a:p>
            <a:r>
              <a:rPr lang="en-US" sz="1800" b="1" dirty="0" smtClean="0"/>
              <a:t>Hong Kong China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6"/>
              </a:rPr>
              <a:t>The Hong Kong Institution of Engineers (</a:t>
            </a:r>
            <a:r>
              <a:rPr lang="en-US" sz="1800" i="1" u="sng" dirty="0" smtClean="0">
                <a:hlinkClick r:id="rId6"/>
              </a:rPr>
              <a:t>1997</a:t>
            </a:r>
            <a:r>
              <a:rPr lang="en-US" sz="1800" u="sng" dirty="0" smtClean="0">
                <a:hlinkClick r:id="rId6"/>
              </a:rPr>
              <a:t>)</a:t>
            </a:r>
            <a:endParaRPr lang="en-US" sz="1800" dirty="0" smtClean="0"/>
          </a:p>
          <a:p>
            <a:r>
              <a:rPr lang="en-US" sz="1800" b="1" dirty="0" smtClean="0"/>
              <a:t>South Africa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7"/>
              </a:rPr>
              <a:t>Engineering Council of South Africa (</a:t>
            </a:r>
            <a:r>
              <a:rPr lang="en-US" sz="1800" i="1" u="sng" dirty="0" smtClean="0">
                <a:hlinkClick r:id="rId7"/>
              </a:rPr>
              <a:t>1997</a:t>
            </a:r>
            <a:r>
              <a:rPr lang="en-US" sz="1800" u="sng" dirty="0" smtClean="0">
                <a:hlinkClick r:id="rId7"/>
              </a:rPr>
              <a:t>)</a:t>
            </a:r>
            <a:endParaRPr lang="en-US" sz="1800" dirty="0" smtClean="0"/>
          </a:p>
          <a:p>
            <a:r>
              <a:rPr lang="en-US" sz="1800" b="1" dirty="0" smtClean="0"/>
              <a:t>United Kingdom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8"/>
              </a:rPr>
              <a:t>Engineering Council UK (</a:t>
            </a:r>
            <a:r>
              <a:rPr lang="en-US" sz="1800" i="1" u="sng" dirty="0" smtClean="0">
                <a:hlinkClick r:id="rId8"/>
              </a:rPr>
              <a:t>1997</a:t>
            </a:r>
            <a:r>
              <a:rPr lang="en-US" sz="1800" u="sng" dirty="0" smtClean="0">
                <a:hlinkClick r:id="rId8"/>
              </a:rPr>
              <a:t>)</a:t>
            </a:r>
            <a:endParaRPr lang="en-US" sz="1800" dirty="0" smtClean="0"/>
          </a:p>
          <a:p>
            <a:r>
              <a:rPr lang="en-US" sz="1800" b="1" dirty="0" smtClean="0"/>
              <a:t>United States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9"/>
              </a:rPr>
              <a:t>National Council of Examiners for Engineering and Surveying (</a:t>
            </a:r>
            <a:r>
              <a:rPr lang="en-US" sz="1800" i="1" u="sng" dirty="0" smtClean="0">
                <a:hlinkClick r:id="rId9"/>
              </a:rPr>
              <a:t>1997</a:t>
            </a:r>
            <a:r>
              <a:rPr lang="en-US" sz="1800" u="sng" dirty="0" smtClean="0">
                <a:hlinkClick r:id="rId9"/>
              </a:rPr>
              <a:t>)</a:t>
            </a:r>
            <a:endParaRPr lang="en-US" sz="1800" dirty="0" smtClean="0"/>
          </a:p>
          <a:p>
            <a:r>
              <a:rPr lang="en-US" sz="1800" b="1" dirty="0" smtClean="0"/>
              <a:t>Japan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10"/>
              </a:rPr>
              <a:t>Institution of Professional Engineers Japan (</a:t>
            </a:r>
            <a:r>
              <a:rPr lang="en-US" sz="1800" i="1" u="sng" dirty="0" smtClean="0">
                <a:hlinkClick r:id="rId10"/>
              </a:rPr>
              <a:t>1999</a:t>
            </a:r>
            <a:r>
              <a:rPr lang="en-US" sz="1800" u="sng" dirty="0" smtClean="0">
                <a:hlinkClick r:id="rId10"/>
              </a:rPr>
              <a:t>)</a:t>
            </a:r>
            <a:endParaRPr lang="en-US" sz="1800" dirty="0" smtClean="0"/>
          </a:p>
          <a:p>
            <a:r>
              <a:rPr lang="en-US" sz="1800" b="1" dirty="0" smtClean="0"/>
              <a:t>Malaysia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11"/>
              </a:rPr>
              <a:t>Institution of Engineers Malaysia (</a:t>
            </a:r>
            <a:r>
              <a:rPr lang="en-US" sz="1800" i="1" u="sng" dirty="0" smtClean="0">
                <a:hlinkClick r:id="rId11"/>
              </a:rPr>
              <a:t>1999</a:t>
            </a:r>
            <a:r>
              <a:rPr lang="en-US" sz="1800" u="sng" dirty="0" smtClean="0">
                <a:hlinkClick r:id="rId11"/>
              </a:rPr>
              <a:t>)</a:t>
            </a:r>
            <a:endParaRPr lang="en-US" sz="1800" dirty="0" smtClean="0"/>
          </a:p>
          <a:p>
            <a:r>
              <a:rPr lang="en-US" sz="1800" b="1" dirty="0" smtClean="0"/>
              <a:t>Korea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12"/>
              </a:rPr>
              <a:t>Korean Professional Engineers Association (</a:t>
            </a:r>
            <a:r>
              <a:rPr lang="en-US" sz="1800" i="1" u="sng" dirty="0" smtClean="0">
                <a:hlinkClick r:id="rId12"/>
              </a:rPr>
              <a:t>2000</a:t>
            </a:r>
            <a:r>
              <a:rPr lang="en-US" sz="1800" u="sng" dirty="0" smtClean="0">
                <a:hlinkClick r:id="rId12"/>
              </a:rPr>
              <a:t>)</a:t>
            </a:r>
            <a:endParaRPr lang="en-US" sz="1800" dirty="0" smtClean="0"/>
          </a:p>
          <a:p>
            <a:r>
              <a:rPr lang="en-US" sz="1800" b="1" dirty="0" smtClean="0"/>
              <a:t>Singapore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13"/>
              </a:rPr>
              <a:t>Institution of Engineers Singapore (</a:t>
            </a:r>
            <a:r>
              <a:rPr lang="en-US" sz="1800" i="1" u="sng" dirty="0" smtClean="0">
                <a:hlinkClick r:id="rId13"/>
              </a:rPr>
              <a:t>2007</a:t>
            </a:r>
            <a:r>
              <a:rPr lang="en-US" sz="1800" u="sng" dirty="0" smtClean="0">
                <a:hlinkClick r:id="rId13"/>
              </a:rPr>
              <a:t>)</a:t>
            </a:r>
            <a:endParaRPr lang="en-US" sz="1800" dirty="0" smtClean="0"/>
          </a:p>
          <a:p>
            <a:r>
              <a:rPr lang="en-US" sz="1800" b="1" dirty="0" smtClean="0"/>
              <a:t>Sri Lanka</a:t>
            </a:r>
            <a:r>
              <a:rPr lang="en-US" sz="1800" dirty="0" smtClean="0"/>
              <a:t> -</a:t>
            </a:r>
            <a:r>
              <a:rPr lang="en-US" sz="1800" dirty="0" smtClean="0">
                <a:solidFill>
                  <a:srgbClr val="FF0000"/>
                </a:solidFill>
              </a:rPr>
              <a:t> </a:t>
            </a:r>
            <a:r>
              <a:rPr lang="en-US" sz="1800" u="sng" dirty="0" smtClean="0">
                <a:solidFill>
                  <a:srgbClr val="FF0000"/>
                </a:solidFill>
                <a:hlinkClick r:id="rId14"/>
              </a:rPr>
              <a:t>Institution of Engineers Sri Lanka (</a:t>
            </a:r>
            <a:r>
              <a:rPr lang="en-US" sz="1800" i="1" u="sng" dirty="0" smtClean="0">
                <a:solidFill>
                  <a:srgbClr val="FF0000"/>
                </a:solidFill>
                <a:hlinkClick r:id="rId14"/>
              </a:rPr>
              <a:t>2007</a:t>
            </a:r>
            <a:r>
              <a:rPr lang="en-US" sz="1800" u="sng" dirty="0" smtClean="0">
                <a:solidFill>
                  <a:srgbClr val="FF0000"/>
                </a:solidFill>
                <a:hlinkClick r:id="rId14"/>
              </a:rPr>
              <a:t>)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b="1" dirty="0" smtClean="0"/>
              <a:t>India</a:t>
            </a:r>
            <a:r>
              <a:rPr lang="en-US" sz="1800" dirty="0" smtClean="0"/>
              <a:t> -</a:t>
            </a:r>
            <a:r>
              <a:rPr lang="en-US" sz="1800" dirty="0" smtClean="0">
                <a:solidFill>
                  <a:srgbClr val="FF0000"/>
                </a:solidFill>
              </a:rPr>
              <a:t> </a:t>
            </a:r>
            <a:r>
              <a:rPr lang="en-US" sz="1800" u="sng" dirty="0" smtClean="0">
                <a:solidFill>
                  <a:srgbClr val="FF0000"/>
                </a:solidFill>
                <a:hlinkClick r:id="rId15"/>
              </a:rPr>
              <a:t>Institution of Engineers India (</a:t>
            </a:r>
            <a:r>
              <a:rPr lang="en-US" sz="1800" i="1" u="sng" dirty="0" smtClean="0">
                <a:solidFill>
                  <a:srgbClr val="FF0000"/>
                </a:solidFill>
                <a:hlinkClick r:id="rId15"/>
              </a:rPr>
              <a:t>2009</a:t>
            </a:r>
            <a:r>
              <a:rPr lang="en-US" sz="1800" u="sng" dirty="0" smtClean="0">
                <a:solidFill>
                  <a:srgbClr val="FF0000"/>
                </a:solidFill>
                <a:hlinkClick r:id="rId15"/>
              </a:rPr>
              <a:t>)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b="1" dirty="0" smtClean="0"/>
              <a:t>Chinese Taipei</a:t>
            </a:r>
            <a:r>
              <a:rPr lang="en-US" sz="1800" dirty="0" smtClean="0"/>
              <a:t> - </a:t>
            </a:r>
            <a:r>
              <a:rPr lang="en-US" sz="1800" u="sng" dirty="0" smtClean="0">
                <a:hlinkClick r:id="rId16"/>
              </a:rPr>
              <a:t>Chinese Institute of Engineers (</a:t>
            </a:r>
            <a:r>
              <a:rPr lang="en-US" sz="1800" i="1" u="sng" dirty="0" smtClean="0">
                <a:hlinkClick r:id="rId16"/>
              </a:rPr>
              <a:t>2009</a:t>
            </a:r>
            <a:r>
              <a:rPr lang="en-US" sz="1800" u="sng" dirty="0" smtClean="0">
                <a:hlinkClick r:id="rId16"/>
              </a:rPr>
              <a:t>)</a:t>
            </a:r>
            <a:endParaRPr lang="en-US" sz="18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281818" y="1596803"/>
            <a:ext cx="2160240" cy="4925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Provisional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Bangladesh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dirty="0" smtClean="0"/>
              <a:t>Pakistan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Russia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5240" y="1109559"/>
            <a:ext cx="4187364" cy="584776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18 Interested Countries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702"/>
            <a:ext cx="9144000" cy="109704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IEA-APEC Engineer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Member </a:t>
            </a:r>
            <a:r>
              <a:rPr lang="en-US" b="1" dirty="0" smtClean="0"/>
              <a:t>Economies</a:t>
            </a:r>
            <a:endParaRPr lang="ms-MY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5944"/>
            <a:ext cx="9144000" cy="5400600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Australia</a:t>
            </a:r>
            <a:r>
              <a:rPr lang="en-US" sz="2000" dirty="0" smtClean="0"/>
              <a:t> - </a:t>
            </a:r>
            <a:r>
              <a:rPr lang="en-US" sz="2000" u="sng" dirty="0" smtClean="0">
                <a:hlinkClick r:id="rId2"/>
              </a:rPr>
              <a:t>Engineers Australia (</a:t>
            </a:r>
            <a:r>
              <a:rPr lang="en-US" sz="2000" i="1" u="sng" dirty="0" smtClean="0">
                <a:hlinkClick r:id="rId2"/>
              </a:rPr>
              <a:t>2000</a:t>
            </a:r>
            <a:r>
              <a:rPr lang="en-US" sz="2000" u="sng" dirty="0" smtClean="0">
                <a:hlinkClick r:id="rId2"/>
              </a:rPr>
              <a:t>)</a:t>
            </a:r>
            <a:endParaRPr lang="en-US" sz="2000" dirty="0" smtClean="0"/>
          </a:p>
          <a:p>
            <a:r>
              <a:rPr lang="en-US" sz="2000" b="1" dirty="0" smtClean="0"/>
              <a:t>Canada</a:t>
            </a:r>
            <a:r>
              <a:rPr lang="en-US" sz="2000" dirty="0" smtClean="0"/>
              <a:t> - </a:t>
            </a:r>
            <a:r>
              <a:rPr lang="en-US" sz="2000" u="sng" dirty="0" smtClean="0">
                <a:hlinkClick r:id="rId3"/>
              </a:rPr>
              <a:t>Engineers Canada (</a:t>
            </a:r>
            <a:r>
              <a:rPr lang="en-US" sz="2000" i="1" u="sng" dirty="0" smtClean="0">
                <a:hlinkClick r:id="rId3"/>
              </a:rPr>
              <a:t>2000</a:t>
            </a:r>
            <a:r>
              <a:rPr lang="en-US" sz="2000" u="sng" dirty="0" smtClean="0">
                <a:hlinkClick r:id="rId3"/>
              </a:rPr>
              <a:t>)</a:t>
            </a:r>
            <a:endParaRPr lang="en-US" sz="2000" dirty="0" smtClean="0"/>
          </a:p>
          <a:p>
            <a:r>
              <a:rPr lang="en-US" sz="2000" b="1" dirty="0" smtClean="0"/>
              <a:t>Hong Kong China</a:t>
            </a:r>
            <a:r>
              <a:rPr lang="en-US" sz="2000" dirty="0" smtClean="0"/>
              <a:t> - </a:t>
            </a:r>
            <a:r>
              <a:rPr lang="en-US" sz="2000" u="sng" dirty="0" smtClean="0">
                <a:hlinkClick r:id="rId4"/>
              </a:rPr>
              <a:t>The Hong Kong Institution of Engineers (</a:t>
            </a:r>
            <a:r>
              <a:rPr lang="en-US" sz="2000" i="1" u="sng" dirty="0" smtClean="0">
                <a:hlinkClick r:id="rId4"/>
              </a:rPr>
              <a:t>2000</a:t>
            </a:r>
            <a:r>
              <a:rPr lang="en-US" sz="2000" u="sng" dirty="0" smtClean="0">
                <a:hlinkClick r:id="rId4"/>
              </a:rPr>
              <a:t>)</a:t>
            </a:r>
            <a:endParaRPr lang="en-US" sz="2000" dirty="0" smtClean="0"/>
          </a:p>
          <a:p>
            <a:r>
              <a:rPr lang="en-US" sz="2000" b="1" dirty="0" smtClean="0"/>
              <a:t>Japan</a:t>
            </a:r>
            <a:r>
              <a:rPr lang="en-US" sz="2000" dirty="0" smtClean="0"/>
              <a:t> - </a:t>
            </a:r>
            <a:r>
              <a:rPr lang="en-US" sz="2000" u="sng" dirty="0" smtClean="0">
                <a:hlinkClick r:id="rId5"/>
              </a:rPr>
              <a:t>Institution of Professional Engineers Japan (</a:t>
            </a:r>
            <a:r>
              <a:rPr lang="en-US" sz="2000" i="1" u="sng" dirty="0" smtClean="0">
                <a:hlinkClick r:id="rId5"/>
              </a:rPr>
              <a:t>2000</a:t>
            </a:r>
            <a:r>
              <a:rPr lang="en-US" sz="2000" u="sng" dirty="0" smtClean="0">
                <a:hlinkClick r:id="rId5"/>
              </a:rPr>
              <a:t>)</a:t>
            </a:r>
            <a:endParaRPr lang="en-US" sz="2000" dirty="0" smtClean="0"/>
          </a:p>
          <a:p>
            <a:r>
              <a:rPr lang="en-US" sz="2000" b="1" dirty="0" smtClean="0"/>
              <a:t>Korea</a:t>
            </a:r>
            <a:r>
              <a:rPr lang="en-US" sz="2000" dirty="0" smtClean="0"/>
              <a:t> - </a:t>
            </a:r>
            <a:r>
              <a:rPr lang="en-US" sz="2000" u="sng" dirty="0" smtClean="0">
                <a:hlinkClick r:id="rId6"/>
              </a:rPr>
              <a:t>Korean Professional Engineers Association (</a:t>
            </a:r>
            <a:r>
              <a:rPr lang="en-US" sz="2000" i="1" u="sng" dirty="0" smtClean="0">
                <a:hlinkClick r:id="rId6"/>
              </a:rPr>
              <a:t>2000</a:t>
            </a:r>
            <a:r>
              <a:rPr lang="en-US" sz="2000" u="sng" dirty="0" smtClean="0">
                <a:hlinkClick r:id="rId6"/>
              </a:rPr>
              <a:t>)</a:t>
            </a:r>
            <a:endParaRPr lang="en-US" sz="2000" dirty="0" smtClean="0"/>
          </a:p>
          <a:p>
            <a:r>
              <a:rPr lang="en-US" sz="2000" b="1" dirty="0" smtClean="0"/>
              <a:t>Malaysia</a:t>
            </a:r>
            <a:r>
              <a:rPr lang="en-US" sz="2000" dirty="0" smtClean="0"/>
              <a:t> - </a:t>
            </a:r>
            <a:r>
              <a:rPr lang="en-US" sz="2000" u="sng" dirty="0" smtClean="0">
                <a:hlinkClick r:id="rId7"/>
              </a:rPr>
              <a:t>Institution of Engineers Malaysia (</a:t>
            </a:r>
            <a:r>
              <a:rPr lang="en-US" sz="2000" i="1" u="sng" dirty="0" smtClean="0">
                <a:hlinkClick r:id="rId7"/>
              </a:rPr>
              <a:t>2000</a:t>
            </a:r>
            <a:r>
              <a:rPr lang="en-US" sz="2000" u="sng" dirty="0" smtClean="0">
                <a:hlinkClick r:id="rId7"/>
              </a:rPr>
              <a:t>)</a:t>
            </a:r>
            <a:endParaRPr lang="en-US" sz="2000" dirty="0" smtClean="0"/>
          </a:p>
          <a:p>
            <a:r>
              <a:rPr lang="en-US" sz="2000" b="1" dirty="0" smtClean="0"/>
              <a:t>New Zealand</a:t>
            </a:r>
            <a:r>
              <a:rPr lang="en-US" sz="2000" dirty="0" smtClean="0"/>
              <a:t> - </a:t>
            </a:r>
            <a:r>
              <a:rPr lang="en-US" sz="2000" u="sng" dirty="0" smtClean="0">
                <a:hlinkClick r:id="rId8"/>
              </a:rPr>
              <a:t>Institution of Professional Engineers NZ (</a:t>
            </a:r>
            <a:r>
              <a:rPr lang="en-US" sz="2000" i="1" u="sng" dirty="0" smtClean="0">
                <a:hlinkClick r:id="rId8"/>
              </a:rPr>
              <a:t>2000</a:t>
            </a:r>
            <a:r>
              <a:rPr lang="en-US" sz="2000" u="sng" dirty="0" smtClean="0">
                <a:hlinkClick r:id="rId8"/>
              </a:rPr>
              <a:t>)</a:t>
            </a:r>
            <a:endParaRPr lang="en-US" sz="2000" dirty="0" smtClean="0"/>
          </a:p>
          <a:p>
            <a:r>
              <a:rPr lang="en-US" sz="2000" b="1" dirty="0" smtClean="0"/>
              <a:t>United States</a:t>
            </a:r>
            <a:r>
              <a:rPr lang="en-US" sz="2000" dirty="0" smtClean="0"/>
              <a:t> - </a:t>
            </a:r>
            <a:r>
              <a:rPr lang="en-US" sz="2000" u="sng" dirty="0" smtClean="0">
                <a:hlinkClick r:id="rId9"/>
              </a:rPr>
              <a:t>National Council of Examiners for Engineering and Surveying (</a:t>
            </a:r>
            <a:r>
              <a:rPr lang="en-US" sz="2000" i="1" u="sng" dirty="0" smtClean="0">
                <a:hlinkClick r:id="rId9"/>
              </a:rPr>
              <a:t>2001</a:t>
            </a:r>
            <a:r>
              <a:rPr lang="en-US" sz="2000" u="sng" dirty="0" smtClean="0">
                <a:hlinkClick r:id="rId9"/>
              </a:rPr>
              <a:t>)</a:t>
            </a:r>
            <a:endParaRPr lang="en-US" sz="2000" u="sng" dirty="0" smtClean="0"/>
          </a:p>
          <a:p>
            <a:r>
              <a:rPr lang="en-US" sz="2000" b="1" dirty="0" smtClean="0"/>
              <a:t>Indonesia -</a:t>
            </a:r>
            <a:r>
              <a:rPr lang="en-US" sz="2000" dirty="0" smtClean="0">
                <a:solidFill>
                  <a:srgbClr val="FF0000"/>
                </a:solidFill>
              </a:rPr>
              <a:t> </a:t>
            </a:r>
            <a:r>
              <a:rPr lang="en-US" sz="2000" u="sng" dirty="0" err="1" smtClean="0">
                <a:solidFill>
                  <a:srgbClr val="FF0000"/>
                </a:solidFill>
                <a:hlinkClick r:id="rId10"/>
              </a:rPr>
              <a:t>Persatuan</a:t>
            </a:r>
            <a:r>
              <a:rPr lang="en-US" sz="2000" u="sng" dirty="0" smtClean="0">
                <a:solidFill>
                  <a:srgbClr val="FF0000"/>
                </a:solidFill>
                <a:hlinkClick r:id="rId1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hlinkClick r:id="rId10"/>
              </a:rPr>
              <a:t>Insinyur</a:t>
            </a:r>
            <a:r>
              <a:rPr lang="en-US" sz="2000" u="sng" dirty="0" smtClean="0">
                <a:solidFill>
                  <a:srgbClr val="FF0000"/>
                </a:solidFill>
                <a:hlinkClick r:id="rId10"/>
              </a:rPr>
              <a:t> Indonesia (Institution of Engineers) (</a:t>
            </a:r>
            <a:r>
              <a:rPr lang="en-US" sz="2000" i="1" u="sng" dirty="0" smtClean="0">
                <a:solidFill>
                  <a:srgbClr val="FF0000"/>
                </a:solidFill>
                <a:hlinkClick r:id="rId10"/>
              </a:rPr>
              <a:t>2001</a:t>
            </a:r>
            <a:r>
              <a:rPr lang="en-US" sz="2000" u="sng" dirty="0" smtClean="0">
                <a:solidFill>
                  <a:srgbClr val="FF0000"/>
                </a:solidFill>
                <a:hlinkClick r:id="rId10"/>
              </a:rPr>
              <a:t>)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b="1" dirty="0" smtClean="0"/>
              <a:t>Philippines</a:t>
            </a:r>
            <a:r>
              <a:rPr lang="en-US" sz="2000" dirty="0" smtClean="0"/>
              <a:t> -</a:t>
            </a:r>
            <a:r>
              <a:rPr lang="en-US" sz="2000" dirty="0" smtClean="0">
                <a:solidFill>
                  <a:srgbClr val="FF0000"/>
                </a:solidFill>
              </a:rPr>
              <a:t> </a:t>
            </a:r>
            <a:r>
              <a:rPr lang="en-US" sz="2000" u="sng" dirty="0" smtClean="0">
                <a:solidFill>
                  <a:srgbClr val="FF0000"/>
                </a:solidFill>
                <a:hlinkClick r:id="rId11"/>
              </a:rPr>
              <a:t>Philippine Technological Council (</a:t>
            </a:r>
            <a:r>
              <a:rPr lang="en-US" sz="2000" i="1" u="sng" dirty="0" smtClean="0">
                <a:solidFill>
                  <a:srgbClr val="FF0000"/>
                </a:solidFill>
                <a:hlinkClick r:id="rId11"/>
              </a:rPr>
              <a:t>2003</a:t>
            </a:r>
            <a:r>
              <a:rPr lang="en-US" sz="2000" u="sng" dirty="0" smtClean="0">
                <a:solidFill>
                  <a:srgbClr val="FF0000"/>
                </a:solidFill>
                <a:hlinkClick r:id="rId11"/>
              </a:rPr>
              <a:t>)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b="1" dirty="0" smtClean="0"/>
              <a:t>Thailand</a:t>
            </a:r>
            <a:r>
              <a:rPr lang="en-US" sz="2000" dirty="0" smtClean="0"/>
              <a:t> -</a:t>
            </a:r>
            <a:r>
              <a:rPr lang="en-US" sz="2000" dirty="0" smtClean="0">
                <a:solidFill>
                  <a:srgbClr val="FF0000"/>
                </a:solidFill>
              </a:rPr>
              <a:t> </a:t>
            </a:r>
            <a:r>
              <a:rPr lang="en-US" sz="2000" u="sng" dirty="0" smtClean="0">
                <a:solidFill>
                  <a:srgbClr val="FF0000"/>
                </a:solidFill>
                <a:hlinkClick r:id="rId12"/>
              </a:rPr>
              <a:t>Council of Engineers Thailand (</a:t>
            </a:r>
            <a:r>
              <a:rPr lang="en-US" sz="2000" i="1" u="sng" dirty="0" smtClean="0">
                <a:solidFill>
                  <a:srgbClr val="FF0000"/>
                </a:solidFill>
                <a:hlinkClick r:id="rId12"/>
              </a:rPr>
              <a:t>2003</a:t>
            </a:r>
            <a:r>
              <a:rPr lang="en-US" sz="2000" u="sng" dirty="0" smtClean="0">
                <a:solidFill>
                  <a:srgbClr val="FF0000"/>
                </a:solidFill>
                <a:hlinkClick r:id="rId12"/>
              </a:rPr>
              <a:t>)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b="1" dirty="0" smtClean="0"/>
              <a:t>Chinese Taipei</a:t>
            </a:r>
            <a:r>
              <a:rPr lang="en-US" sz="2000" dirty="0" smtClean="0"/>
              <a:t> - </a:t>
            </a:r>
            <a:r>
              <a:rPr lang="en-US" sz="2000" u="sng" dirty="0" smtClean="0">
                <a:hlinkClick r:id="rId13"/>
              </a:rPr>
              <a:t>Chinese Institute of Engineers (</a:t>
            </a:r>
            <a:r>
              <a:rPr lang="en-US" sz="2000" i="1" u="sng" dirty="0" smtClean="0">
                <a:hlinkClick r:id="rId13"/>
              </a:rPr>
              <a:t>2005</a:t>
            </a:r>
            <a:r>
              <a:rPr lang="en-US" sz="2000" u="sng" dirty="0" smtClean="0">
                <a:hlinkClick r:id="rId13"/>
              </a:rPr>
              <a:t>)</a:t>
            </a:r>
            <a:endParaRPr lang="en-US" sz="2000" dirty="0" smtClean="0"/>
          </a:p>
          <a:p>
            <a:r>
              <a:rPr lang="en-US" sz="2000" b="1" dirty="0" smtClean="0"/>
              <a:t>Singapore</a:t>
            </a:r>
            <a:r>
              <a:rPr lang="en-US" sz="2000" dirty="0" smtClean="0"/>
              <a:t> - </a:t>
            </a:r>
            <a:r>
              <a:rPr lang="en-US" sz="2000" u="sng" dirty="0" smtClean="0">
                <a:hlinkClick r:id="rId14"/>
              </a:rPr>
              <a:t>Institution of Engineers Singapore (</a:t>
            </a:r>
            <a:r>
              <a:rPr lang="en-US" sz="2000" i="1" u="sng" dirty="0" smtClean="0">
                <a:hlinkClick r:id="rId14"/>
              </a:rPr>
              <a:t>2005</a:t>
            </a:r>
            <a:r>
              <a:rPr lang="en-US" sz="2000" u="sng" dirty="0" smtClean="0">
                <a:hlinkClick r:id="rId14"/>
              </a:rPr>
              <a:t>)</a:t>
            </a:r>
            <a:endParaRPr lang="en-US" sz="2000" dirty="0" smtClean="0"/>
          </a:p>
          <a:p>
            <a:r>
              <a:rPr lang="en-US" sz="2000" b="1" dirty="0" smtClean="0"/>
              <a:t>Russia</a:t>
            </a:r>
            <a:r>
              <a:rPr lang="en-US" sz="2000" dirty="0" smtClean="0"/>
              <a:t> - </a:t>
            </a:r>
            <a:r>
              <a:rPr lang="en-US" sz="2000" u="sng" dirty="0" smtClean="0">
                <a:hlinkClick r:id="rId15"/>
              </a:rPr>
              <a:t>Association for Engineering Education of Russia (</a:t>
            </a:r>
            <a:r>
              <a:rPr lang="en-US" sz="2000" i="1" u="sng" dirty="0" smtClean="0">
                <a:hlinkClick r:id="rId15"/>
              </a:rPr>
              <a:t>2010</a:t>
            </a:r>
            <a:r>
              <a:rPr lang="en-US" sz="2000" u="sng" dirty="0" smtClean="0">
                <a:hlinkClick r:id="rId15"/>
              </a:rPr>
              <a:t>)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ms-MY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608898" y="1297800"/>
            <a:ext cx="3118412" cy="707886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14 Economies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8055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" y="0"/>
            <a:ext cx="9139189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IEA</a:t>
            </a:r>
            <a:r>
              <a:rPr lang="en-US" sz="3600" b="1" dirty="0" smtClean="0"/>
              <a:t>-International Engineering Technologist Agreement (IETA) Members</a:t>
            </a:r>
            <a:endParaRPr lang="ms-MY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82360"/>
            <a:ext cx="7128792" cy="506916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Canada</a:t>
            </a:r>
            <a:r>
              <a:rPr lang="en-US" dirty="0" smtClean="0"/>
              <a:t> - Represented by </a:t>
            </a:r>
            <a:r>
              <a:rPr lang="en-US" u="sng" dirty="0" smtClean="0">
                <a:hlinkClick r:id="rId2"/>
              </a:rPr>
              <a:t>Canadian Council of Technicians and Technologists (</a:t>
            </a:r>
            <a:r>
              <a:rPr lang="en-US" i="1" u="sng" dirty="0" smtClean="0">
                <a:hlinkClick r:id="rId2"/>
              </a:rPr>
              <a:t>2001</a:t>
            </a:r>
            <a:r>
              <a:rPr lang="en-US" u="sng" dirty="0" smtClean="0">
                <a:hlinkClick r:id="rId2"/>
              </a:rPr>
              <a:t>)</a:t>
            </a:r>
            <a:endParaRPr lang="en-US" dirty="0" smtClean="0"/>
          </a:p>
          <a:p>
            <a:r>
              <a:rPr lang="en-US" b="1" dirty="0" smtClean="0"/>
              <a:t>Hong Kong China</a:t>
            </a:r>
            <a:r>
              <a:rPr lang="en-US" dirty="0" smtClean="0"/>
              <a:t> - Represented by </a:t>
            </a:r>
            <a:r>
              <a:rPr lang="en-US" u="sng" dirty="0" smtClean="0">
                <a:hlinkClick r:id="rId3"/>
              </a:rPr>
              <a:t>The Hong Kong Institution of Engineers (</a:t>
            </a:r>
            <a:r>
              <a:rPr lang="en-US" i="1" u="sng" dirty="0" smtClean="0">
                <a:hlinkClick r:id="rId3"/>
              </a:rPr>
              <a:t>2001</a:t>
            </a:r>
            <a:r>
              <a:rPr lang="en-US" u="sng" dirty="0" smtClean="0">
                <a:hlinkClick r:id="rId3"/>
              </a:rPr>
              <a:t>)</a:t>
            </a:r>
            <a:endParaRPr lang="en-US" dirty="0" smtClean="0"/>
          </a:p>
          <a:p>
            <a:r>
              <a:rPr lang="en-US" b="1" dirty="0" smtClean="0"/>
              <a:t>Ireland</a:t>
            </a:r>
            <a:r>
              <a:rPr lang="en-US" dirty="0" smtClean="0"/>
              <a:t> - Represented by </a:t>
            </a:r>
            <a:r>
              <a:rPr lang="en-US" u="sng" dirty="0" smtClean="0">
                <a:hlinkClick r:id="rId4"/>
              </a:rPr>
              <a:t>Engineers Ireland (</a:t>
            </a:r>
            <a:r>
              <a:rPr lang="en-US" i="1" u="sng" dirty="0" smtClean="0">
                <a:hlinkClick r:id="rId4"/>
              </a:rPr>
              <a:t>2001</a:t>
            </a:r>
            <a:r>
              <a:rPr lang="en-US" u="sng" dirty="0" smtClean="0">
                <a:hlinkClick r:id="rId4"/>
              </a:rPr>
              <a:t>)</a:t>
            </a:r>
            <a:endParaRPr lang="en-US" dirty="0" smtClean="0"/>
          </a:p>
          <a:p>
            <a:r>
              <a:rPr lang="en-US" b="1" dirty="0" smtClean="0"/>
              <a:t>New Zealand</a:t>
            </a:r>
            <a:r>
              <a:rPr lang="en-US" dirty="0" smtClean="0"/>
              <a:t> - Represented by </a:t>
            </a:r>
            <a:r>
              <a:rPr lang="en-US" u="sng" dirty="0" smtClean="0">
                <a:hlinkClick r:id="rId5"/>
              </a:rPr>
              <a:t>Institution of Professional Engineers NZ (</a:t>
            </a:r>
            <a:r>
              <a:rPr lang="en-US" i="1" u="sng" dirty="0" smtClean="0">
                <a:hlinkClick r:id="rId5"/>
              </a:rPr>
              <a:t>2001</a:t>
            </a:r>
            <a:r>
              <a:rPr lang="en-US" u="sng" dirty="0" smtClean="0">
                <a:hlinkClick r:id="rId5"/>
              </a:rPr>
              <a:t>)</a:t>
            </a:r>
            <a:endParaRPr lang="en-US" dirty="0" smtClean="0"/>
          </a:p>
          <a:p>
            <a:r>
              <a:rPr lang="en-US" b="1" dirty="0" smtClean="0"/>
              <a:t>South Africa</a:t>
            </a:r>
            <a:r>
              <a:rPr lang="en-US" dirty="0" smtClean="0"/>
              <a:t> - Represented by </a:t>
            </a:r>
            <a:r>
              <a:rPr lang="en-US" u="sng" dirty="0" smtClean="0">
                <a:hlinkClick r:id="rId6"/>
              </a:rPr>
              <a:t>Engineering Council of South Africa (</a:t>
            </a:r>
            <a:r>
              <a:rPr lang="en-US" i="1" u="sng" dirty="0" smtClean="0">
                <a:hlinkClick r:id="rId6"/>
              </a:rPr>
              <a:t>2001</a:t>
            </a:r>
            <a:r>
              <a:rPr lang="en-US" u="sng" dirty="0" smtClean="0">
                <a:hlinkClick r:id="rId6"/>
              </a:rPr>
              <a:t>)</a:t>
            </a:r>
            <a:endParaRPr lang="en-US" dirty="0" smtClean="0"/>
          </a:p>
          <a:p>
            <a:r>
              <a:rPr lang="en-US" b="1" dirty="0" smtClean="0"/>
              <a:t>United Kingdom</a:t>
            </a:r>
            <a:r>
              <a:rPr lang="en-US" dirty="0" smtClean="0"/>
              <a:t> - Represented by </a:t>
            </a:r>
            <a:r>
              <a:rPr lang="en-US" u="sng" dirty="0" smtClean="0">
                <a:hlinkClick r:id="rId7"/>
              </a:rPr>
              <a:t>Engineering Council UK (</a:t>
            </a:r>
            <a:r>
              <a:rPr lang="en-US" i="1" u="sng" dirty="0" smtClean="0">
                <a:hlinkClick r:id="rId7"/>
              </a:rPr>
              <a:t>2001</a:t>
            </a:r>
            <a:r>
              <a:rPr lang="en-US" u="sng" dirty="0" smtClean="0">
                <a:hlinkClick r:id="rId7"/>
              </a:rPr>
              <a:t>)</a:t>
            </a:r>
            <a:endParaRPr lang="en-US" dirty="0" smtClean="0"/>
          </a:p>
          <a:p>
            <a:endParaRPr lang="ms-MY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948264" y="1748836"/>
            <a:ext cx="29523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Provisional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Australia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800" b="1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b="1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ms-MY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2991" y="1059061"/>
            <a:ext cx="4453713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7 Interested Countries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80312" cy="11430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 smtClean="0"/>
              <a:t>      Convergence &amp; Merger?</a:t>
            </a:r>
            <a:endParaRPr lang="ms-MY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IEA /  WFEO / FEANI </a:t>
            </a:r>
          </a:p>
          <a:p>
            <a:r>
              <a:rPr lang="en-US" sz="3600" dirty="0" smtClean="0"/>
              <a:t>Education WA &amp; EUR-ACE/ENAEE ?</a:t>
            </a:r>
          </a:p>
          <a:p>
            <a:r>
              <a:rPr lang="en-US" sz="3600" dirty="0" smtClean="0"/>
              <a:t>Mobility – Europe &amp; </a:t>
            </a:r>
            <a:r>
              <a:rPr lang="en-US" sz="3600" dirty="0" smtClean="0"/>
              <a:t>IPEA</a:t>
            </a:r>
            <a:r>
              <a:rPr lang="en-US" sz="3600" dirty="0" smtClean="0"/>
              <a:t>/IETA </a:t>
            </a:r>
            <a:r>
              <a:rPr lang="en-US" sz="3600" dirty="0" smtClean="0"/>
              <a:t>?</a:t>
            </a:r>
            <a:endParaRPr lang="ms-MY" sz="3600" dirty="0" smtClean="0"/>
          </a:p>
          <a:p>
            <a:r>
              <a:rPr lang="en-US" sz="3600" dirty="0" smtClean="0"/>
              <a:t>Outcomes oriented</a:t>
            </a:r>
          </a:p>
          <a:p>
            <a:r>
              <a:rPr lang="en-US" sz="3600" dirty="0" smtClean="0"/>
              <a:t>2-3-4-5 years education</a:t>
            </a:r>
          </a:p>
          <a:p>
            <a:r>
              <a:rPr lang="en-US" sz="3600" dirty="0" smtClean="0"/>
              <a:t>Professional practice / Engineering practice</a:t>
            </a:r>
          </a:p>
        </p:txBody>
      </p:sp>
      <p:pic>
        <p:nvPicPr>
          <p:cNvPr id="4" name="Picture 3" descr="MP9004237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0"/>
            <a:ext cx="1907704" cy="19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461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MY" b="1" dirty="0" smtClean="0"/>
              <a:t>What are the challenges do we face?</a:t>
            </a:r>
            <a:endParaRPr lang="en-MY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77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Adequate supply of suitable candidates</a:t>
            </a:r>
          </a:p>
          <a:p>
            <a:r>
              <a:rPr lang="en-US" dirty="0" smtClean="0"/>
              <a:t>Proliferation of young academic staff</a:t>
            </a:r>
          </a:p>
          <a:p>
            <a:r>
              <a:rPr lang="en-US" dirty="0" smtClean="0"/>
              <a:t>Provision of adequate space &amp; facilities</a:t>
            </a:r>
          </a:p>
          <a:p>
            <a:r>
              <a:rPr lang="en-US" dirty="0" smtClean="0"/>
              <a:t>Ensuring graduates that fit industry needs</a:t>
            </a:r>
          </a:p>
          <a:p>
            <a:r>
              <a:rPr lang="en-US" dirty="0" smtClean="0"/>
              <a:t>Establishment of management system to guarantee quality</a:t>
            </a:r>
          </a:p>
          <a:p>
            <a:r>
              <a:rPr lang="en-US" dirty="0" smtClean="0"/>
              <a:t>Keeping abreast/ leading the development</a:t>
            </a:r>
          </a:p>
          <a:p>
            <a:r>
              <a:rPr lang="en-US" dirty="0" smtClean="0"/>
              <a:t>Industry equipped graduates</a:t>
            </a:r>
          </a:p>
          <a:p>
            <a:r>
              <a:rPr lang="en-US" dirty="0" smtClean="0"/>
              <a:t>Innovative and creative graduates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MY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Engineering Accreditation Council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6D195-A664-49F6-9C34-8E0866DD114A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74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8607125"/>
              </p:ext>
            </p:extLst>
          </p:nvPr>
        </p:nvGraphicFramePr>
        <p:xfrm>
          <a:off x="0" y="73216"/>
          <a:ext cx="9144000" cy="6949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0"/>
              </a:tblGrid>
              <a:tr h="52205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FFFF"/>
                          </a:solidFill>
                        </a:rPr>
                        <a:t>Priorities</a:t>
                      </a:r>
                      <a:endParaRPr lang="en-US" sz="32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Clear Objectives</a:t>
                      </a: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Strategic minded</a:t>
                      </a: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r>
                        <a:rPr lang="en-US" sz="3200" b="1" baseline="0" dirty="0" smtClean="0"/>
                        <a:t>High </a:t>
                      </a:r>
                      <a:r>
                        <a:rPr lang="en-US" sz="3200" b="1" baseline="0" dirty="0" smtClean="0"/>
                        <a:t>Performance Work </a:t>
                      </a:r>
                      <a:r>
                        <a:rPr lang="en-US" sz="3200" b="1" baseline="0" dirty="0" smtClean="0"/>
                        <a:t>Culture</a:t>
                      </a:r>
                      <a:endParaRPr lang="en-US" sz="3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FFFF"/>
                          </a:solidFill>
                        </a:rPr>
                        <a:t>Processes</a:t>
                      </a:r>
                      <a:endParaRPr lang="en-US" sz="32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New Academia</a:t>
                      </a:r>
                      <a:endParaRPr lang="en-US" sz="3200" dirty="0"/>
                    </a:p>
                  </a:txBody>
                  <a:tcPr>
                    <a:solidFill>
                      <a:srgbClr val="DCE6F2"/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Global</a:t>
                      </a:r>
                      <a:endParaRPr lang="en-US" sz="3200" dirty="0"/>
                    </a:p>
                  </a:txBody>
                  <a:tcPr>
                    <a:solidFill>
                      <a:srgbClr val="DCE6F2"/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Excellent</a:t>
                      </a:r>
                      <a:endParaRPr lang="en-US" sz="3200" dirty="0"/>
                    </a:p>
                  </a:txBody>
                  <a:tcPr>
                    <a:solidFill>
                      <a:srgbClr val="DCE6F2"/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FFFF"/>
                          </a:solidFill>
                        </a:rPr>
                        <a:t>Resources</a:t>
                      </a:r>
                      <a:endParaRPr lang="en-US" sz="32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FF"/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Lean</a:t>
                      </a:r>
                      <a:r>
                        <a:rPr lang="en-US" sz="3200" b="1" dirty="0" smtClean="0"/>
                        <a:t>, efficient,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smtClean="0"/>
                        <a:t>Integrity</a:t>
                      </a:r>
                      <a:endParaRPr lang="en-US" sz="3200" dirty="0"/>
                    </a:p>
                  </a:txBody>
                  <a:tcPr>
                    <a:solidFill>
                      <a:srgbClr val="DCE6F2"/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Consultative </a:t>
                      </a:r>
                      <a:r>
                        <a:rPr lang="en-US" sz="3200" b="1" dirty="0" smtClean="0"/>
                        <a:t>&amp; </a:t>
                      </a:r>
                      <a:r>
                        <a:rPr lang="en-US" sz="3200" b="1" dirty="0" smtClean="0"/>
                        <a:t>Inclusive</a:t>
                      </a:r>
                      <a:endParaRPr lang="en-US" sz="3200" dirty="0"/>
                    </a:p>
                  </a:txBody>
                  <a:tcPr>
                    <a:solidFill>
                      <a:srgbClr val="DCE6F2"/>
                    </a:solidFill>
                  </a:tcPr>
                </a:tc>
              </a:tr>
              <a:tr h="52205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Healthy </a:t>
                      </a:r>
                      <a:r>
                        <a:rPr lang="en-US" sz="3200" b="1" dirty="0" smtClean="0"/>
                        <a:t>living, “happy” &amp; </a:t>
                      </a:r>
                      <a:r>
                        <a:rPr lang="en-US" sz="3200" b="1" dirty="0" smtClean="0"/>
                        <a:t>sustainable</a:t>
                      </a:r>
                      <a:endParaRPr lang="en-US" sz="3200" dirty="0"/>
                    </a:p>
                  </a:txBody>
                  <a:tcPr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4208" y="476672"/>
            <a:ext cx="1728192" cy="64807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DNA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09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xmlns:p14="http://schemas.microsoft.com/office/powerpoint/2010/main" spd="slow" advClick="0" advTm="10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130" y="553293"/>
            <a:ext cx="7178545" cy="1291531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Dare </a:t>
            </a:r>
            <a:r>
              <a:rPr lang="en-US" dirty="0" smtClean="0"/>
              <a:t>to be </a:t>
            </a:r>
            <a:r>
              <a:rPr lang="en-US" dirty="0" smtClean="0"/>
              <a:t>different?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Yet </a:t>
            </a:r>
            <a:r>
              <a:rPr lang="en-US" dirty="0" smtClean="0"/>
              <a:t>functional and </a:t>
            </a:r>
            <a:r>
              <a:rPr lang="en-US" sz="4000" dirty="0" smtClean="0"/>
              <a:t>leading?</a:t>
            </a:r>
            <a:endParaRPr lang="en-US" sz="4000" dirty="0"/>
          </a:p>
        </p:txBody>
      </p:sp>
      <p:pic>
        <p:nvPicPr>
          <p:cNvPr id="4" name="Content Placeholder 3" descr="527852_555104707854820_496828036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2" b="16182"/>
          <a:stretch>
            <a:fillRect/>
          </a:stretch>
        </p:blipFill>
        <p:spPr>
          <a:xfrm>
            <a:off x="968130" y="1890015"/>
            <a:ext cx="7178545" cy="4562265"/>
          </a:xfrm>
        </p:spPr>
      </p:pic>
    </p:spTree>
    <p:extLst>
      <p:ext uri="{BB962C8B-B14F-4D97-AF65-F5344CB8AC3E}">
        <p14:creationId xmlns:p14="http://schemas.microsoft.com/office/powerpoint/2010/main" val="24247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Quotes</a:t>
            </a:r>
            <a:endParaRPr lang="ms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00200"/>
            <a:ext cx="8075240" cy="4445691"/>
          </a:xfrm>
        </p:spPr>
        <p:txBody>
          <a:bodyPr>
            <a:normAutofit/>
          </a:bodyPr>
          <a:lstStyle/>
          <a:p>
            <a:r>
              <a:rPr lang="en-US" dirty="0" smtClean="0"/>
              <a:t>Success is going from failure to failure with no loss of enthusiasm – Winston Churchill</a:t>
            </a:r>
          </a:p>
          <a:p>
            <a:r>
              <a:rPr lang="en-US" dirty="0" smtClean="0"/>
              <a:t>If everything seems under control you’re not going fast enough – Mario Andretti</a:t>
            </a:r>
          </a:p>
          <a:p>
            <a:r>
              <a:rPr lang="en-US" dirty="0" smtClean="0"/>
              <a:t>Going to </a:t>
            </a:r>
            <a:r>
              <a:rPr lang="en-US" dirty="0" smtClean="0"/>
              <a:t>University</a:t>
            </a:r>
            <a:r>
              <a:rPr lang="en-US" dirty="0" smtClean="0"/>
              <a:t> </a:t>
            </a:r>
            <a:r>
              <a:rPr lang="en-US" dirty="0" smtClean="0"/>
              <a:t>does not make </a:t>
            </a:r>
            <a:r>
              <a:rPr lang="en-US" dirty="0" smtClean="0"/>
              <a:t>you learn </a:t>
            </a:r>
            <a:r>
              <a:rPr lang="en-US" dirty="0" smtClean="0"/>
              <a:t>….. anymore than going to a garage makes you a mechanics – adapted from Laurence J Peter</a:t>
            </a:r>
            <a:endParaRPr lang="ms-MY" dirty="0"/>
          </a:p>
        </p:txBody>
      </p:sp>
    </p:spTree>
    <p:extLst>
      <p:ext uri="{BB962C8B-B14F-4D97-AF65-F5344CB8AC3E}">
        <p14:creationId xmlns:p14="http://schemas.microsoft.com/office/powerpoint/2010/main" val="194674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hoto (1)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856847" y="-924561"/>
            <a:ext cx="12783349" cy="8670659"/>
          </a:xfrm>
        </p:spPr>
      </p:pic>
    </p:spTree>
    <p:extLst>
      <p:ext uri="{BB962C8B-B14F-4D97-AF65-F5344CB8AC3E}">
        <p14:creationId xmlns:p14="http://schemas.microsoft.com/office/powerpoint/2010/main" val="324624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6357509" y="2132856"/>
            <a:ext cx="2771800" cy="472514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/>
          </a:p>
        </p:txBody>
      </p:sp>
      <p:sp>
        <p:nvSpPr>
          <p:cNvPr id="4" name="Rectangle 3"/>
          <p:cNvSpPr/>
          <p:nvPr/>
        </p:nvSpPr>
        <p:spPr>
          <a:xfrm>
            <a:off x="0" y="26024"/>
            <a:ext cx="9144000" cy="21431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dirty="0">
              <a:solidFill>
                <a:srgbClr val="FFFF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2169148"/>
            <a:ext cx="6351017" cy="46888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MY" dirty="0"/>
          </a:p>
        </p:txBody>
      </p:sp>
      <p:sp>
        <p:nvSpPr>
          <p:cNvPr id="3" name="Rectangle 2"/>
          <p:cNvSpPr/>
          <p:nvPr/>
        </p:nvSpPr>
        <p:spPr>
          <a:xfrm>
            <a:off x="4779392" y="967412"/>
            <a:ext cx="1214437" cy="914400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PEngT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1079" y="967412"/>
            <a:ext cx="1214438" cy="914400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PTEng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1892" y="967412"/>
            <a:ext cx="1214437" cy="914400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PEng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72712" name="TextBox 6"/>
          <p:cNvSpPr txBox="1">
            <a:spLocks noChangeArrowheads="1"/>
          </p:cNvSpPr>
          <p:nvPr/>
        </p:nvSpPr>
        <p:spPr bwMode="auto">
          <a:xfrm>
            <a:off x="1619672" y="322809"/>
            <a:ext cx="60486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PROFESSIONAL ENGINEERING TEAM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921892" y="4955212"/>
            <a:ext cx="1214437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4 YR </a:t>
            </a: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BEng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9392" y="4969499"/>
            <a:ext cx="1214437" cy="9144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4 YR</a:t>
            </a:r>
          </a:p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BEngTech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1079" y="4969499"/>
            <a:ext cx="1214438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2/3 YR 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Cert/Dip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21892" y="3597899"/>
            <a:ext cx="1214437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3 YR 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Training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79392" y="3612187"/>
            <a:ext cx="1214437" cy="9144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3 YR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Training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1079" y="3612187"/>
            <a:ext cx="1214438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3-4 YR Training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21892" y="2312024"/>
            <a:ext cx="1214437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PAE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PEng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79392" y="2326312"/>
            <a:ext cx="1214437" cy="9144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PAE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PEngT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51079" y="2326312"/>
            <a:ext cx="1214438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PAE</a:t>
            </a:r>
          </a:p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PTEng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MY" dirty="0">
              <a:solidFill>
                <a:schemeClr val="tx1"/>
              </a:solidFill>
            </a:endParaRPr>
          </a:p>
        </p:txBody>
      </p:sp>
      <p:cxnSp>
        <p:nvCxnSpPr>
          <p:cNvPr id="18" name="Elbow Connector 17"/>
          <p:cNvCxnSpPr>
            <a:stCxn id="8" idx="0"/>
            <a:endCxn id="11" idx="2"/>
          </p:cNvCxnSpPr>
          <p:nvPr/>
        </p:nvCxnSpPr>
        <p:spPr>
          <a:xfrm rot="5400000" flipH="1" flipV="1">
            <a:off x="2307655" y="4734549"/>
            <a:ext cx="442912" cy="158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11" idx="0"/>
            <a:endCxn id="14" idx="2"/>
          </p:cNvCxnSpPr>
          <p:nvPr/>
        </p:nvCxnSpPr>
        <p:spPr>
          <a:xfrm rot="5400000" flipH="1" flipV="1">
            <a:off x="2342579" y="3412162"/>
            <a:ext cx="373063" cy="158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4" idx="0"/>
            <a:endCxn id="6" idx="2"/>
          </p:cNvCxnSpPr>
          <p:nvPr/>
        </p:nvCxnSpPr>
        <p:spPr>
          <a:xfrm rot="5400000" flipH="1" flipV="1">
            <a:off x="2314005" y="2096124"/>
            <a:ext cx="430212" cy="158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9" idx="0"/>
            <a:endCxn id="12" idx="2"/>
          </p:cNvCxnSpPr>
          <p:nvPr/>
        </p:nvCxnSpPr>
        <p:spPr>
          <a:xfrm rot="5400000" flipH="1" flipV="1">
            <a:off x="5165154" y="4748837"/>
            <a:ext cx="442913" cy="158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2" idx="0"/>
            <a:endCxn id="15" idx="2"/>
          </p:cNvCxnSpPr>
          <p:nvPr/>
        </p:nvCxnSpPr>
        <p:spPr>
          <a:xfrm rot="5400000" flipH="1" flipV="1">
            <a:off x="5200873" y="3427243"/>
            <a:ext cx="371475" cy="158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5" idx="0"/>
            <a:endCxn id="3" idx="2"/>
          </p:cNvCxnSpPr>
          <p:nvPr/>
        </p:nvCxnSpPr>
        <p:spPr>
          <a:xfrm rot="5400000" flipH="1" flipV="1">
            <a:off x="5164361" y="2103268"/>
            <a:ext cx="444500" cy="158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10" idx="0"/>
            <a:endCxn id="13" idx="2"/>
          </p:cNvCxnSpPr>
          <p:nvPr/>
        </p:nvCxnSpPr>
        <p:spPr>
          <a:xfrm rot="5400000" flipH="1" flipV="1">
            <a:off x="7236841" y="4748837"/>
            <a:ext cx="442913" cy="158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13" idx="0"/>
            <a:endCxn id="16" idx="2"/>
          </p:cNvCxnSpPr>
          <p:nvPr/>
        </p:nvCxnSpPr>
        <p:spPr>
          <a:xfrm rot="5400000" flipH="1" flipV="1">
            <a:off x="7272560" y="3427243"/>
            <a:ext cx="371475" cy="158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6" idx="0"/>
            <a:endCxn id="5" idx="2"/>
          </p:cNvCxnSpPr>
          <p:nvPr/>
        </p:nvCxnSpPr>
        <p:spPr>
          <a:xfrm rot="5400000" flipH="1" flipV="1">
            <a:off x="7236048" y="2103268"/>
            <a:ext cx="444500" cy="158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11" idx="3"/>
          </p:cNvCxnSpPr>
          <p:nvPr/>
        </p:nvCxnSpPr>
        <p:spPr>
          <a:xfrm rot="10800000" flipV="1">
            <a:off x="3136329" y="3455024"/>
            <a:ext cx="2286000" cy="60007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hape 45"/>
          <p:cNvCxnSpPr>
            <a:endCxn id="15" idx="1"/>
          </p:cNvCxnSpPr>
          <p:nvPr/>
        </p:nvCxnSpPr>
        <p:spPr>
          <a:xfrm flipV="1">
            <a:off x="2564829" y="2783512"/>
            <a:ext cx="2214563" cy="67151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422079" y="4326562"/>
            <a:ext cx="928688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</a:rPr>
              <a:t>MSc</a:t>
            </a:r>
            <a:endParaRPr lang="en-MY" dirty="0">
              <a:solidFill>
                <a:schemeClr val="tx1"/>
              </a:solidFill>
            </a:endParaRPr>
          </a:p>
        </p:txBody>
      </p:sp>
      <p:cxnSp>
        <p:nvCxnSpPr>
          <p:cNvPr id="37" name="Elbow Connector 36"/>
          <p:cNvCxnSpPr/>
          <p:nvPr/>
        </p:nvCxnSpPr>
        <p:spPr>
          <a:xfrm rot="10800000">
            <a:off x="4350767" y="4740899"/>
            <a:ext cx="1000125" cy="158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10800000">
            <a:off x="2493392" y="4740899"/>
            <a:ext cx="928687" cy="1588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850454" y="6156949"/>
            <a:ext cx="1326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D0D"/>
                </a:solidFill>
              </a:rPr>
              <a:t>Engineering</a:t>
            </a:r>
            <a:endParaRPr lang="en-MY" b="1" dirty="0">
              <a:solidFill>
                <a:srgbClr val="FFFD0D"/>
              </a:solidFill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4636517" y="6095037"/>
            <a:ext cx="1326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D0D"/>
                </a:solidFill>
              </a:rPr>
              <a:t>Engineering </a:t>
            </a:r>
          </a:p>
          <a:p>
            <a:r>
              <a:rPr lang="en-US" b="1" dirty="0">
                <a:solidFill>
                  <a:srgbClr val="FFFD0D"/>
                </a:solidFill>
              </a:rPr>
              <a:t>Technology</a:t>
            </a:r>
            <a:endParaRPr lang="en-MY" b="1" dirty="0">
              <a:solidFill>
                <a:srgbClr val="FFFD0D"/>
              </a:solidFill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6728842" y="6095037"/>
            <a:ext cx="1326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D0D"/>
                </a:solidFill>
              </a:rPr>
              <a:t>Engineering </a:t>
            </a:r>
          </a:p>
          <a:p>
            <a:r>
              <a:rPr lang="en-US" b="1" dirty="0">
                <a:solidFill>
                  <a:srgbClr val="FFFD0D"/>
                </a:solidFill>
              </a:rPr>
              <a:t>Technician</a:t>
            </a:r>
            <a:endParaRPr lang="en-MY" b="1" dirty="0">
              <a:solidFill>
                <a:srgbClr val="FFFD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464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3" dur="20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2712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31" grpId="0" animBg="1"/>
      <p:bldP spid="53" grpId="0"/>
      <p:bldP spid="54" grpId="0"/>
      <p:bldP spid="5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87538" y="1301750"/>
            <a:ext cx="5275262" cy="2965450"/>
          </a:xfrm>
          <a:prstGeom prst="rect">
            <a:avLst/>
          </a:prstGeom>
          <a:noFill/>
        </p:spPr>
      </p:pic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152400" y="0"/>
            <a:ext cx="8956104" cy="1143000"/>
          </a:xfrm>
        </p:spPr>
        <p:txBody>
          <a:bodyPr/>
          <a:lstStyle/>
          <a:p>
            <a:r>
              <a:rPr lang="en-US" sz="3300" b="1" dirty="0" smtClean="0"/>
              <a:t>Malaysian Engineering Formation Studies</a:t>
            </a:r>
          </a:p>
        </p:txBody>
      </p:sp>
      <p:sp>
        <p:nvSpPr>
          <p:cNvPr id="37891" name="Rectangle 3"/>
          <p:cNvSpPr>
            <a:spLocks noGrp="1"/>
          </p:cNvSpPr>
          <p:nvPr>
            <p:ph type="body" sz="half" idx="1"/>
          </p:nvPr>
        </p:nvSpPr>
        <p:spPr>
          <a:xfrm>
            <a:off x="1905000" y="5445224"/>
            <a:ext cx="5715000" cy="609600"/>
          </a:xfrm>
          <a:solidFill>
            <a:schemeClr val="bg1"/>
          </a:solidFill>
          <a:ln>
            <a:solidFill>
              <a:srgbClr val="CC00CC"/>
            </a:solidFill>
          </a:ln>
        </p:spPr>
        <p:txBody>
          <a:bodyPr/>
          <a:lstStyle/>
          <a:p>
            <a:pPr marL="533400" indent="-533400">
              <a:lnSpc>
                <a:spcPct val="80000"/>
              </a:lnSpc>
              <a:buFont typeface="Wingdings 2" pitchFamily="18" charset="2"/>
              <a:buNone/>
            </a:pPr>
            <a:r>
              <a:rPr lang="en-US" sz="1500" b="1" dirty="0" smtClean="0">
                <a:solidFill>
                  <a:srgbClr val="008000"/>
                </a:solidFill>
              </a:rPr>
              <a:t>Malaysian Engineering Technologist and Engineering Technician, 2003</a:t>
            </a:r>
          </a:p>
          <a:p>
            <a:pPr marL="533400" indent="-533400">
              <a:lnSpc>
                <a:spcPct val="80000"/>
              </a:lnSpc>
              <a:buFont typeface="Wingdings 2" pitchFamily="18" charset="2"/>
              <a:buNone/>
            </a:pPr>
            <a:r>
              <a:rPr lang="en-US" sz="1300" b="1" i="1" dirty="0" smtClean="0">
                <a:solidFill>
                  <a:srgbClr val="A50021"/>
                </a:solidFill>
              </a:rPr>
              <a:t>Blueprint for a highly competent engineering workforce</a:t>
            </a:r>
          </a:p>
        </p:txBody>
      </p:sp>
      <p:pic>
        <p:nvPicPr>
          <p:cNvPr id="37892" name="Picture 4" descr="MEET Cov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84150" y="1066800"/>
            <a:ext cx="2330450" cy="3276600"/>
          </a:xfrm>
          <a:noFill/>
          <a:ln/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914400" y="4797152"/>
            <a:ext cx="4800600" cy="650875"/>
          </a:xfrm>
          <a:prstGeom prst="rect">
            <a:avLst/>
          </a:prstGeom>
          <a:solidFill>
            <a:schemeClr val="bg1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eaLnBrk="0" hangingPunct="0"/>
            <a:r>
              <a:rPr lang="en-US" b="1" dirty="0">
                <a:solidFill>
                  <a:srgbClr val="000099"/>
                </a:solidFill>
              </a:rPr>
              <a:t>Malaysian Engineering Education Model</a:t>
            </a:r>
            <a:r>
              <a:rPr lang="en-US" dirty="0">
                <a:solidFill>
                  <a:srgbClr val="000099"/>
                </a:solidFill>
              </a:rPr>
              <a:t>, 2000.</a:t>
            </a:r>
            <a:r>
              <a:rPr lang="en-US" dirty="0">
                <a:solidFill>
                  <a:srgbClr val="990033"/>
                </a:solidFill>
              </a:rPr>
              <a:t> </a:t>
            </a:r>
            <a:r>
              <a:rPr lang="en-US" i="1" dirty="0">
                <a:solidFill>
                  <a:srgbClr val="990033"/>
                </a:solidFill>
              </a:rPr>
              <a:t>Educating Future Industry Leaders.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52400" y="4195762"/>
            <a:ext cx="4419600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eaLnBrk="0" hangingPunct="0"/>
            <a:r>
              <a:rPr lang="en-US" b="1" dirty="0">
                <a:solidFill>
                  <a:schemeClr val="tx2"/>
                </a:solidFill>
              </a:rPr>
              <a:t>Formation of Engineers in Malaysia</a:t>
            </a:r>
            <a:r>
              <a:rPr lang="en-US" dirty="0">
                <a:solidFill>
                  <a:schemeClr val="tx2"/>
                </a:solidFill>
              </a:rPr>
              <a:t>, 1996. </a:t>
            </a:r>
            <a:r>
              <a:rPr lang="en-US" i="1" dirty="0">
                <a:solidFill>
                  <a:srgbClr val="993366"/>
                </a:solidFill>
              </a:rPr>
              <a:t>Towards the Engineering Vision.</a:t>
            </a:r>
          </a:p>
        </p:txBody>
      </p:sp>
      <p:pic>
        <p:nvPicPr>
          <p:cNvPr id="37895" name="Picture 7" descr="Cus1000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477000" y="990600"/>
            <a:ext cx="2514600" cy="3352800"/>
          </a:xfrm>
          <a:noFill/>
          <a:ln/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2819400" y="6021288"/>
            <a:ext cx="609600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33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660033"/>
                </a:solidFill>
              </a:rPr>
              <a:t>Future Direction for Engineering </a:t>
            </a:r>
            <a:r>
              <a:rPr lang="en-US" dirty="0" smtClean="0">
                <a:solidFill>
                  <a:srgbClr val="660033"/>
                </a:solidFill>
              </a:rPr>
              <a:t>Education  in </a:t>
            </a:r>
            <a:r>
              <a:rPr lang="en-US" dirty="0">
                <a:solidFill>
                  <a:srgbClr val="660033"/>
                </a:solidFill>
              </a:rPr>
              <a:t>Malaysia, 2006</a:t>
            </a:r>
            <a:endParaRPr lang="en-GB" dirty="0">
              <a:solidFill>
                <a:srgbClr val="66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96618"/>
      </p:ext>
    </p:extLst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404664"/>
            <a:ext cx="5544616" cy="638944"/>
          </a:xfrm>
          <a:solidFill>
            <a:srgbClr val="CCFFCC"/>
          </a:solidFill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Conclusion</a:t>
            </a:r>
            <a:endParaRPr lang="en-GB" dirty="0" smtClean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1571625"/>
            <a:ext cx="7772400" cy="5042738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Quality education</a:t>
            </a:r>
          </a:p>
          <a:p>
            <a:pPr eaLnBrk="1" hangingPunct="1"/>
            <a:r>
              <a:rPr lang="en-US" dirty="0"/>
              <a:t>S</a:t>
            </a:r>
            <a:r>
              <a:rPr lang="en-US" dirty="0" smtClean="0"/>
              <a:t>tudent </a:t>
            </a:r>
            <a:r>
              <a:rPr lang="en-US" dirty="0" smtClean="0"/>
              <a:t>focus</a:t>
            </a:r>
          </a:p>
          <a:p>
            <a:pPr eaLnBrk="1" hangingPunct="1"/>
            <a:r>
              <a:rPr lang="en-US" dirty="0" smtClean="0"/>
              <a:t>Plan </a:t>
            </a:r>
            <a:r>
              <a:rPr lang="en-US" dirty="0" smtClean="0"/>
              <a:t>for OBE; not by chance – “If you fail to plan means you plan to fail”</a:t>
            </a:r>
          </a:p>
          <a:p>
            <a:r>
              <a:rPr lang="en-US" dirty="0" smtClean="0"/>
              <a:t>Accreditation </a:t>
            </a:r>
            <a:r>
              <a:rPr lang="en-US" dirty="0"/>
              <a:t>Culture</a:t>
            </a:r>
          </a:p>
          <a:p>
            <a:r>
              <a:rPr lang="en-US" dirty="0"/>
              <a:t>Demonstration of Equivalency</a:t>
            </a:r>
          </a:p>
          <a:p>
            <a:r>
              <a:rPr lang="en-US" dirty="0" smtClean="0"/>
              <a:t>International Recognition</a:t>
            </a:r>
            <a:endParaRPr lang="en-US" dirty="0"/>
          </a:p>
          <a:p>
            <a:r>
              <a:rPr lang="en-US" dirty="0"/>
              <a:t>PDCA to Succeed</a:t>
            </a:r>
          </a:p>
          <a:p>
            <a:pPr eaLnBrk="1" hangingPunct="1"/>
            <a:endParaRPr lang="en-GB" dirty="0" smtClean="0"/>
          </a:p>
        </p:txBody>
      </p:sp>
      <p:pic>
        <p:nvPicPr>
          <p:cNvPr id="131076" name="Picture 4" descr="j030336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0428" y="4842163"/>
            <a:ext cx="14478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19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99442" y="4593902"/>
            <a:ext cx="5356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Arial" charset="0"/>
              </a:rPr>
              <a:t>Thank </a:t>
            </a: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Arial" charset="0"/>
              </a:rPr>
              <a:t>You </a:t>
            </a:r>
          </a:p>
        </p:txBody>
      </p:sp>
      <p:pic>
        <p:nvPicPr>
          <p:cNvPr id="8" name="Picture 4" descr="cheeta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5113809"/>
            <a:ext cx="2286000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 descr="1098036_624846310871054_1542196791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6" b="7456"/>
          <a:stretch>
            <a:fillRect/>
          </a:stretch>
        </p:blipFill>
        <p:spPr>
          <a:xfrm>
            <a:off x="2250322" y="1398435"/>
            <a:ext cx="5027942" cy="319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2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04 0.00232 L 0.78786 -0.008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41" y="-5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Case: MJIIT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904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537219_150776208405222_32240921_n.jpg</a:t>
            </a:r>
            <a:endParaRPr lang="en-US" dirty="0"/>
          </a:p>
        </p:txBody>
      </p:sp>
      <p:pic>
        <p:nvPicPr>
          <p:cNvPr id="4" name="Picture 3" descr="537219_150776208405222_3224092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92080" y="5877272"/>
            <a:ext cx="3528392" cy="9144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MJIIT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60648"/>
            <a:ext cx="8988558" cy="58477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Providing Japanese style of Engineering Education</a:t>
            </a:r>
            <a:endParaRPr lang="en-US" sz="3200" b="1" spc="50" dirty="0">
              <a:ln w="11430"/>
              <a:solidFill>
                <a:srgbClr val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3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A62F6-E260-4DC6-849B-3453E869F613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1520" y="2209800"/>
            <a:ext cx="861060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 To cultivate </a:t>
            </a:r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human resources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 level of technological and research capability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and inculcated with </a:t>
            </a:r>
            <a:r>
              <a:rPr lang="en-GB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good working culture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, thereby contributing to enhancement of international competitiveness in Malaysia as well as facilitation of regional cooperation in ASEAN region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81312" y="862608"/>
            <a:ext cx="6953086" cy="838200"/>
          </a:xfrm>
          <a:prstGeom prst="rect">
            <a:avLst/>
          </a:prstGeom>
          <a:solidFill>
            <a:srgbClr val="FFFF00"/>
          </a:solidFill>
          <a:ln w="9525" cmpd="thickThin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smtClean="0">
                <a:latin typeface="Algerian" pitchFamily="82" charset="0"/>
                <a:ea typeface="+mj-ea"/>
                <a:cs typeface="+mj-cs"/>
              </a:rPr>
              <a:t>MJIIT’s OBJECTIVE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lgerian" pitchFamily="8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68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push dir="u"/>
      </p:transition>
    </mc:Choice>
    <mc:Fallback xmlns="">
      <p:transition xmlns:p14="http://schemas.microsoft.com/office/powerpoint/2010/main" spd="slow" advClick="0" advTm="10000">
        <p:push dir="u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272000109"/>
              </p:ext>
            </p:extLst>
          </p:nvPr>
        </p:nvGraphicFramePr>
        <p:xfrm>
          <a:off x="179512" y="980728"/>
          <a:ext cx="8964488" cy="5306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2483768" y="116632"/>
            <a:ext cx="52790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4000" dirty="0" smtClean="0">
                <a:latin typeface="Bodoni MT Black" pitchFamily="18" charset="0"/>
                <a:cs typeface="AngsanaUPC" pitchFamily="18" charset="-34"/>
              </a:rPr>
              <a:t>Uniqueness of</a:t>
            </a:r>
            <a:r>
              <a:rPr lang="en-US" altLang="ja-JP" sz="4000" dirty="0" smtClean="0">
                <a:cs typeface="AngsanaUPC" pitchFamily="18" charset="-34"/>
              </a:rPr>
              <a:t> </a:t>
            </a:r>
            <a:r>
              <a:rPr lang="en-US" altLang="ja-JP" sz="3600" b="1" dirty="0" smtClean="0">
                <a:cs typeface="AngsanaUPC" pitchFamily="18" charset="-34"/>
              </a:rPr>
              <a:t>MJIIT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0" y="6197242"/>
            <a:ext cx="9144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latin typeface="Tw Cen MT Condensed" pitchFamily="34" charset="0"/>
                <a:cs typeface="Arial" pitchFamily="34" charset="0"/>
              </a:rPr>
              <a:t>Engineering the Nation With Precision For Sustainable Development</a:t>
            </a:r>
          </a:p>
        </p:txBody>
      </p:sp>
    </p:spTree>
    <p:extLst>
      <p:ext uri="{BB962C8B-B14F-4D97-AF65-F5344CB8AC3E}">
        <p14:creationId xmlns:p14="http://schemas.microsoft.com/office/powerpoint/2010/main" val="714101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BAB0C97-4D63-4C99-8206-401A2FF71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">
                                            <p:graphicEl>
                                              <a:dgm id="{9BAB0C97-4D63-4C99-8206-401A2FF71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>
                                            <p:graphicEl>
                                              <a:dgm id="{9BAB0C97-4D63-4C99-8206-401A2FF71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D0235F1-AC18-4B5C-9002-40606FCF7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graphicEl>
                                              <a:dgm id="{ED0235F1-AC18-4B5C-9002-40606FCF7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graphicEl>
                                              <a:dgm id="{ED0235F1-AC18-4B5C-9002-40606FCF7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graphicEl>
                                              <a:dgm id="{ED0235F1-AC18-4B5C-9002-40606FCF7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graphicEl>
                                              <a:dgm id="{ED0235F1-AC18-4B5C-9002-40606FCF7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4D7F0CD-B76E-4BD1-BEC1-24053A8ED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graphicEl>
                                              <a:dgm id="{14D7F0CD-B76E-4BD1-BEC1-24053A8ED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graphicEl>
                                              <a:dgm id="{14D7F0CD-B76E-4BD1-BEC1-24053A8ED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graphicEl>
                                              <a:dgm id="{14D7F0CD-B76E-4BD1-BEC1-24053A8ED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graphicEl>
                                              <a:dgm id="{14D7F0CD-B76E-4BD1-BEC1-24053A8ED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CF2E2FF-4BAD-4B4B-BA22-48543469B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graphicEl>
                                              <a:dgm id="{2CF2E2FF-4BAD-4B4B-BA22-48543469B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graphicEl>
                                              <a:dgm id="{2CF2E2FF-4BAD-4B4B-BA22-48543469B5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1A7220D-402F-4859-942C-C4F5C3E23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01A7220D-402F-4859-942C-C4F5C3E23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graphicEl>
                                              <a:dgm id="{01A7220D-402F-4859-942C-C4F5C3E23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3CFE6-15AC-4530-9A36-01F79BF1A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D273CFE6-15AC-4530-9A36-01F79BF1A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graphicEl>
                                              <a:dgm id="{D273CFE6-15AC-4530-9A36-01F79BF1A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graphicEl>
                                              <a:dgm id="{D273CFE6-15AC-4530-9A36-01F79BF1A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graphicEl>
                                              <a:dgm id="{D273CFE6-15AC-4530-9A36-01F79BF1A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140A7D3-1BD0-4C6E-8821-4EE6DB00C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graphicEl>
                                              <a:dgm id="{4140A7D3-1BD0-4C6E-8821-4EE6DB00C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graphicEl>
                                              <a:dgm id="{4140A7D3-1BD0-4C6E-8821-4EE6DB00C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graphicEl>
                                              <a:dgm id="{4140A7D3-1BD0-4C6E-8821-4EE6DB00C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graphicEl>
                                              <a:dgm id="{4140A7D3-1BD0-4C6E-8821-4EE6DB00C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84541FD-650D-49F0-8F3C-9D12E5B6A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1">
                                            <p:graphicEl>
                                              <a:dgm id="{F84541FD-650D-49F0-8F3C-9D12E5B6A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1">
                                            <p:graphicEl>
                                              <a:dgm id="{F84541FD-650D-49F0-8F3C-9D12E5B6A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4F30831-C38B-4392-B227-6F58D52F7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1">
                                            <p:graphicEl>
                                              <a:dgm id="{04F30831-C38B-4392-B227-6F58D52F7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1">
                                            <p:graphicEl>
                                              <a:dgm id="{04F30831-C38B-4392-B227-6F58D52F7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gray">
          <a:xfrm>
            <a:off x="395536" y="-76200"/>
            <a:ext cx="85804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altLang="ja-JP" sz="2800" b="1" dirty="0" smtClean="0"/>
              <a:t>Philosophy of MJIIT in the provision of </a:t>
            </a:r>
          </a:p>
          <a:p>
            <a:pPr algn="r"/>
            <a:r>
              <a:rPr lang="en-US" altLang="ja-JP" sz="2800" b="1" dirty="0" smtClean="0">
                <a:ea typeface="ＭＳ Ｐゴシック" pitchFamily="34" charset="-128"/>
              </a:rPr>
              <a:t>Engineering</a:t>
            </a:r>
            <a:r>
              <a:rPr lang="ja-JP" altLang="en-US" sz="2800" b="1" dirty="0" smtClean="0"/>
              <a:t> </a:t>
            </a:r>
            <a:r>
              <a:rPr lang="en-US" altLang="ja-JP" sz="2800" b="1" dirty="0" smtClean="0"/>
              <a:t>Education &amp; Research</a:t>
            </a:r>
            <a:endParaRPr lang="en-US" altLang="ja-JP" sz="2800" b="1" dirty="0">
              <a:ea typeface="ＭＳ Ｐゴシック" pitchFamily="34" charset="-128"/>
            </a:endParaRPr>
          </a:p>
        </p:txBody>
      </p:sp>
      <p:sp>
        <p:nvSpPr>
          <p:cNvPr id="57353" name="AutoShape 11"/>
          <p:cNvSpPr>
            <a:spLocks noChangeArrowheads="1"/>
          </p:cNvSpPr>
          <p:nvPr/>
        </p:nvSpPr>
        <p:spPr bwMode="auto">
          <a:xfrm>
            <a:off x="2057400" y="1989138"/>
            <a:ext cx="6691313" cy="1655762"/>
          </a:xfrm>
          <a:prstGeom prst="leftArrow">
            <a:avLst>
              <a:gd name="adj1" fmla="val 54750"/>
              <a:gd name="adj2" fmla="val 4074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altLang="ja-JP" sz="2000" b="1" i="1" dirty="0">
              <a:solidFill>
                <a:srgbClr val="CC00FF"/>
              </a:solidFill>
              <a:latin typeface="Times New Roman" pitchFamily="18" charset="0"/>
              <a:ea typeface="ＭＳ Ｐゴシック" pitchFamily="34" charset="-128"/>
            </a:endParaRPr>
          </a:p>
          <a:p>
            <a:r>
              <a:rPr kumimoji="1" lang="en-US" altLang="ja-JP" sz="2000" b="1" i="1" dirty="0">
                <a:solidFill>
                  <a:srgbClr val="CC00FF"/>
                </a:solidFill>
                <a:latin typeface="Times New Roman" pitchFamily="18" charset="0"/>
                <a:ea typeface="ＭＳ Ｐゴシック" pitchFamily="34" charset="-128"/>
              </a:rPr>
              <a:t>       </a:t>
            </a:r>
            <a:r>
              <a:rPr kumimoji="1" lang="en-US" altLang="ja-JP" sz="2000" b="1" dirty="0">
                <a:latin typeface="Times New Roman" pitchFamily="18" charset="0"/>
                <a:ea typeface="ＭＳ Ｐゴシック" pitchFamily="34" charset="-128"/>
              </a:rPr>
              <a:t>Ⅰ.  Strong key</a:t>
            </a:r>
            <a:r>
              <a:rPr kumimoji="1" lang="ja-JP" altLang="en-US" sz="2000" b="1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kumimoji="1" lang="en-US" altLang="ja-JP" sz="2000" b="1" dirty="0">
                <a:latin typeface="Times New Roman" pitchFamily="18" charset="0"/>
                <a:ea typeface="ＭＳ Ｐゴシック" pitchFamily="34" charset="-128"/>
              </a:rPr>
              <a:t>technology based on </a:t>
            </a:r>
            <a:r>
              <a:rPr kumimoji="1" lang="en-US" altLang="ja-JP" sz="2000" b="1" dirty="0" smtClean="0">
                <a:latin typeface="Times New Roman" pitchFamily="18" charset="0"/>
              </a:rPr>
              <a:t>advanced</a:t>
            </a:r>
            <a:r>
              <a:rPr kumimoji="1" lang="en-US" altLang="ja-JP" sz="2000" b="1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endParaRPr kumimoji="1" lang="en-US" altLang="ja-JP" sz="2000" b="1" dirty="0">
              <a:latin typeface="Times New Roman" pitchFamily="18" charset="0"/>
              <a:ea typeface="ＭＳ Ｐゴシック" pitchFamily="34" charset="-128"/>
            </a:endParaRPr>
          </a:p>
          <a:p>
            <a:r>
              <a:rPr kumimoji="1" lang="en-US" altLang="ja-JP" sz="2000" b="1" dirty="0">
                <a:latin typeface="Times New Roman" pitchFamily="18" charset="0"/>
                <a:ea typeface="ＭＳ Ｐゴシック" pitchFamily="34" charset="-128"/>
              </a:rPr>
              <a:t>               engineering  in Japan</a:t>
            </a:r>
          </a:p>
          <a:p>
            <a:endParaRPr kumimoji="1" lang="en-US" altLang="ja-JP" sz="2000" b="1" i="1" dirty="0">
              <a:solidFill>
                <a:schemeClr val="accent2"/>
              </a:solidFill>
              <a:latin typeface="Times New Roman" pitchFamily="18" charset="0"/>
              <a:ea typeface="ＭＳ Ｐゴシック" pitchFamily="34" charset="-128"/>
            </a:endParaRPr>
          </a:p>
          <a:p>
            <a:r>
              <a:rPr kumimoji="1" lang="en-US" altLang="ja-JP" sz="2000" b="1" i="1" dirty="0">
                <a:solidFill>
                  <a:schemeClr val="accent2"/>
                </a:solidFill>
                <a:latin typeface="Times New Roman" pitchFamily="18" charset="0"/>
                <a:ea typeface="ＭＳ Ｐゴシック" pitchFamily="34" charset="-128"/>
              </a:rPr>
              <a:t>      </a:t>
            </a:r>
          </a:p>
        </p:txBody>
      </p:sp>
      <p:sp>
        <p:nvSpPr>
          <p:cNvPr id="512013" name="AutoShape 13"/>
          <p:cNvSpPr>
            <a:spLocks noChangeArrowheads="1"/>
          </p:cNvSpPr>
          <p:nvPr/>
        </p:nvSpPr>
        <p:spPr bwMode="auto">
          <a:xfrm>
            <a:off x="2057400" y="2971800"/>
            <a:ext cx="6691313" cy="1655763"/>
          </a:xfrm>
          <a:prstGeom prst="leftArrow">
            <a:avLst>
              <a:gd name="adj1" fmla="val 54750"/>
              <a:gd name="adj2" fmla="val 4074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kumimoji="1" lang="en-US" altLang="ja-JP" sz="2000" b="1" i="1" dirty="0">
              <a:solidFill>
                <a:srgbClr val="CC00FF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>
              <a:defRPr/>
            </a:pPr>
            <a:r>
              <a:rPr kumimoji="1" lang="en-US" altLang="ja-JP" sz="2000" b="1" i="1" dirty="0">
                <a:solidFill>
                  <a:srgbClr val="CC00FF"/>
                </a:solidFill>
                <a:latin typeface="Times New Roman" pitchFamily="18" charset="0"/>
                <a:ea typeface="ＭＳ Ｐゴシック" pitchFamily="34" charset="-128"/>
              </a:rPr>
              <a:t>             </a:t>
            </a:r>
          </a:p>
          <a:p>
            <a:pPr>
              <a:defRPr/>
            </a:pPr>
            <a:r>
              <a:rPr kumimoji="1" lang="en-US" altLang="ja-JP" sz="2000" b="1" i="1" dirty="0">
                <a:solidFill>
                  <a:srgbClr val="CC00FF"/>
                </a:solidFill>
                <a:latin typeface="Times New Roman" pitchFamily="18" charset="0"/>
                <a:ea typeface="ＭＳ Ｐゴシック" pitchFamily="34" charset="-128"/>
              </a:rPr>
              <a:t>      </a:t>
            </a:r>
            <a:r>
              <a:rPr kumimoji="1" lang="en-US" altLang="ja-JP" b="1" dirty="0">
                <a:ea typeface="ＭＳ Ｐゴシック" pitchFamily="34" charset="-128"/>
              </a:rPr>
              <a:t>Ⅱ.  </a:t>
            </a:r>
            <a:r>
              <a:rPr kumimoji="1" lang="en-US" altLang="ja-JP" b="1" dirty="0" smtClean="0">
                <a:ea typeface="ＭＳ Ｐゴシック" pitchFamily="34" charset="-128"/>
              </a:rPr>
              <a:t>High </a:t>
            </a:r>
            <a:r>
              <a:rPr kumimoji="1" lang="en-US" altLang="ja-JP" b="1" dirty="0">
                <a:ea typeface="ＭＳ Ｐゴシック" pitchFamily="34" charset="-128"/>
              </a:rPr>
              <a:t>demand manufacturing technology</a:t>
            </a:r>
          </a:p>
          <a:p>
            <a:pPr>
              <a:defRPr/>
            </a:pPr>
            <a:r>
              <a:rPr kumimoji="1" lang="en-US" altLang="ja-JP" b="1" dirty="0">
                <a:ea typeface="ＭＳ Ｐゴシック" pitchFamily="34" charset="-128"/>
              </a:rPr>
              <a:t>              in </a:t>
            </a:r>
            <a:r>
              <a:rPr kumimoji="1" lang="en-US" altLang="ja-JP" b="1" dirty="0" smtClean="0">
                <a:ea typeface="ＭＳ Ｐゴシック" pitchFamily="34" charset="-128"/>
              </a:rPr>
              <a:t>Malaysia</a:t>
            </a:r>
            <a:r>
              <a:rPr kumimoji="1" lang="ja-JP" altLang="en-US" b="1" smtClean="0"/>
              <a:t> </a:t>
            </a:r>
            <a:r>
              <a:rPr kumimoji="1" lang="en-US" altLang="ja-JP" b="1" dirty="0" smtClean="0">
                <a:ea typeface="ＭＳ Ｐゴシック" pitchFamily="34" charset="-128"/>
              </a:rPr>
              <a:t>and </a:t>
            </a:r>
            <a:r>
              <a:rPr kumimoji="1" lang="en-US" altLang="ja-JP" b="1" dirty="0">
                <a:ea typeface="ＭＳ Ｐゴシック" pitchFamily="34" charset="-128"/>
              </a:rPr>
              <a:t>ASEAN</a:t>
            </a:r>
            <a:r>
              <a:rPr kumimoji="1" lang="en-US" altLang="ja-JP" dirty="0">
                <a:ea typeface="ＭＳ Ｐゴシック" pitchFamily="34" charset="-128"/>
              </a:rPr>
              <a:t> </a:t>
            </a:r>
            <a:endParaRPr kumimoji="1" lang="en-US" altLang="ja-JP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>
              <a:defRPr/>
            </a:pPr>
            <a:endParaRPr kumimoji="1" lang="en-US" altLang="ja-JP" sz="2000" b="1" i="1" dirty="0">
              <a:solidFill>
                <a:srgbClr val="CC00FF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>
              <a:defRPr/>
            </a:pPr>
            <a:endParaRPr kumimoji="1" lang="en-US" altLang="ja-JP" sz="2000" b="1" i="1" dirty="0">
              <a:solidFill>
                <a:schemeClr val="accent2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>
              <a:defRPr/>
            </a:pPr>
            <a:r>
              <a:rPr kumimoji="1" lang="en-US" altLang="ja-JP" sz="2000" b="1" i="1" dirty="0">
                <a:solidFill>
                  <a:schemeClr val="accent2"/>
                </a:solidFill>
                <a:latin typeface="Times New Roman" pitchFamily="18" charset="0"/>
                <a:ea typeface="ＭＳ Ｐゴシック" pitchFamily="34" charset="-128"/>
              </a:rPr>
              <a:t>      </a:t>
            </a:r>
          </a:p>
        </p:txBody>
      </p:sp>
      <p:sp>
        <p:nvSpPr>
          <p:cNvPr id="57356" name="AutoShape 14"/>
          <p:cNvSpPr>
            <a:spLocks noChangeArrowheads="1"/>
          </p:cNvSpPr>
          <p:nvPr/>
        </p:nvSpPr>
        <p:spPr bwMode="auto">
          <a:xfrm>
            <a:off x="2057400" y="3962400"/>
            <a:ext cx="6691313" cy="1655763"/>
          </a:xfrm>
          <a:prstGeom prst="leftArrow">
            <a:avLst>
              <a:gd name="adj1" fmla="val 54750"/>
              <a:gd name="adj2" fmla="val 4074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altLang="ja-JP" sz="2000" b="1" i="1" dirty="0">
              <a:solidFill>
                <a:srgbClr val="CC00FF"/>
              </a:solidFill>
              <a:latin typeface="Times New Roman" pitchFamily="18" charset="0"/>
              <a:ea typeface="ＭＳ Ｐゴシック" pitchFamily="34" charset="-128"/>
            </a:endParaRPr>
          </a:p>
          <a:p>
            <a:r>
              <a:rPr kumimoji="1" lang="en-US" altLang="ja-JP" sz="2000" b="1" i="1" dirty="0">
                <a:solidFill>
                  <a:srgbClr val="CC00FF"/>
                </a:solidFill>
                <a:latin typeface="Times New Roman" pitchFamily="18" charset="0"/>
                <a:ea typeface="ＭＳ Ｐゴシック" pitchFamily="34" charset="-128"/>
              </a:rPr>
              <a:t>             </a:t>
            </a:r>
          </a:p>
          <a:p>
            <a:r>
              <a:rPr kumimoji="1" lang="en-US" altLang="ja-JP" sz="2000" b="1" i="1" dirty="0" smtClean="0">
                <a:solidFill>
                  <a:srgbClr val="CC00FF"/>
                </a:solidFill>
                <a:latin typeface="Times New Roman" pitchFamily="18" charset="0"/>
                <a:ea typeface="ＭＳ Ｐゴシック" pitchFamily="34" charset="-128"/>
              </a:rPr>
              <a:t>      </a:t>
            </a:r>
            <a:r>
              <a:rPr kumimoji="1" lang="en-US" altLang="ja-JP" b="1" dirty="0" smtClean="0">
                <a:ea typeface="ＭＳ Ｐゴシック" pitchFamily="34" charset="-128"/>
              </a:rPr>
              <a:t>Ⅲ.   Future technology (Global Standards)</a:t>
            </a:r>
            <a:endParaRPr kumimoji="1" lang="en-US" altLang="ja-JP" sz="2000" b="1" dirty="0">
              <a:latin typeface="Times New Roman" pitchFamily="18" charset="0"/>
              <a:ea typeface="ＭＳ Ｐゴシック" pitchFamily="34" charset="-128"/>
            </a:endParaRPr>
          </a:p>
          <a:p>
            <a:endParaRPr kumimoji="1" lang="en-US" altLang="ja-JP" sz="2000" b="1" i="1" dirty="0">
              <a:solidFill>
                <a:schemeClr val="accent2"/>
              </a:solidFill>
              <a:latin typeface="Times New Roman" pitchFamily="18" charset="0"/>
              <a:ea typeface="ＭＳ Ｐゴシック" pitchFamily="34" charset="-128"/>
            </a:endParaRPr>
          </a:p>
          <a:p>
            <a:r>
              <a:rPr kumimoji="1" lang="en-US" altLang="ja-JP" sz="2000" b="1" i="1" dirty="0">
                <a:solidFill>
                  <a:schemeClr val="accent2"/>
                </a:solidFill>
                <a:latin typeface="Times New Roman" pitchFamily="18" charset="0"/>
                <a:ea typeface="ＭＳ Ｐゴシック" pitchFamily="34" charset="-128"/>
              </a:rPr>
              <a:t>      </a:t>
            </a:r>
          </a:p>
        </p:txBody>
      </p:sp>
      <p:sp>
        <p:nvSpPr>
          <p:cNvPr id="57357" name="AutoShape 15"/>
          <p:cNvSpPr>
            <a:spLocks noChangeArrowheads="1"/>
          </p:cNvSpPr>
          <p:nvPr/>
        </p:nvSpPr>
        <p:spPr bwMode="auto">
          <a:xfrm>
            <a:off x="2057400" y="4973638"/>
            <a:ext cx="6691313" cy="1655762"/>
          </a:xfrm>
          <a:prstGeom prst="leftArrow">
            <a:avLst>
              <a:gd name="adj1" fmla="val 54750"/>
              <a:gd name="adj2" fmla="val 40749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kumimoji="1" lang="en-US" altLang="ja-JP" sz="2000" b="1" i="1" dirty="0">
              <a:solidFill>
                <a:srgbClr val="CC00FF"/>
              </a:solidFill>
              <a:latin typeface="Times New Roman" pitchFamily="18" charset="0"/>
              <a:ea typeface="ＭＳ Ｐゴシック" pitchFamily="34" charset="-128"/>
            </a:endParaRPr>
          </a:p>
          <a:p>
            <a:r>
              <a:rPr kumimoji="1" lang="en-US" altLang="ja-JP" sz="2000" b="1" i="1" dirty="0">
                <a:solidFill>
                  <a:srgbClr val="CC00FF"/>
                </a:solidFill>
                <a:latin typeface="Times New Roman" pitchFamily="18" charset="0"/>
                <a:ea typeface="ＭＳ Ｐゴシック" pitchFamily="34" charset="-128"/>
              </a:rPr>
              <a:t>             </a:t>
            </a:r>
          </a:p>
          <a:p>
            <a:r>
              <a:rPr kumimoji="1" lang="en-US" altLang="ja-JP" sz="2000" b="1" i="1" dirty="0">
                <a:solidFill>
                  <a:srgbClr val="CC00FF"/>
                </a:solidFill>
                <a:latin typeface="Times New Roman" pitchFamily="18" charset="0"/>
                <a:ea typeface="ＭＳ Ｐゴシック" pitchFamily="34" charset="-128"/>
              </a:rPr>
              <a:t>      </a:t>
            </a:r>
            <a:r>
              <a:rPr kumimoji="1" lang="en-US" altLang="ja-JP" b="1" dirty="0">
                <a:ea typeface="ＭＳ Ｐゴシック" pitchFamily="34" charset="-128"/>
              </a:rPr>
              <a:t>Ⅳ.   Foster management sense based on </a:t>
            </a:r>
          </a:p>
          <a:p>
            <a:r>
              <a:rPr kumimoji="1" lang="en-US" altLang="ja-JP" b="1" dirty="0">
                <a:ea typeface="ＭＳ Ｐゴシック" pitchFamily="34" charset="-128"/>
              </a:rPr>
              <a:t>              sophisticated industrial engineering in Japan</a:t>
            </a:r>
            <a:endParaRPr kumimoji="1" lang="en-US" altLang="ja-JP" sz="2000" b="1" dirty="0">
              <a:latin typeface="Times New Roman" pitchFamily="18" charset="0"/>
              <a:ea typeface="ＭＳ Ｐゴシック" pitchFamily="34" charset="-128"/>
            </a:endParaRPr>
          </a:p>
          <a:p>
            <a:endParaRPr kumimoji="1" lang="en-US" altLang="ja-JP" sz="2000" b="1" i="1" dirty="0">
              <a:solidFill>
                <a:schemeClr val="accent2"/>
              </a:solidFill>
              <a:latin typeface="Times New Roman" pitchFamily="18" charset="0"/>
              <a:ea typeface="ＭＳ Ｐゴシック" pitchFamily="34" charset="-128"/>
            </a:endParaRPr>
          </a:p>
          <a:p>
            <a:r>
              <a:rPr kumimoji="1" lang="en-US" altLang="ja-JP" sz="2000" b="1" i="1" dirty="0">
                <a:solidFill>
                  <a:schemeClr val="accent2"/>
                </a:solidFill>
                <a:latin typeface="Times New Roman" pitchFamily="18" charset="0"/>
                <a:ea typeface="ＭＳ Ｐゴシック" pitchFamily="34" charset="-128"/>
              </a:rPr>
              <a:t>      </a:t>
            </a:r>
          </a:p>
        </p:txBody>
      </p:sp>
      <p:sp>
        <p:nvSpPr>
          <p:cNvPr id="512016" name="AutoShape 16"/>
          <p:cNvSpPr>
            <a:spLocks noChangeArrowheads="1"/>
          </p:cNvSpPr>
          <p:nvPr/>
        </p:nvSpPr>
        <p:spPr bwMode="auto">
          <a:xfrm>
            <a:off x="1066800" y="1143000"/>
            <a:ext cx="1752600" cy="1219200"/>
          </a:xfrm>
          <a:prstGeom prst="downArrowCallout">
            <a:avLst>
              <a:gd name="adj1" fmla="val 35938"/>
              <a:gd name="adj2" fmla="val 35938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VALUE CHAIN </a:t>
            </a:r>
          </a:p>
          <a:p>
            <a:pPr algn="ctr">
              <a:defRPr/>
            </a:pPr>
            <a:r>
              <a:rPr lang="en-US" altLang="ja-JP" sz="16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OF KES</a:t>
            </a:r>
          </a:p>
        </p:txBody>
      </p:sp>
      <p:sp>
        <p:nvSpPr>
          <p:cNvPr id="512017" name="AutoShape 17"/>
          <p:cNvSpPr>
            <a:spLocks noChangeArrowheads="1"/>
          </p:cNvSpPr>
          <p:nvPr/>
        </p:nvSpPr>
        <p:spPr bwMode="auto">
          <a:xfrm>
            <a:off x="2895600" y="1143000"/>
            <a:ext cx="2438400" cy="1219200"/>
          </a:xfrm>
          <a:prstGeom prst="downArrowCallout">
            <a:avLst>
              <a:gd name="adj1" fmla="val 50000"/>
              <a:gd name="adj2" fmla="val 50000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EDUCATION </a:t>
            </a:r>
            <a:r>
              <a:rPr lang="en-US" altLang="ja-JP" sz="14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SCHEME</a:t>
            </a:r>
          </a:p>
          <a:p>
            <a:pPr algn="ctr">
              <a:defRPr/>
            </a:pPr>
            <a:r>
              <a:rPr lang="en-US" altLang="ja-JP" sz="14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WITH GLOBAL </a:t>
            </a:r>
            <a:r>
              <a:rPr lang="en-US" altLang="ja-JP" sz="14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VIEW</a:t>
            </a:r>
            <a:endParaRPr lang="en-US" altLang="ja-JP" sz="1400" b="1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512018" name="AutoShape 18"/>
          <p:cNvSpPr>
            <a:spLocks noChangeArrowheads="1"/>
          </p:cNvSpPr>
          <p:nvPr/>
        </p:nvSpPr>
        <p:spPr bwMode="auto">
          <a:xfrm>
            <a:off x="5410200" y="1143000"/>
            <a:ext cx="1676400" cy="1219200"/>
          </a:xfrm>
          <a:prstGeom prst="downArrowCallout">
            <a:avLst>
              <a:gd name="adj1" fmla="val 32813"/>
              <a:gd name="adj2" fmla="val 32813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14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PRACTICAL</a:t>
            </a:r>
          </a:p>
          <a:p>
            <a:pPr algn="ctr">
              <a:defRPr/>
            </a:pPr>
            <a:r>
              <a:rPr lang="en-US" altLang="ja-JP" sz="14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KNOWLEDGE</a:t>
            </a:r>
          </a:p>
          <a:p>
            <a:pPr algn="ctr">
              <a:defRPr/>
            </a:pPr>
            <a:r>
              <a:rPr lang="en-US" altLang="ja-JP" sz="14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WITH ASIAN</a:t>
            </a:r>
          </a:p>
          <a:p>
            <a:pPr algn="ctr">
              <a:defRPr/>
            </a:pPr>
            <a:r>
              <a:rPr lang="en-US" altLang="ja-JP" sz="14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SPIRIT</a:t>
            </a:r>
          </a:p>
        </p:txBody>
      </p:sp>
      <p:sp>
        <p:nvSpPr>
          <p:cNvPr id="512019" name="AutoShape 19"/>
          <p:cNvSpPr>
            <a:spLocks noChangeArrowheads="1"/>
          </p:cNvSpPr>
          <p:nvPr/>
        </p:nvSpPr>
        <p:spPr bwMode="auto">
          <a:xfrm>
            <a:off x="7135688" y="1143000"/>
            <a:ext cx="1828800" cy="1219200"/>
          </a:xfrm>
          <a:prstGeom prst="downArrowCallout">
            <a:avLst>
              <a:gd name="adj1" fmla="val 37500"/>
              <a:gd name="adj2" fmla="val 37500"/>
              <a:gd name="adj3" fmla="val 16667"/>
              <a:gd name="adj4" fmla="val 66667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ENGLISH MEDIUM</a:t>
            </a:r>
          </a:p>
          <a:p>
            <a:pPr algn="ctr">
              <a:defRPr/>
            </a:pPr>
            <a:r>
              <a:rPr lang="en-US" altLang="ja-JP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 OF INSTRUCTION</a:t>
            </a:r>
            <a:endParaRPr lang="en-US" altLang="ja-JP" sz="1600" b="1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57362" name="AutoShape 20"/>
          <p:cNvSpPr>
            <a:spLocks noChangeArrowheads="1"/>
          </p:cNvSpPr>
          <p:nvPr/>
        </p:nvSpPr>
        <p:spPr bwMode="auto">
          <a:xfrm>
            <a:off x="228600" y="2362200"/>
            <a:ext cx="1524000" cy="4114800"/>
          </a:xfrm>
          <a:prstGeom prst="roundRect">
            <a:avLst>
              <a:gd name="adj" fmla="val 791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ja-JP">
              <a:ea typeface="ＭＳ Ｐゴシック" pitchFamily="34" charset="-128"/>
            </a:endParaRPr>
          </a:p>
          <a:p>
            <a:pPr algn="ctr"/>
            <a:endParaRPr lang="en-US" altLang="ja-JP">
              <a:ea typeface="ＭＳ Ｐゴシック" pitchFamily="34" charset="-128"/>
            </a:endParaRPr>
          </a:p>
          <a:p>
            <a:pPr algn="ctr"/>
            <a:endParaRPr lang="en-US" altLang="ja-JP">
              <a:ea typeface="ＭＳ Ｐゴシック" pitchFamily="34" charset="-128"/>
            </a:endParaRPr>
          </a:p>
        </p:txBody>
      </p:sp>
      <p:sp>
        <p:nvSpPr>
          <p:cNvPr id="512021" name="Text Box 21"/>
          <p:cNvSpPr txBox="1">
            <a:spLocks noChangeArrowheads="1"/>
          </p:cNvSpPr>
          <p:nvPr/>
        </p:nvSpPr>
        <p:spPr bwMode="auto">
          <a:xfrm rot="-5400000">
            <a:off x="-937419" y="3683794"/>
            <a:ext cx="38639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Knowledgeable Asian</a:t>
            </a:r>
          </a:p>
          <a:p>
            <a:pPr algn="ctr">
              <a:defRPr/>
            </a:pPr>
            <a:r>
              <a:rPr lang="en-US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Innovative Human</a:t>
            </a:r>
          </a:p>
          <a:p>
            <a:pPr algn="ctr">
              <a:defRPr/>
            </a:pPr>
            <a:r>
              <a:rPr lang="en-US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Resources</a:t>
            </a:r>
            <a:endParaRPr lang="ja-JP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578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MY" dirty="0" smtClean="0"/>
              <a:t>MJIIT </a:t>
            </a:r>
            <a:r>
              <a:rPr lang="en-MY" dirty="0"/>
              <a:t>d</a:t>
            </a:r>
            <a:r>
              <a:rPr lang="en-MY" dirty="0" smtClean="0"/>
              <a:t>efinition of ‘Ningen-Ryoku’</a:t>
            </a:r>
            <a:endParaRPr lang="en-M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445691"/>
          </a:xfrm>
          <a:solidFill>
            <a:srgbClr val="CCFFCC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en-US" altLang="ja-JP" i="1" dirty="0" smtClean="0"/>
              <a:t>“The personal attributes that contribute towards the development of comprehensive skills and core values of MJIIT graduates as engineers and members of society”</a:t>
            </a:r>
          </a:p>
          <a:p>
            <a:pPr marL="0" indent="0">
              <a:buNone/>
            </a:pPr>
            <a:endParaRPr kumimoji="1" lang="en-US" altLang="ja-JP" i="1" dirty="0" smtClean="0"/>
          </a:p>
          <a:p>
            <a:pPr marL="514350" indent="-514350">
              <a:buAutoNum type="arabicPeriod"/>
            </a:pPr>
            <a:r>
              <a:rPr kumimoji="1" lang="en-US" altLang="ja-JP" dirty="0" smtClean="0"/>
              <a:t>Comprehensive skills: communication, leadership, team work, report writing etc.</a:t>
            </a:r>
          </a:p>
          <a:p>
            <a:pPr marL="514350" indent="-514350">
              <a:buAutoNum type="arabicPeriod"/>
            </a:pPr>
            <a:r>
              <a:rPr kumimoji="1" lang="en-US" altLang="ja-JP" dirty="0" smtClean="0"/>
              <a:t>Core values/characteristics: e.g. motivation/dream to be a top engineer, responsible and good ethics, confidence, independence, maturity </a:t>
            </a:r>
          </a:p>
          <a:p>
            <a:endParaRPr kumimoji="1" lang="ja-JP" altLang="en-US" dirty="0"/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0782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ho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31" r="-7831"/>
          <a:stretch>
            <a:fillRect/>
          </a:stretch>
        </p:blipFill>
        <p:spPr>
          <a:xfrm rot="5400000">
            <a:off x="457200" y="-632618"/>
            <a:ext cx="8229600" cy="8229600"/>
          </a:xfrm>
        </p:spPr>
      </p:pic>
    </p:spTree>
    <p:extLst>
      <p:ext uri="{BB962C8B-B14F-4D97-AF65-F5344CB8AC3E}">
        <p14:creationId xmlns:p14="http://schemas.microsoft.com/office/powerpoint/2010/main" val="413767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UNESCO 2009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92" b="29650"/>
          <a:stretch/>
        </p:blipFill>
        <p:spPr>
          <a:xfrm>
            <a:off x="-12000" y="1308424"/>
            <a:ext cx="9155999" cy="5549576"/>
          </a:xfrm>
        </p:spPr>
      </p:pic>
      <p:sp>
        <p:nvSpPr>
          <p:cNvPr id="5" name="TextBox 4"/>
          <p:cNvSpPr txBox="1"/>
          <p:nvPr/>
        </p:nvSpPr>
        <p:spPr>
          <a:xfrm rot="16200000">
            <a:off x="948164" y="6094163"/>
            <a:ext cx="55514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Iran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353068" y="6300246"/>
            <a:ext cx="101444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Malaysia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487303" y="6031475"/>
            <a:ext cx="44114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2121581" y="6169800"/>
            <a:ext cx="72196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Japan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338843" y="6320699"/>
            <a:ext cx="10463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Germany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045376">
            <a:off x="5786827" y="6069613"/>
            <a:ext cx="4539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UK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387380"/>
            <a:ext cx="9144000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Percentage of graduates from tertiary education graduating from </a:t>
            </a:r>
          </a:p>
          <a:p>
            <a:pPr algn="ctr"/>
            <a:r>
              <a:rPr lang="en-US" sz="2600" b="1" dirty="0" smtClean="0"/>
              <a:t>Engineering, Manufacturing &amp; Construction </a:t>
            </a:r>
            <a:r>
              <a:rPr lang="en-US" sz="2600" b="1" dirty="0" err="1" smtClean="0"/>
              <a:t>programmes</a:t>
            </a:r>
            <a:r>
              <a:rPr lang="en-US" sz="2600" b="1" dirty="0" smtClean="0"/>
              <a:t> </a:t>
            </a:r>
            <a:endParaRPr lang="en-US" sz="2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67795" y="477189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1071" y="440255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30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9407" y="506692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8861" y="524384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44784" y="536944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48868" y="551054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31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4460</TotalTime>
  <Words>5000</Words>
  <Application>Microsoft Macintosh PowerPoint</Application>
  <PresentationFormat>On-screen Show (4:3)</PresentationFormat>
  <Paragraphs>954</Paragraphs>
  <Slides>79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Office Theme</vt:lpstr>
      <vt:lpstr>PBrush</vt:lpstr>
      <vt:lpstr>PowerPoint Presentation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UNESCO 2009</vt:lpstr>
      <vt:lpstr>PowerPoint Presentation</vt:lpstr>
      <vt:lpstr>Engineering Education</vt:lpstr>
      <vt:lpstr>Issues &amp; Challenges in Engineering Education</vt:lpstr>
      <vt:lpstr>The Dilemma</vt:lpstr>
      <vt:lpstr>Engineering Education</vt:lpstr>
      <vt:lpstr>PowerPoint Presentation</vt:lpstr>
      <vt:lpstr>PowerPoint Presentation</vt:lpstr>
      <vt:lpstr>Engineering &amp; Technology Domain</vt:lpstr>
      <vt:lpstr>PowerPoint Presentation</vt:lpstr>
      <vt:lpstr>Engineering &amp; Technology Domain</vt:lpstr>
      <vt:lpstr>Employers Rating of Skills/Qualities – 2002 </vt:lpstr>
      <vt:lpstr>Observations</vt:lpstr>
      <vt:lpstr>Sustainability!</vt:lpstr>
      <vt:lpstr>PowerPoint Presentation</vt:lpstr>
      <vt:lpstr>PowerPoint Presentation</vt:lpstr>
      <vt:lpstr>PowerPoint Presentation</vt:lpstr>
      <vt:lpstr>PowerPoint Presentation</vt:lpstr>
      <vt:lpstr>Accreditation</vt:lpstr>
      <vt:lpstr>What are the key success factors?</vt:lpstr>
      <vt:lpstr>ACCULTURALISATION of</vt:lpstr>
      <vt:lpstr>Accreditation</vt:lpstr>
      <vt:lpstr>Importance of Accreditation to Institutions of Higher Learning</vt:lpstr>
      <vt:lpstr>Importance to the Profession</vt:lpstr>
      <vt:lpstr>Focus on Accreditation </vt:lpstr>
      <vt:lpstr>Accreditation signifies</vt:lpstr>
      <vt:lpstr>PowerPoint Presentation</vt:lpstr>
      <vt:lpstr>Expectations of Accreditation</vt:lpstr>
      <vt:lpstr>Learning Style Model</vt:lpstr>
      <vt:lpstr>PowerPoint Presentation</vt:lpstr>
      <vt:lpstr>Outcome-based Education addresses the following key questions:</vt:lpstr>
      <vt:lpstr>Changing Educational Scenario</vt:lpstr>
      <vt:lpstr>Graduate Outcomes </vt:lpstr>
      <vt:lpstr>OBE</vt:lpstr>
      <vt:lpstr>PowerPoint Presentation</vt:lpstr>
      <vt:lpstr>Washington Accord 12 Graduate Attributes  PROGRAMME OUTCOMES</vt:lpstr>
      <vt:lpstr>PowerPoint Presentation</vt:lpstr>
      <vt:lpstr>New Bloom’s Taxonomy</vt:lpstr>
      <vt:lpstr>PowerPoint Presentation</vt:lpstr>
      <vt:lpstr>International Recognition</vt:lpstr>
      <vt:lpstr>ASEAN Federation of Engineering Organisations (AFEO)</vt:lpstr>
      <vt:lpstr>                 Europe</vt:lpstr>
      <vt:lpstr>PowerPoint Presentation</vt:lpstr>
      <vt:lpstr> IEA-Washington Accord</vt:lpstr>
      <vt:lpstr>Washington Accord Visits (2002 – 2009)</vt:lpstr>
      <vt:lpstr>PowerPoint Presentation</vt:lpstr>
      <vt:lpstr>International Engineering Alliance Meeting (IEAM) July 2015</vt:lpstr>
      <vt:lpstr>WA Review Checklist</vt:lpstr>
      <vt:lpstr>IEA- Sydney Accord</vt:lpstr>
      <vt:lpstr>PowerPoint Presentation</vt:lpstr>
      <vt:lpstr>IEA- Dublin Accord</vt:lpstr>
      <vt:lpstr>PowerPoint Presentation</vt:lpstr>
      <vt:lpstr>IEA-International Professional Engineers Agreement (IPEA) Members</vt:lpstr>
      <vt:lpstr>IEA-APEC Engineer  Member Economies</vt:lpstr>
      <vt:lpstr>IEA-International Engineering Technologist Agreement (IETA) Members</vt:lpstr>
      <vt:lpstr>      Convergence &amp; Merger?</vt:lpstr>
      <vt:lpstr>Concluding Remarks</vt:lpstr>
      <vt:lpstr>What are the challenges do we face?</vt:lpstr>
      <vt:lpstr>DNA</vt:lpstr>
      <vt:lpstr>Dare to be different? Yet functional and leading?</vt:lpstr>
      <vt:lpstr>Quotes</vt:lpstr>
      <vt:lpstr>PowerPoint Presentation</vt:lpstr>
      <vt:lpstr>Malaysian Engineering Formation Studies</vt:lpstr>
      <vt:lpstr>Conclusion</vt:lpstr>
      <vt:lpstr>PowerPoint Presentation</vt:lpstr>
      <vt:lpstr>Case: MJIIT</vt:lpstr>
      <vt:lpstr>PowerPoint Presentation</vt:lpstr>
      <vt:lpstr>PowerPoint Presentation</vt:lpstr>
      <vt:lpstr>PowerPoint Presentation</vt:lpstr>
      <vt:lpstr>PowerPoint Presentation</vt:lpstr>
      <vt:lpstr>MJIIT definition of ‘Ningen-Ryoku’</vt:lpstr>
    </vt:vector>
  </TitlesOfParts>
  <Company>MJIIT, UTM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Megat Johari Megat Mohd Noor</dc:creator>
  <cp:lastModifiedBy>Megat Johari Megat Mohd Noor</cp:lastModifiedBy>
  <cp:revision>70</cp:revision>
  <dcterms:created xsi:type="dcterms:W3CDTF">2014-04-15T00:48:40Z</dcterms:created>
  <dcterms:modified xsi:type="dcterms:W3CDTF">2014-04-18T03:34:36Z</dcterms:modified>
</cp:coreProperties>
</file>