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Default Extension="jpeg" ContentType="image/jpeg"/>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9"/>
  </p:notesMasterIdLst>
  <p:sldIdLst>
    <p:sldId id="394" r:id="rId2"/>
    <p:sldId id="395" r:id="rId3"/>
    <p:sldId id="396" r:id="rId4"/>
    <p:sldId id="397" r:id="rId5"/>
    <p:sldId id="518" r:id="rId6"/>
    <p:sldId id="502" r:id="rId7"/>
    <p:sldId id="519" r:id="rId8"/>
    <p:sldId id="520" r:id="rId9"/>
    <p:sldId id="503" r:id="rId10"/>
    <p:sldId id="504" r:id="rId11"/>
    <p:sldId id="505" r:id="rId12"/>
    <p:sldId id="506" r:id="rId13"/>
    <p:sldId id="507" r:id="rId14"/>
    <p:sldId id="508" r:id="rId15"/>
    <p:sldId id="509" r:id="rId16"/>
    <p:sldId id="510" r:id="rId17"/>
    <p:sldId id="511" r:id="rId18"/>
    <p:sldId id="512" r:id="rId19"/>
    <p:sldId id="513" r:id="rId20"/>
    <p:sldId id="514" r:id="rId21"/>
    <p:sldId id="515" r:id="rId22"/>
    <p:sldId id="516" r:id="rId23"/>
    <p:sldId id="517" r:id="rId24"/>
    <p:sldId id="434" r:id="rId25"/>
    <p:sldId id="435" r:id="rId26"/>
    <p:sldId id="436" r:id="rId27"/>
    <p:sldId id="437" r:id="rId28"/>
    <p:sldId id="438" r:id="rId29"/>
    <p:sldId id="439" r:id="rId30"/>
    <p:sldId id="441" r:id="rId31"/>
    <p:sldId id="443" r:id="rId32"/>
    <p:sldId id="521" r:id="rId33"/>
    <p:sldId id="522" r:id="rId34"/>
    <p:sldId id="523" r:id="rId35"/>
    <p:sldId id="524" r:id="rId36"/>
    <p:sldId id="525" r:id="rId37"/>
    <p:sldId id="526" r:id="rId38"/>
    <p:sldId id="527" r:id="rId39"/>
    <p:sldId id="528" r:id="rId40"/>
    <p:sldId id="529" r:id="rId41"/>
    <p:sldId id="530" r:id="rId42"/>
    <p:sldId id="531" r:id="rId43"/>
    <p:sldId id="532" r:id="rId44"/>
    <p:sldId id="533" r:id="rId45"/>
    <p:sldId id="534" r:id="rId46"/>
    <p:sldId id="535" r:id="rId47"/>
    <p:sldId id="564" r:id="rId48"/>
    <p:sldId id="536" r:id="rId49"/>
    <p:sldId id="537" r:id="rId50"/>
    <p:sldId id="538" r:id="rId51"/>
    <p:sldId id="539" r:id="rId52"/>
    <p:sldId id="540" r:id="rId53"/>
    <p:sldId id="541" r:id="rId54"/>
    <p:sldId id="542" r:id="rId55"/>
    <p:sldId id="543" r:id="rId56"/>
    <p:sldId id="544" r:id="rId57"/>
    <p:sldId id="545" r:id="rId58"/>
    <p:sldId id="546" r:id="rId59"/>
    <p:sldId id="547" r:id="rId60"/>
    <p:sldId id="548" r:id="rId61"/>
    <p:sldId id="549" r:id="rId62"/>
    <p:sldId id="550" r:id="rId63"/>
    <p:sldId id="551" r:id="rId64"/>
    <p:sldId id="552" r:id="rId65"/>
    <p:sldId id="553" r:id="rId66"/>
    <p:sldId id="554" r:id="rId67"/>
    <p:sldId id="555" r:id="rId68"/>
    <p:sldId id="556" r:id="rId69"/>
    <p:sldId id="557" r:id="rId70"/>
    <p:sldId id="558" r:id="rId71"/>
    <p:sldId id="559" r:id="rId72"/>
    <p:sldId id="560" r:id="rId73"/>
    <p:sldId id="561" r:id="rId74"/>
    <p:sldId id="562" r:id="rId75"/>
    <p:sldId id="563" r:id="rId76"/>
    <p:sldId id="499" r:id="rId77"/>
    <p:sldId id="500" r:id="rId7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p:restoredLeft sz="15620"/>
    <p:restoredTop sz="99897" autoAdjust="0"/>
  </p:normalViewPr>
  <p:slideViewPr>
    <p:cSldViewPr>
      <p:cViewPr varScale="1">
        <p:scale>
          <a:sx n="87" d="100"/>
          <a:sy n="87" d="100"/>
        </p:scale>
        <p:origin x="-2035" y="-91"/>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678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46AB6E-9E09-4278-8062-C195EE2ECE8F}" type="datetimeFigureOut">
              <a:rPr lang="en-US" smtClean="0"/>
              <a:pPr/>
              <a:t>8/28/2016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2C1D81-BCD4-4B76-8BE3-0EBBD45D7D20}" type="slidenum">
              <a:rPr lang="en-US" smtClean="0"/>
              <a:pPr/>
              <a:t>‹#›</a:t>
            </a:fld>
            <a:endParaRPr lang="en-US"/>
          </a:p>
        </p:txBody>
      </p:sp>
    </p:spTree>
    <p:extLst>
      <p:ext uri="{BB962C8B-B14F-4D97-AF65-F5344CB8AC3E}">
        <p14:creationId xmlns:p14="http://schemas.microsoft.com/office/powerpoint/2010/main" xmlns="" val="3912862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C25AD5-00C4-4989-B2D2-0D9600E1AB10}" type="slidenum">
              <a:rPr lang="en-US" smtClean="0"/>
              <a:pPr/>
              <a:t>2</a:t>
            </a:fld>
            <a:endParaRPr lang="en-US"/>
          </a:p>
        </p:txBody>
      </p:sp>
    </p:spTree>
    <p:extLst>
      <p:ext uri="{BB962C8B-B14F-4D97-AF65-F5344CB8AC3E}">
        <p14:creationId xmlns="" xmlns:p14="http://schemas.microsoft.com/office/powerpoint/2010/main" val="2708122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2C1D81-BCD4-4B76-8BE3-0EBBD45D7D20}" type="slidenum">
              <a:rPr lang="en-US" smtClean="0"/>
              <a:pPr/>
              <a:t>30</a:t>
            </a:fld>
            <a:endParaRPr lang="en-US"/>
          </a:p>
        </p:txBody>
      </p:sp>
    </p:spTree>
    <p:extLst>
      <p:ext uri="{BB962C8B-B14F-4D97-AF65-F5344CB8AC3E}">
        <p14:creationId xmlns="" xmlns:p14="http://schemas.microsoft.com/office/powerpoint/2010/main" val="38669099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2C1D81-BCD4-4B76-8BE3-0EBBD45D7D20}" type="slidenum">
              <a:rPr lang="en-US" smtClean="0"/>
              <a:pPr/>
              <a:t>32</a:t>
            </a:fld>
            <a:endParaRPr lang="en-US"/>
          </a:p>
        </p:txBody>
      </p:sp>
    </p:spTree>
    <p:extLst>
      <p:ext uri="{BB962C8B-B14F-4D97-AF65-F5344CB8AC3E}">
        <p14:creationId xmlns:p14="http://schemas.microsoft.com/office/powerpoint/2010/main" xmlns="" val="27795456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C25AD5-00C4-4989-B2D2-0D9600E1AB10}" type="slidenum">
              <a:rPr lang="en-US" smtClean="0"/>
              <a:pPr/>
              <a:t>33</a:t>
            </a:fld>
            <a:endParaRPr lang="en-US"/>
          </a:p>
        </p:txBody>
      </p:sp>
    </p:spTree>
    <p:extLst>
      <p:ext uri="{BB962C8B-B14F-4D97-AF65-F5344CB8AC3E}">
        <p14:creationId xmlns:p14="http://schemas.microsoft.com/office/powerpoint/2010/main" xmlns="" val="11277553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C25AD5-00C4-4989-B2D2-0D9600E1AB10}" type="slidenum">
              <a:rPr lang="en-US" smtClean="0"/>
              <a:pPr/>
              <a:t>34</a:t>
            </a:fld>
            <a:endParaRPr lang="en-US"/>
          </a:p>
        </p:txBody>
      </p:sp>
    </p:spTree>
    <p:extLst>
      <p:ext uri="{BB962C8B-B14F-4D97-AF65-F5344CB8AC3E}">
        <p14:creationId xmlns:p14="http://schemas.microsoft.com/office/powerpoint/2010/main" xmlns="" val="42765772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C25AD5-00C4-4989-B2D2-0D9600E1AB10}" type="slidenum">
              <a:rPr lang="en-US" smtClean="0"/>
              <a:pPr/>
              <a:t>35</a:t>
            </a:fld>
            <a:endParaRPr lang="en-US"/>
          </a:p>
        </p:txBody>
      </p:sp>
    </p:spTree>
    <p:extLst>
      <p:ext uri="{BB962C8B-B14F-4D97-AF65-F5344CB8AC3E}">
        <p14:creationId xmlns:p14="http://schemas.microsoft.com/office/powerpoint/2010/main" xmlns="" val="1836167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C25AD5-00C4-4989-B2D2-0D9600E1AB10}" type="slidenum">
              <a:rPr lang="en-US" smtClean="0"/>
              <a:pPr/>
              <a:t>36</a:t>
            </a:fld>
            <a:endParaRPr lang="en-US"/>
          </a:p>
        </p:txBody>
      </p:sp>
    </p:spTree>
    <p:extLst>
      <p:ext uri="{BB962C8B-B14F-4D97-AF65-F5344CB8AC3E}">
        <p14:creationId xmlns:p14="http://schemas.microsoft.com/office/powerpoint/2010/main" xmlns="" val="3587941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C25AD5-00C4-4989-B2D2-0D9600E1AB10}" type="slidenum">
              <a:rPr lang="en-US" smtClean="0"/>
              <a:pPr/>
              <a:t>37</a:t>
            </a:fld>
            <a:endParaRPr lang="en-US"/>
          </a:p>
        </p:txBody>
      </p:sp>
    </p:spTree>
    <p:extLst>
      <p:ext uri="{BB962C8B-B14F-4D97-AF65-F5344CB8AC3E}">
        <p14:creationId xmlns:p14="http://schemas.microsoft.com/office/powerpoint/2010/main" xmlns="" val="27948892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C25AD5-00C4-4989-B2D2-0D9600E1AB10}" type="slidenum">
              <a:rPr lang="en-US" smtClean="0"/>
              <a:pPr/>
              <a:t>38</a:t>
            </a:fld>
            <a:endParaRPr lang="en-US"/>
          </a:p>
        </p:txBody>
      </p:sp>
    </p:spTree>
    <p:extLst>
      <p:ext uri="{BB962C8B-B14F-4D97-AF65-F5344CB8AC3E}">
        <p14:creationId xmlns:p14="http://schemas.microsoft.com/office/powerpoint/2010/main" xmlns="" val="33179863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C25AD5-00C4-4989-B2D2-0D9600E1AB10}" type="slidenum">
              <a:rPr lang="en-US" smtClean="0"/>
              <a:pPr/>
              <a:t>39</a:t>
            </a:fld>
            <a:endParaRPr lang="en-US"/>
          </a:p>
        </p:txBody>
      </p:sp>
    </p:spTree>
    <p:extLst>
      <p:ext uri="{BB962C8B-B14F-4D97-AF65-F5344CB8AC3E}">
        <p14:creationId xmlns:p14="http://schemas.microsoft.com/office/powerpoint/2010/main" xmlns="" val="34539275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C25AD5-00C4-4989-B2D2-0D9600E1AB10}" type="slidenum">
              <a:rPr lang="en-US" smtClean="0"/>
              <a:pPr/>
              <a:t>40</a:t>
            </a:fld>
            <a:endParaRPr lang="en-US"/>
          </a:p>
        </p:txBody>
      </p:sp>
    </p:spTree>
    <p:extLst>
      <p:ext uri="{BB962C8B-B14F-4D97-AF65-F5344CB8AC3E}">
        <p14:creationId xmlns:p14="http://schemas.microsoft.com/office/powerpoint/2010/main" xmlns="" val="689221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2C1D81-BCD4-4B76-8BE3-0EBBD45D7D20}" type="slidenum">
              <a:rPr lang="en-US" smtClean="0"/>
              <a:pPr/>
              <a:t>5</a:t>
            </a:fld>
            <a:endParaRPr lang="en-US"/>
          </a:p>
        </p:txBody>
      </p:sp>
    </p:spTree>
    <p:extLst>
      <p:ext uri="{BB962C8B-B14F-4D97-AF65-F5344CB8AC3E}">
        <p14:creationId xmlns:p14="http://schemas.microsoft.com/office/powerpoint/2010/main" xmlns="" val="32863834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C25AD5-00C4-4989-B2D2-0D9600E1AB10}" type="slidenum">
              <a:rPr lang="en-US" smtClean="0"/>
              <a:pPr/>
              <a:t>41</a:t>
            </a:fld>
            <a:endParaRPr lang="en-US"/>
          </a:p>
        </p:txBody>
      </p:sp>
    </p:spTree>
    <p:extLst>
      <p:ext uri="{BB962C8B-B14F-4D97-AF65-F5344CB8AC3E}">
        <p14:creationId xmlns:p14="http://schemas.microsoft.com/office/powerpoint/2010/main" xmlns="" val="16226443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C25AD5-00C4-4989-B2D2-0D9600E1AB10}" type="slidenum">
              <a:rPr lang="en-US" smtClean="0"/>
              <a:pPr/>
              <a:t>42</a:t>
            </a:fld>
            <a:endParaRPr lang="en-US"/>
          </a:p>
        </p:txBody>
      </p:sp>
    </p:spTree>
    <p:extLst>
      <p:ext uri="{BB962C8B-B14F-4D97-AF65-F5344CB8AC3E}">
        <p14:creationId xmlns:p14="http://schemas.microsoft.com/office/powerpoint/2010/main" xmlns="" val="17113773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2C1D81-BCD4-4B76-8BE3-0EBBD45D7D20}" type="slidenum">
              <a:rPr lang="en-US" smtClean="0"/>
              <a:pPr/>
              <a:t>43</a:t>
            </a:fld>
            <a:endParaRPr lang="en-US"/>
          </a:p>
        </p:txBody>
      </p:sp>
    </p:spTree>
    <p:extLst>
      <p:ext uri="{BB962C8B-B14F-4D97-AF65-F5344CB8AC3E}">
        <p14:creationId xmlns:p14="http://schemas.microsoft.com/office/powerpoint/2010/main" xmlns="" val="21001669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C25AD5-00C4-4989-B2D2-0D9600E1AB10}" type="slidenum">
              <a:rPr lang="en-US" smtClean="0"/>
              <a:pPr/>
              <a:t>44</a:t>
            </a:fld>
            <a:endParaRPr lang="en-US"/>
          </a:p>
        </p:txBody>
      </p:sp>
    </p:spTree>
    <p:extLst>
      <p:ext uri="{BB962C8B-B14F-4D97-AF65-F5344CB8AC3E}">
        <p14:creationId xmlns:p14="http://schemas.microsoft.com/office/powerpoint/2010/main" xmlns="" val="1641053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C25AD5-00C4-4989-B2D2-0D9600E1AB10}" type="slidenum">
              <a:rPr lang="en-US" smtClean="0"/>
              <a:pPr/>
              <a:t>45</a:t>
            </a:fld>
            <a:endParaRPr lang="en-US"/>
          </a:p>
        </p:txBody>
      </p:sp>
    </p:spTree>
    <p:extLst>
      <p:ext uri="{BB962C8B-B14F-4D97-AF65-F5344CB8AC3E}">
        <p14:creationId xmlns:p14="http://schemas.microsoft.com/office/powerpoint/2010/main" xmlns="" val="24059575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C25AD5-00C4-4989-B2D2-0D9600E1AB10}" type="slidenum">
              <a:rPr lang="en-US" smtClean="0"/>
              <a:pPr/>
              <a:t>46</a:t>
            </a:fld>
            <a:endParaRPr lang="en-US"/>
          </a:p>
        </p:txBody>
      </p:sp>
    </p:spTree>
    <p:extLst>
      <p:ext uri="{BB962C8B-B14F-4D97-AF65-F5344CB8AC3E}">
        <p14:creationId xmlns:p14="http://schemas.microsoft.com/office/powerpoint/2010/main" xmlns="" val="8056111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C25AD5-00C4-4989-B2D2-0D9600E1AB10}" type="slidenum">
              <a:rPr lang="en-US" smtClean="0"/>
              <a:pPr/>
              <a:t>48</a:t>
            </a:fld>
            <a:endParaRPr lang="en-US"/>
          </a:p>
        </p:txBody>
      </p:sp>
    </p:spTree>
    <p:extLst>
      <p:ext uri="{BB962C8B-B14F-4D97-AF65-F5344CB8AC3E}">
        <p14:creationId xmlns:p14="http://schemas.microsoft.com/office/powerpoint/2010/main" xmlns="" val="9018179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C25AD5-00C4-4989-B2D2-0D9600E1AB10}" type="slidenum">
              <a:rPr lang="en-US" smtClean="0"/>
              <a:pPr/>
              <a:t>49</a:t>
            </a:fld>
            <a:endParaRPr lang="en-US"/>
          </a:p>
        </p:txBody>
      </p:sp>
    </p:spTree>
    <p:extLst>
      <p:ext uri="{BB962C8B-B14F-4D97-AF65-F5344CB8AC3E}">
        <p14:creationId xmlns:p14="http://schemas.microsoft.com/office/powerpoint/2010/main" xmlns="" val="25159382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2C1D81-BCD4-4B76-8BE3-0EBBD45D7D20}" type="slidenum">
              <a:rPr lang="en-US" smtClean="0"/>
              <a:pPr/>
              <a:t>50</a:t>
            </a:fld>
            <a:endParaRPr lang="en-US"/>
          </a:p>
        </p:txBody>
      </p:sp>
    </p:spTree>
    <p:extLst>
      <p:ext uri="{BB962C8B-B14F-4D97-AF65-F5344CB8AC3E}">
        <p14:creationId xmlns:p14="http://schemas.microsoft.com/office/powerpoint/2010/main" xmlns="" val="2380743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2C1D81-BCD4-4B76-8BE3-0EBBD45D7D20}" type="slidenum">
              <a:rPr lang="en-US" smtClean="0"/>
              <a:pPr/>
              <a:t>51</a:t>
            </a:fld>
            <a:endParaRPr lang="en-US"/>
          </a:p>
        </p:txBody>
      </p:sp>
    </p:spTree>
    <p:extLst>
      <p:ext uri="{BB962C8B-B14F-4D97-AF65-F5344CB8AC3E}">
        <p14:creationId xmlns:p14="http://schemas.microsoft.com/office/powerpoint/2010/main" xmlns="" val="516373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2C1D81-BCD4-4B76-8BE3-0EBBD45D7D20}" type="slidenum">
              <a:rPr lang="en-US" smtClean="0"/>
              <a:pPr/>
              <a:t>6</a:t>
            </a:fld>
            <a:endParaRPr lang="en-US"/>
          </a:p>
        </p:txBody>
      </p:sp>
    </p:spTree>
    <p:extLst>
      <p:ext uri="{BB962C8B-B14F-4D97-AF65-F5344CB8AC3E}">
        <p14:creationId xmlns:p14="http://schemas.microsoft.com/office/powerpoint/2010/main" xmlns="" val="1912202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2C1D81-BCD4-4B76-8BE3-0EBBD45D7D20}" type="slidenum">
              <a:rPr lang="en-US" smtClean="0"/>
              <a:pPr/>
              <a:t>52</a:t>
            </a:fld>
            <a:endParaRPr lang="en-US"/>
          </a:p>
        </p:txBody>
      </p:sp>
    </p:spTree>
    <p:extLst>
      <p:ext uri="{BB962C8B-B14F-4D97-AF65-F5344CB8AC3E}">
        <p14:creationId xmlns:p14="http://schemas.microsoft.com/office/powerpoint/2010/main" xmlns="" val="31010468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C25AD5-00C4-4989-B2D2-0D9600E1AB10}" type="slidenum">
              <a:rPr lang="en-US" smtClean="0"/>
              <a:pPr/>
              <a:t>53</a:t>
            </a:fld>
            <a:endParaRPr lang="en-US"/>
          </a:p>
        </p:txBody>
      </p:sp>
    </p:spTree>
    <p:extLst>
      <p:ext uri="{BB962C8B-B14F-4D97-AF65-F5344CB8AC3E}">
        <p14:creationId xmlns:p14="http://schemas.microsoft.com/office/powerpoint/2010/main" xmlns="" val="24363299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C25AD5-00C4-4989-B2D2-0D9600E1AB10}" type="slidenum">
              <a:rPr lang="en-US" smtClean="0"/>
              <a:pPr/>
              <a:t>54</a:t>
            </a:fld>
            <a:endParaRPr lang="en-US"/>
          </a:p>
        </p:txBody>
      </p:sp>
    </p:spTree>
    <p:extLst>
      <p:ext uri="{BB962C8B-B14F-4D97-AF65-F5344CB8AC3E}">
        <p14:creationId xmlns:p14="http://schemas.microsoft.com/office/powerpoint/2010/main" xmlns="" val="29711822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C25AD5-00C4-4989-B2D2-0D9600E1AB10}" type="slidenum">
              <a:rPr lang="en-US" smtClean="0"/>
              <a:pPr/>
              <a:t>55</a:t>
            </a:fld>
            <a:endParaRPr lang="en-US"/>
          </a:p>
        </p:txBody>
      </p:sp>
    </p:spTree>
    <p:extLst>
      <p:ext uri="{BB962C8B-B14F-4D97-AF65-F5344CB8AC3E}">
        <p14:creationId xmlns:p14="http://schemas.microsoft.com/office/powerpoint/2010/main" xmlns="" val="20549303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C25AD5-00C4-4989-B2D2-0D9600E1AB10}" type="slidenum">
              <a:rPr lang="en-US" smtClean="0"/>
              <a:pPr/>
              <a:t>56</a:t>
            </a:fld>
            <a:endParaRPr lang="en-US"/>
          </a:p>
        </p:txBody>
      </p:sp>
    </p:spTree>
    <p:extLst>
      <p:ext uri="{BB962C8B-B14F-4D97-AF65-F5344CB8AC3E}">
        <p14:creationId xmlns:p14="http://schemas.microsoft.com/office/powerpoint/2010/main" xmlns="" val="36676859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C25AD5-00C4-4989-B2D2-0D9600E1AB10}" type="slidenum">
              <a:rPr lang="en-US" smtClean="0"/>
              <a:pPr/>
              <a:t>57</a:t>
            </a:fld>
            <a:endParaRPr lang="en-US"/>
          </a:p>
        </p:txBody>
      </p:sp>
    </p:spTree>
    <p:extLst>
      <p:ext uri="{BB962C8B-B14F-4D97-AF65-F5344CB8AC3E}">
        <p14:creationId xmlns:p14="http://schemas.microsoft.com/office/powerpoint/2010/main" xmlns="" val="40238195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C25AD5-00C4-4989-B2D2-0D9600E1AB10}" type="slidenum">
              <a:rPr lang="en-US" smtClean="0"/>
              <a:pPr/>
              <a:t>58</a:t>
            </a:fld>
            <a:endParaRPr lang="en-US"/>
          </a:p>
        </p:txBody>
      </p:sp>
    </p:spTree>
    <p:extLst>
      <p:ext uri="{BB962C8B-B14F-4D97-AF65-F5344CB8AC3E}">
        <p14:creationId xmlns:p14="http://schemas.microsoft.com/office/powerpoint/2010/main" xmlns="" val="39022151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C25AD5-00C4-4989-B2D2-0D9600E1AB10}" type="slidenum">
              <a:rPr lang="en-US" smtClean="0"/>
              <a:pPr/>
              <a:t>59</a:t>
            </a:fld>
            <a:endParaRPr lang="en-US"/>
          </a:p>
        </p:txBody>
      </p:sp>
    </p:spTree>
    <p:extLst>
      <p:ext uri="{BB962C8B-B14F-4D97-AF65-F5344CB8AC3E}">
        <p14:creationId xmlns:p14="http://schemas.microsoft.com/office/powerpoint/2010/main" xmlns="" val="32444294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C25AD5-00C4-4989-B2D2-0D9600E1AB10}" type="slidenum">
              <a:rPr lang="en-US" smtClean="0"/>
              <a:pPr/>
              <a:t>60</a:t>
            </a:fld>
            <a:endParaRPr lang="en-US"/>
          </a:p>
        </p:txBody>
      </p:sp>
    </p:spTree>
    <p:extLst>
      <p:ext uri="{BB962C8B-B14F-4D97-AF65-F5344CB8AC3E}">
        <p14:creationId xmlns:p14="http://schemas.microsoft.com/office/powerpoint/2010/main" xmlns="" val="41062000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C25AD5-00C4-4989-B2D2-0D9600E1AB10}" type="slidenum">
              <a:rPr lang="en-US" smtClean="0"/>
              <a:pPr/>
              <a:t>61</a:t>
            </a:fld>
            <a:endParaRPr lang="en-US"/>
          </a:p>
        </p:txBody>
      </p:sp>
    </p:spTree>
    <p:extLst>
      <p:ext uri="{BB962C8B-B14F-4D97-AF65-F5344CB8AC3E}">
        <p14:creationId xmlns:p14="http://schemas.microsoft.com/office/powerpoint/2010/main" xmlns="" val="282527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2C1D81-BCD4-4B76-8BE3-0EBBD45D7D20}" type="slidenum">
              <a:rPr lang="en-US" smtClean="0"/>
              <a:pPr/>
              <a:t>7</a:t>
            </a:fld>
            <a:endParaRPr lang="en-US"/>
          </a:p>
        </p:txBody>
      </p:sp>
    </p:spTree>
    <p:extLst>
      <p:ext uri="{BB962C8B-B14F-4D97-AF65-F5344CB8AC3E}">
        <p14:creationId xmlns:p14="http://schemas.microsoft.com/office/powerpoint/2010/main" xmlns="" val="1912202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C25AD5-00C4-4989-B2D2-0D9600E1AB10}" type="slidenum">
              <a:rPr lang="en-US" smtClean="0"/>
              <a:pPr/>
              <a:t>65</a:t>
            </a:fld>
            <a:endParaRPr lang="en-US"/>
          </a:p>
        </p:txBody>
      </p:sp>
    </p:spTree>
    <p:extLst>
      <p:ext uri="{BB962C8B-B14F-4D97-AF65-F5344CB8AC3E}">
        <p14:creationId xmlns:p14="http://schemas.microsoft.com/office/powerpoint/2010/main" xmlns="" val="1469404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C25AD5-00C4-4989-B2D2-0D9600E1AB10}" type="slidenum">
              <a:rPr lang="en-US" smtClean="0"/>
              <a:pPr/>
              <a:t>66</a:t>
            </a:fld>
            <a:endParaRPr lang="en-US"/>
          </a:p>
        </p:txBody>
      </p:sp>
    </p:spTree>
    <p:extLst>
      <p:ext uri="{BB962C8B-B14F-4D97-AF65-F5344CB8AC3E}">
        <p14:creationId xmlns:p14="http://schemas.microsoft.com/office/powerpoint/2010/main" xmlns="" val="36966811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C25AD5-00C4-4989-B2D2-0D9600E1AB10}" type="slidenum">
              <a:rPr lang="en-US" smtClean="0"/>
              <a:pPr/>
              <a:t>67</a:t>
            </a:fld>
            <a:endParaRPr lang="en-US"/>
          </a:p>
        </p:txBody>
      </p:sp>
    </p:spTree>
    <p:extLst>
      <p:ext uri="{BB962C8B-B14F-4D97-AF65-F5344CB8AC3E}">
        <p14:creationId xmlns:p14="http://schemas.microsoft.com/office/powerpoint/2010/main" xmlns="" val="31215688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C25AD5-00C4-4989-B2D2-0D9600E1AB10}" type="slidenum">
              <a:rPr lang="en-US" smtClean="0"/>
              <a:pPr/>
              <a:t>68</a:t>
            </a:fld>
            <a:endParaRPr lang="en-US"/>
          </a:p>
        </p:txBody>
      </p:sp>
    </p:spTree>
    <p:extLst>
      <p:ext uri="{BB962C8B-B14F-4D97-AF65-F5344CB8AC3E}">
        <p14:creationId xmlns:p14="http://schemas.microsoft.com/office/powerpoint/2010/main" xmlns="" val="26457373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C25AD5-00C4-4989-B2D2-0D9600E1AB10}" type="slidenum">
              <a:rPr lang="en-US" smtClean="0"/>
              <a:pPr/>
              <a:t>69</a:t>
            </a:fld>
            <a:endParaRPr lang="en-US"/>
          </a:p>
        </p:txBody>
      </p:sp>
    </p:spTree>
    <p:extLst>
      <p:ext uri="{BB962C8B-B14F-4D97-AF65-F5344CB8AC3E}">
        <p14:creationId xmlns:p14="http://schemas.microsoft.com/office/powerpoint/2010/main" xmlns="" val="18295298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C25AD5-00C4-4989-B2D2-0D9600E1AB10}" type="slidenum">
              <a:rPr lang="en-US" smtClean="0"/>
              <a:pPr/>
              <a:t>70</a:t>
            </a:fld>
            <a:endParaRPr lang="en-US"/>
          </a:p>
        </p:txBody>
      </p:sp>
    </p:spTree>
    <p:extLst>
      <p:ext uri="{BB962C8B-B14F-4D97-AF65-F5344CB8AC3E}">
        <p14:creationId xmlns:p14="http://schemas.microsoft.com/office/powerpoint/2010/main" xmlns="" val="36458747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C25AD5-00C4-4989-B2D2-0D9600E1AB10}" type="slidenum">
              <a:rPr lang="en-US" smtClean="0"/>
              <a:pPr/>
              <a:t>71</a:t>
            </a:fld>
            <a:endParaRPr lang="en-US"/>
          </a:p>
        </p:txBody>
      </p:sp>
    </p:spTree>
    <p:extLst>
      <p:ext uri="{BB962C8B-B14F-4D97-AF65-F5344CB8AC3E}">
        <p14:creationId xmlns:p14="http://schemas.microsoft.com/office/powerpoint/2010/main" xmlns="" val="325967065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C25AD5-00C4-4989-B2D2-0D9600E1AB10}" type="slidenum">
              <a:rPr lang="en-US" smtClean="0"/>
              <a:pPr/>
              <a:t>72</a:t>
            </a:fld>
            <a:endParaRPr lang="en-US"/>
          </a:p>
        </p:txBody>
      </p:sp>
    </p:spTree>
    <p:extLst>
      <p:ext uri="{BB962C8B-B14F-4D97-AF65-F5344CB8AC3E}">
        <p14:creationId xmlns:p14="http://schemas.microsoft.com/office/powerpoint/2010/main" xmlns="" val="5079059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C25AD5-00C4-4989-B2D2-0D9600E1AB10}" type="slidenum">
              <a:rPr lang="en-US" smtClean="0"/>
              <a:pPr/>
              <a:t>73</a:t>
            </a:fld>
            <a:endParaRPr lang="en-US"/>
          </a:p>
        </p:txBody>
      </p:sp>
    </p:spTree>
    <p:extLst>
      <p:ext uri="{BB962C8B-B14F-4D97-AF65-F5344CB8AC3E}">
        <p14:creationId xmlns:p14="http://schemas.microsoft.com/office/powerpoint/2010/main" xmlns="" val="276442166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C25AD5-00C4-4989-B2D2-0D9600E1AB10}" type="slidenum">
              <a:rPr lang="en-US" smtClean="0"/>
              <a:pPr/>
              <a:t>74</a:t>
            </a:fld>
            <a:endParaRPr lang="en-US"/>
          </a:p>
        </p:txBody>
      </p:sp>
    </p:spTree>
    <p:extLst>
      <p:ext uri="{BB962C8B-B14F-4D97-AF65-F5344CB8AC3E}">
        <p14:creationId xmlns:p14="http://schemas.microsoft.com/office/powerpoint/2010/main" xmlns="" val="2734148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2C1D81-BCD4-4B76-8BE3-0EBBD45D7D20}" type="slidenum">
              <a:rPr lang="en-US" smtClean="0"/>
              <a:pPr/>
              <a:t>8</a:t>
            </a:fld>
            <a:endParaRPr lang="en-US"/>
          </a:p>
        </p:txBody>
      </p:sp>
    </p:spTree>
    <p:extLst>
      <p:ext uri="{BB962C8B-B14F-4D97-AF65-F5344CB8AC3E}">
        <p14:creationId xmlns:p14="http://schemas.microsoft.com/office/powerpoint/2010/main" xmlns="" val="19122022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C25AD5-00C4-4989-B2D2-0D9600E1AB10}" type="slidenum">
              <a:rPr lang="en-US" smtClean="0"/>
              <a:pPr/>
              <a:t>75</a:t>
            </a:fld>
            <a:endParaRPr lang="en-US"/>
          </a:p>
        </p:txBody>
      </p:sp>
    </p:spTree>
    <p:extLst>
      <p:ext uri="{BB962C8B-B14F-4D97-AF65-F5344CB8AC3E}">
        <p14:creationId xmlns:p14="http://schemas.microsoft.com/office/powerpoint/2010/main" xmlns="" val="508865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2C1D81-BCD4-4B76-8BE3-0EBBD45D7D20}" type="slidenum">
              <a:rPr lang="en-US" smtClean="0"/>
              <a:pPr/>
              <a:t>24</a:t>
            </a:fld>
            <a:endParaRPr lang="en-US"/>
          </a:p>
        </p:txBody>
      </p:sp>
    </p:spTree>
    <p:extLst>
      <p:ext uri="{BB962C8B-B14F-4D97-AF65-F5344CB8AC3E}">
        <p14:creationId xmlns="" xmlns:p14="http://schemas.microsoft.com/office/powerpoint/2010/main" val="4214359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2C1D81-BCD4-4B76-8BE3-0EBBD45D7D20}" type="slidenum">
              <a:rPr lang="en-US" smtClean="0"/>
              <a:pPr/>
              <a:t>25</a:t>
            </a:fld>
            <a:endParaRPr lang="en-US"/>
          </a:p>
        </p:txBody>
      </p:sp>
    </p:spTree>
    <p:extLst>
      <p:ext uri="{BB962C8B-B14F-4D97-AF65-F5344CB8AC3E}">
        <p14:creationId xmlns="" xmlns:p14="http://schemas.microsoft.com/office/powerpoint/2010/main" val="2709624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2C1D81-BCD4-4B76-8BE3-0EBBD45D7D20}" type="slidenum">
              <a:rPr lang="en-US" smtClean="0"/>
              <a:pPr/>
              <a:t>28</a:t>
            </a:fld>
            <a:endParaRPr lang="en-US"/>
          </a:p>
        </p:txBody>
      </p:sp>
    </p:spTree>
    <p:extLst>
      <p:ext uri="{BB962C8B-B14F-4D97-AF65-F5344CB8AC3E}">
        <p14:creationId xmlns="" xmlns:p14="http://schemas.microsoft.com/office/powerpoint/2010/main" val="970966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2C1D81-BCD4-4B76-8BE3-0EBBD45D7D20}" type="slidenum">
              <a:rPr lang="en-US" smtClean="0"/>
              <a:pPr/>
              <a:t>29</a:t>
            </a:fld>
            <a:endParaRPr lang="en-US"/>
          </a:p>
        </p:txBody>
      </p:sp>
    </p:spTree>
    <p:extLst>
      <p:ext uri="{BB962C8B-B14F-4D97-AF65-F5344CB8AC3E}">
        <p14:creationId xmlns="" xmlns:p14="http://schemas.microsoft.com/office/powerpoint/2010/main" val="2566086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A3B3ACF-8411-4535-BB04-178B70EFD1F4}" type="datetimeFigureOut">
              <a:rPr lang="en-US" smtClean="0"/>
              <a:pPr/>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31DE8-C28F-4AA2-8347-4CD93513BE1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3B3ACF-8411-4535-BB04-178B70EFD1F4}" type="datetimeFigureOut">
              <a:rPr lang="en-US" smtClean="0"/>
              <a:pPr/>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31DE8-C28F-4AA2-8347-4CD93513BE1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3B3ACF-8411-4535-BB04-178B70EFD1F4}" type="datetimeFigureOut">
              <a:rPr lang="en-US" smtClean="0"/>
              <a:pPr/>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31DE8-C28F-4AA2-8347-4CD93513BE1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3B3ACF-8411-4535-BB04-178B70EFD1F4}" type="datetimeFigureOut">
              <a:rPr lang="en-US" smtClean="0"/>
              <a:pPr/>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31DE8-C28F-4AA2-8347-4CD93513BE1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3B3ACF-8411-4535-BB04-178B70EFD1F4}" type="datetimeFigureOut">
              <a:rPr lang="en-US" smtClean="0"/>
              <a:pPr/>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31DE8-C28F-4AA2-8347-4CD93513BE1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A3B3ACF-8411-4535-BB04-178B70EFD1F4}" type="datetimeFigureOut">
              <a:rPr lang="en-US" smtClean="0"/>
              <a:pPr/>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31DE8-C28F-4AA2-8347-4CD93513BE1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A3B3ACF-8411-4535-BB04-178B70EFD1F4}" type="datetimeFigureOut">
              <a:rPr lang="en-US" smtClean="0"/>
              <a:pPr/>
              <a:t>8/28/2016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231DE8-C28F-4AA2-8347-4CD93513BE1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A3B3ACF-8411-4535-BB04-178B70EFD1F4}" type="datetimeFigureOut">
              <a:rPr lang="en-US" smtClean="0"/>
              <a:pPr/>
              <a:t>8/28/2016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231DE8-C28F-4AA2-8347-4CD93513BE1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3B3ACF-8411-4535-BB04-178B70EFD1F4}" type="datetimeFigureOut">
              <a:rPr lang="en-US" smtClean="0"/>
              <a:pPr/>
              <a:t>8/28/2016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231DE8-C28F-4AA2-8347-4CD93513BE1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3B3ACF-8411-4535-BB04-178B70EFD1F4}" type="datetimeFigureOut">
              <a:rPr lang="en-US" smtClean="0"/>
              <a:pPr/>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31DE8-C28F-4AA2-8347-4CD93513BE1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3B3ACF-8411-4535-BB04-178B70EFD1F4}" type="datetimeFigureOut">
              <a:rPr lang="en-US" smtClean="0"/>
              <a:pPr/>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31DE8-C28F-4AA2-8347-4CD93513BE1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B3ACF-8411-4535-BB04-178B70EFD1F4}" type="datetimeFigureOut">
              <a:rPr lang="en-US" smtClean="0"/>
              <a:pPr/>
              <a:t>8/28/2016</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231DE8-C28F-4AA2-8347-4CD93513BE1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lockks@singnet.com.s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4.emf"/><Relationship Id="rId4" Type="http://schemas.openxmlformats.org/officeDocument/2006/relationships/image" Target="../media/image3.emf"/></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657350" y="2209813"/>
            <a:ext cx="6115050" cy="1679575"/>
          </a:xfrm>
        </p:spPr>
        <p:txBody>
          <a:bodyPr>
            <a:normAutofit fontScale="90000"/>
          </a:bodyPr>
          <a:lstStyle/>
          <a:p>
            <a:r>
              <a:rPr lang="en-US" b="1" dirty="0" smtClean="0">
                <a:solidFill>
                  <a:srgbClr val="C00000"/>
                </a:solidFill>
              </a:rPr>
              <a:t>Evidence-Based </a:t>
            </a:r>
            <a:r>
              <a:rPr lang="en-US" b="1" dirty="0">
                <a:solidFill>
                  <a:srgbClr val="C00000"/>
                </a:solidFill>
              </a:rPr>
              <a:t>on-site Assessment during Accreditation Visits</a:t>
            </a:r>
            <a:endParaRPr lang="en-US" dirty="0">
              <a:solidFill>
                <a:srgbClr val="C00000"/>
              </a:solidFill>
            </a:endParaRPr>
          </a:p>
        </p:txBody>
      </p:sp>
      <p:sp>
        <p:nvSpPr>
          <p:cNvPr id="6" name="Subtitle 5"/>
          <p:cNvSpPr>
            <a:spLocks noGrp="1"/>
          </p:cNvSpPr>
          <p:nvPr>
            <p:ph type="subTitle" idx="1"/>
          </p:nvPr>
        </p:nvSpPr>
        <p:spPr>
          <a:xfrm>
            <a:off x="304800" y="4419600"/>
            <a:ext cx="8458200" cy="1828800"/>
          </a:xfrm>
        </p:spPr>
        <p:txBody>
          <a:bodyPr>
            <a:normAutofit fontScale="70000" lnSpcReduction="20000"/>
          </a:bodyPr>
          <a:lstStyle/>
          <a:p>
            <a:r>
              <a:rPr lang="en-US" sz="4400" b="1" dirty="0" smtClean="0">
                <a:solidFill>
                  <a:srgbClr val="002060"/>
                </a:solidFill>
              </a:rPr>
              <a:t>Er. Professor </a:t>
            </a:r>
            <a:r>
              <a:rPr lang="en-US" sz="4400" b="1" dirty="0">
                <a:solidFill>
                  <a:srgbClr val="002060"/>
                </a:solidFill>
              </a:rPr>
              <a:t>Kai Sang LOCK</a:t>
            </a:r>
          </a:p>
          <a:p>
            <a:r>
              <a:rPr lang="en-US" dirty="0"/>
              <a:t>President Emeritus &amp; Past Chairman of Engineering Accreditation Board, Institution of Engineers, Singapore</a:t>
            </a:r>
          </a:p>
          <a:p>
            <a:r>
              <a:rPr lang="en-US" dirty="0"/>
              <a:t>Adjunct Professor, Singapore University of Technology and Design</a:t>
            </a:r>
          </a:p>
          <a:p>
            <a:r>
              <a:rPr lang="en-US" dirty="0" smtClean="0">
                <a:hlinkClick r:id="rId2"/>
              </a:rPr>
              <a:t>lockks@singnet.com.sg</a:t>
            </a:r>
            <a:endParaRPr lang="en-US" dirty="0"/>
          </a:p>
        </p:txBody>
      </p:sp>
      <p:sp>
        <p:nvSpPr>
          <p:cNvPr id="2" name="TextBox 1"/>
          <p:cNvSpPr txBox="1"/>
          <p:nvPr/>
        </p:nvSpPr>
        <p:spPr>
          <a:xfrm>
            <a:off x="1682722" y="408367"/>
            <a:ext cx="5778569" cy="1292662"/>
          </a:xfrm>
          <a:prstGeom prst="rect">
            <a:avLst/>
          </a:prstGeom>
          <a:noFill/>
        </p:spPr>
        <p:txBody>
          <a:bodyPr wrap="none" rtlCol="0">
            <a:spAutoFit/>
          </a:bodyPr>
          <a:lstStyle/>
          <a:p>
            <a:pPr algn="ctr"/>
            <a:r>
              <a:rPr lang="en-US" sz="3200" dirty="0" smtClean="0">
                <a:solidFill>
                  <a:srgbClr val="C00000"/>
                </a:solidFill>
              </a:rPr>
              <a:t>PEC Interactive Workshop for PEV</a:t>
            </a:r>
          </a:p>
          <a:p>
            <a:pPr algn="ctr"/>
            <a:endParaRPr lang="en-US" sz="1400" dirty="0" smtClean="0"/>
          </a:p>
          <a:p>
            <a:pPr algn="ctr"/>
            <a:r>
              <a:rPr lang="en-US" sz="3200" dirty="0" smtClean="0">
                <a:solidFill>
                  <a:srgbClr val="002060"/>
                </a:solidFill>
              </a:rPr>
              <a:t>28 August 2016</a:t>
            </a:r>
            <a:endParaRPr lang="en-US" sz="3200" dirty="0">
              <a:solidFill>
                <a:srgbClr val="00206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MY" dirty="0" smtClean="0">
                <a:solidFill>
                  <a:srgbClr val="FF0000"/>
                </a:solidFill>
              </a:rPr>
              <a:t>Criterion 1 - Program Educational Objectives (</a:t>
            </a:r>
            <a:r>
              <a:rPr lang="en-MY" dirty="0" err="1" smtClean="0">
                <a:solidFill>
                  <a:srgbClr val="FF0000"/>
                </a:solidFill>
              </a:rPr>
              <a:t>PEOs</a:t>
            </a:r>
            <a:r>
              <a:rPr lang="en-MY" dirty="0" smtClean="0">
                <a:solidFill>
                  <a:srgbClr val="FF0000"/>
                </a:solidFill>
              </a:rPr>
              <a:t>) </a:t>
            </a:r>
            <a:endParaRPr lang="en-MY"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pPr>
              <a:buNone/>
            </a:pPr>
            <a:r>
              <a:rPr lang="en-MY" dirty="0" smtClean="0"/>
              <a:t>	The program seeking accreditation must demonstrate that following are in place: </a:t>
            </a:r>
          </a:p>
          <a:p>
            <a:pPr lvl="1">
              <a:buNone/>
            </a:pPr>
            <a:r>
              <a:rPr lang="en-MY" dirty="0" smtClean="0"/>
              <a:t>a) Well-defined and published Program Mission </a:t>
            </a:r>
          </a:p>
          <a:p>
            <a:pPr lvl="1">
              <a:buNone/>
            </a:pPr>
            <a:r>
              <a:rPr lang="en-MY" dirty="0" err="1" smtClean="0"/>
              <a:t>b</a:t>
            </a:r>
            <a:r>
              <a:rPr lang="en-MY" dirty="0" smtClean="0"/>
              <a:t>) Program’s educational objectives defined and consistent with the mission </a:t>
            </a:r>
          </a:p>
          <a:p>
            <a:pPr lvl="1">
              <a:buNone/>
            </a:pPr>
            <a:r>
              <a:rPr lang="en-MY" dirty="0" err="1" smtClean="0"/>
              <a:t>c</a:t>
            </a:r>
            <a:r>
              <a:rPr lang="en-MY" dirty="0" smtClean="0"/>
              <a:t>) Program’s educational objectives based on the stakeholder’s needs </a:t>
            </a:r>
          </a:p>
          <a:p>
            <a:pPr lvl="1">
              <a:buNone/>
            </a:pPr>
            <a:r>
              <a:rPr lang="en-MY" dirty="0" err="1" smtClean="0"/>
              <a:t>d</a:t>
            </a:r>
            <a:r>
              <a:rPr lang="en-MY" dirty="0" smtClean="0"/>
              <a:t>) A process in place to evaluate the attainment of educational objectives </a:t>
            </a:r>
          </a:p>
          <a:p>
            <a:pPr lvl="1">
              <a:buNone/>
            </a:pPr>
            <a:r>
              <a:rPr lang="en-MY" dirty="0" smtClean="0"/>
              <a:t>e) Evaluation results used for continual improvement of the program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MY" dirty="0" smtClean="0">
                <a:solidFill>
                  <a:srgbClr val="FF0000"/>
                </a:solidFill>
              </a:rPr>
              <a:t>Criterion 2 - Program Learning Outcomes (</a:t>
            </a:r>
            <a:r>
              <a:rPr lang="en-MY" dirty="0" err="1" smtClean="0">
                <a:solidFill>
                  <a:srgbClr val="FF0000"/>
                </a:solidFill>
              </a:rPr>
              <a:t>PLOs</a:t>
            </a:r>
            <a:r>
              <a:rPr lang="en-MY" dirty="0" smtClean="0">
                <a:solidFill>
                  <a:srgbClr val="FF0000"/>
                </a:solidFill>
              </a:rPr>
              <a:t>) </a:t>
            </a:r>
            <a:endParaRPr lang="en-MY"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MY" dirty="0" smtClean="0"/>
              <a:t>Program outcomes are the narrower statements that describe what students are expected to know and be able to do by the time of graduation. </a:t>
            </a:r>
          </a:p>
          <a:p>
            <a:r>
              <a:rPr lang="en-MY" dirty="0" smtClean="0"/>
              <a:t>These relate to the knowledge, skills and attitude that the students acquire while progressing through the program. </a:t>
            </a:r>
          </a:p>
          <a:p>
            <a:r>
              <a:rPr lang="en-MY" dirty="0" smtClean="0">
                <a:solidFill>
                  <a:srgbClr val="FF0000"/>
                </a:solidFill>
              </a:rPr>
              <a:t>The program must demonstrate that by the time of graduation the students have attained a certain set of knowledge, skills and </a:t>
            </a:r>
            <a:r>
              <a:rPr lang="en-MY" dirty="0" err="1" smtClean="0">
                <a:solidFill>
                  <a:srgbClr val="FF0000"/>
                </a:solidFill>
              </a:rPr>
              <a:t>behavioral</a:t>
            </a:r>
            <a:r>
              <a:rPr lang="en-MY" dirty="0" smtClean="0">
                <a:solidFill>
                  <a:srgbClr val="FF0000"/>
                </a:solidFill>
              </a:rPr>
              <a:t> traits, at least to some acceptable minimum level</a:t>
            </a:r>
            <a:endParaRPr lang="en-MY" dirty="0">
              <a:solidFill>
                <a:srgbClr val="FF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MY" dirty="0" smtClean="0">
                <a:solidFill>
                  <a:srgbClr val="FF0000"/>
                </a:solidFill>
              </a:rPr>
              <a:t>Criterion 3– Curriculum and Learning Process </a:t>
            </a:r>
            <a:endParaRPr lang="en-MY" dirty="0">
              <a:solidFill>
                <a:srgbClr val="FF0000"/>
              </a:solidFill>
            </a:endParaRPr>
          </a:p>
        </p:txBody>
      </p:sp>
      <p:sp>
        <p:nvSpPr>
          <p:cNvPr id="3" name="Content Placeholder 2"/>
          <p:cNvSpPr>
            <a:spLocks noGrp="1"/>
          </p:cNvSpPr>
          <p:nvPr>
            <p:ph idx="1"/>
          </p:nvPr>
        </p:nvSpPr>
        <p:spPr/>
        <p:txBody>
          <a:bodyPr>
            <a:normAutofit/>
          </a:bodyPr>
          <a:lstStyle/>
          <a:p>
            <a:r>
              <a:rPr lang="en-MY" dirty="0" smtClean="0"/>
              <a:t>4-year, 8-semester program. </a:t>
            </a:r>
          </a:p>
          <a:p>
            <a:r>
              <a:rPr lang="en-MY" dirty="0" smtClean="0"/>
              <a:t>Minimum Fifteen (15) weeks of teaching, excluding time of examination(</a:t>
            </a:r>
            <a:r>
              <a:rPr lang="en-MY" dirty="0" err="1" smtClean="0"/>
              <a:t>s</a:t>
            </a:r>
            <a:r>
              <a:rPr lang="en-MY" dirty="0" smtClean="0"/>
              <a:t>)</a:t>
            </a:r>
          </a:p>
          <a:p>
            <a:r>
              <a:rPr lang="en-MY" dirty="0" smtClean="0"/>
              <a:t>The general framework defined by National Curriculum Review Committees (NCRC) of Higher Education Commission (HEC) </a:t>
            </a:r>
            <a:endParaRPr lang="en-MY"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MY" dirty="0" smtClean="0">
                <a:solidFill>
                  <a:srgbClr val="FF0000"/>
                </a:solidFill>
              </a:rPr>
              <a:t>Criterion 3– Curriculum and Learning Process </a:t>
            </a:r>
            <a:endParaRPr lang="en-MY" dirty="0">
              <a:solidFill>
                <a:srgbClr val="FF0000"/>
              </a:solidFill>
            </a:endParaRPr>
          </a:p>
        </p:txBody>
      </p:sp>
      <p:sp>
        <p:nvSpPr>
          <p:cNvPr id="3" name="Content Placeholder 2"/>
          <p:cNvSpPr>
            <a:spLocks noGrp="1"/>
          </p:cNvSpPr>
          <p:nvPr>
            <p:ph idx="1"/>
          </p:nvPr>
        </p:nvSpPr>
        <p:spPr/>
        <p:txBody>
          <a:bodyPr>
            <a:normAutofit/>
          </a:bodyPr>
          <a:lstStyle/>
          <a:p>
            <a:r>
              <a:rPr lang="en-US" dirty="0" smtClean="0"/>
              <a:t>Internship program</a:t>
            </a:r>
          </a:p>
          <a:p>
            <a:r>
              <a:rPr lang="en-US" dirty="0" smtClean="0"/>
              <a:t>Laboratory work</a:t>
            </a:r>
          </a:p>
          <a:p>
            <a:r>
              <a:rPr lang="en-US" dirty="0" smtClean="0"/>
              <a:t>Design projects</a:t>
            </a:r>
          </a:p>
          <a:p>
            <a:r>
              <a:rPr lang="en-US" dirty="0" smtClean="0"/>
              <a:t>Final year project</a:t>
            </a:r>
          </a:p>
          <a:p>
            <a:r>
              <a:rPr lang="en-US" dirty="0" smtClean="0"/>
              <a:t>Assessment of learning outcomes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0000"/>
                </a:solidFill>
              </a:rPr>
              <a:t>Assessment of learning outcomes</a:t>
            </a:r>
          </a:p>
        </p:txBody>
      </p:sp>
      <p:sp>
        <p:nvSpPr>
          <p:cNvPr id="3" name="Content Placeholder 2"/>
          <p:cNvSpPr>
            <a:spLocks noGrp="1"/>
          </p:cNvSpPr>
          <p:nvPr>
            <p:ph idx="1"/>
          </p:nvPr>
        </p:nvSpPr>
        <p:spPr/>
        <p:txBody>
          <a:bodyPr>
            <a:normAutofit fontScale="85000" lnSpcReduction="10000"/>
          </a:bodyPr>
          <a:lstStyle/>
          <a:p>
            <a:r>
              <a:rPr lang="en-MY" dirty="0" smtClean="0"/>
              <a:t>The program must ensure that each student has achieved all </a:t>
            </a:r>
            <a:r>
              <a:rPr lang="en-MY" dirty="0" err="1" smtClean="0"/>
              <a:t>PLOs</a:t>
            </a:r>
            <a:r>
              <a:rPr lang="en-MY" dirty="0" smtClean="0"/>
              <a:t> to acceptable level through assessment of </a:t>
            </a:r>
            <a:r>
              <a:rPr lang="en-MY" dirty="0" err="1" smtClean="0"/>
              <a:t>CLOs</a:t>
            </a:r>
            <a:r>
              <a:rPr lang="en-MY" dirty="0" smtClean="0"/>
              <a:t>. </a:t>
            </a:r>
          </a:p>
          <a:p>
            <a:r>
              <a:rPr lang="en-MY" dirty="0" smtClean="0"/>
              <a:t>The appropriateness of the assessment methods along with the level of achievement against the targeted outcomes must be evaluated. </a:t>
            </a:r>
          </a:p>
          <a:p>
            <a:r>
              <a:rPr lang="en-MY" dirty="0" smtClean="0">
                <a:solidFill>
                  <a:srgbClr val="FF0000"/>
                </a:solidFill>
              </a:rPr>
              <a:t>Mapping of program outcomes to individual courses, nature of assessment tools (direct/ indirect/rubrics) and the process of evaluation to determine the attainment of </a:t>
            </a:r>
            <a:r>
              <a:rPr lang="en-MY" dirty="0" err="1" smtClean="0">
                <a:solidFill>
                  <a:srgbClr val="FF0000"/>
                </a:solidFill>
              </a:rPr>
              <a:t>PLOs</a:t>
            </a:r>
            <a:r>
              <a:rPr lang="en-MY" dirty="0" smtClean="0">
                <a:solidFill>
                  <a:srgbClr val="FF0000"/>
                </a:solidFill>
              </a:rPr>
              <a:t> should be demonstrated through reasonably convincing evidences. </a:t>
            </a:r>
            <a:endParaRPr lang="en-US" dirty="0" smtClean="0">
              <a:solidFill>
                <a:srgbClr val="FF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smtClean="0">
                <a:solidFill>
                  <a:srgbClr val="C00000"/>
                </a:solidFill>
              </a:rPr>
              <a:t>Criterion 4 - Students </a:t>
            </a:r>
            <a:endParaRPr lang="en-MY" dirty="0">
              <a:solidFill>
                <a:srgbClr val="C00000"/>
              </a:solidFill>
            </a:endParaRPr>
          </a:p>
        </p:txBody>
      </p:sp>
      <p:sp>
        <p:nvSpPr>
          <p:cNvPr id="3" name="Content Placeholder 2"/>
          <p:cNvSpPr>
            <a:spLocks noGrp="1"/>
          </p:cNvSpPr>
          <p:nvPr>
            <p:ph idx="1"/>
          </p:nvPr>
        </p:nvSpPr>
        <p:spPr/>
        <p:txBody>
          <a:bodyPr>
            <a:normAutofit/>
          </a:bodyPr>
          <a:lstStyle/>
          <a:p>
            <a:r>
              <a:rPr lang="en-US" dirty="0" smtClean="0"/>
              <a:t>Admission criteria</a:t>
            </a:r>
          </a:p>
          <a:p>
            <a:r>
              <a:rPr lang="en-US" dirty="0" smtClean="0"/>
              <a:t>Annual intake</a:t>
            </a:r>
          </a:p>
          <a:p>
            <a:r>
              <a:rPr lang="en-US" dirty="0" smtClean="0"/>
              <a:t>Admission response</a:t>
            </a:r>
          </a:p>
          <a:p>
            <a:r>
              <a:rPr lang="en-US" dirty="0" smtClean="0"/>
              <a:t>Transfer of students</a:t>
            </a:r>
          </a:p>
          <a:p>
            <a:r>
              <a:rPr lang="en-US" dirty="0" smtClean="0"/>
              <a:t>Academic counseling</a:t>
            </a:r>
          </a:p>
          <a:p>
            <a:r>
              <a:rPr lang="en-US" dirty="0" smtClean="0"/>
              <a:t>Career and student wellness counseling</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smtClean="0">
                <a:solidFill>
                  <a:srgbClr val="C00000"/>
                </a:solidFill>
              </a:rPr>
              <a:t>Criterion 4 - Students </a:t>
            </a:r>
            <a:endParaRPr lang="en-MY" dirty="0">
              <a:solidFill>
                <a:srgbClr val="C00000"/>
              </a:solidFill>
            </a:endParaRPr>
          </a:p>
        </p:txBody>
      </p:sp>
      <p:sp>
        <p:nvSpPr>
          <p:cNvPr id="3" name="Content Placeholder 2"/>
          <p:cNvSpPr>
            <a:spLocks noGrp="1"/>
          </p:cNvSpPr>
          <p:nvPr>
            <p:ph idx="1"/>
          </p:nvPr>
        </p:nvSpPr>
        <p:spPr/>
        <p:txBody>
          <a:bodyPr>
            <a:normAutofit/>
          </a:bodyPr>
          <a:lstStyle/>
          <a:p>
            <a:r>
              <a:rPr lang="en-US" dirty="0" smtClean="0"/>
              <a:t>Class size (theory)</a:t>
            </a:r>
          </a:p>
          <a:p>
            <a:r>
              <a:rPr lang="en-US" dirty="0" smtClean="0"/>
              <a:t>Class size (practical)</a:t>
            </a:r>
          </a:p>
          <a:p>
            <a:r>
              <a:rPr lang="en-US" dirty="0" smtClean="0"/>
              <a:t>Semester academic load</a:t>
            </a:r>
          </a:p>
          <a:p>
            <a:r>
              <a:rPr lang="en-US" dirty="0" smtClean="0"/>
              <a:t>Completion of courses and student feedback</a:t>
            </a:r>
          </a:p>
          <a:p>
            <a:r>
              <a:rPr lang="en-US" dirty="0" smtClean="0"/>
              <a:t>Participation in competition</a:t>
            </a:r>
          </a:p>
          <a:p>
            <a:r>
              <a:rPr lang="en-US" dirty="0" smtClean="0"/>
              <a:t>Student performance evaluation</a:t>
            </a:r>
            <a:endParaRPr lang="en-MY"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Student Performance Evaluation</a:t>
            </a:r>
            <a:endParaRPr lang="en-MY" dirty="0">
              <a:solidFill>
                <a:srgbClr val="C00000"/>
              </a:solidFill>
            </a:endParaRPr>
          </a:p>
        </p:txBody>
      </p:sp>
      <p:sp>
        <p:nvSpPr>
          <p:cNvPr id="3" name="Content Placeholder 2"/>
          <p:cNvSpPr>
            <a:spLocks noGrp="1"/>
          </p:cNvSpPr>
          <p:nvPr>
            <p:ph idx="1"/>
          </p:nvPr>
        </p:nvSpPr>
        <p:spPr/>
        <p:txBody>
          <a:bodyPr>
            <a:normAutofit fontScale="70000" lnSpcReduction="20000"/>
          </a:bodyPr>
          <a:lstStyle/>
          <a:p>
            <a:r>
              <a:rPr lang="en-MY" dirty="0" smtClean="0"/>
              <a:t>This aspect pertains to the various mechanisms being used for evaluating students’ performance in the program courses, and their suitability and affectivity for assessment of the level of achievement of course learning outcomes. </a:t>
            </a:r>
          </a:p>
          <a:p>
            <a:r>
              <a:rPr lang="en-MY" dirty="0" smtClean="0"/>
              <a:t>This may include a review of various class assignments, quizzes, research reports, examinations as well as lab projects and viva-voce. </a:t>
            </a:r>
          </a:p>
          <a:p>
            <a:r>
              <a:rPr lang="en-MY" dirty="0" smtClean="0"/>
              <a:t>The number and variety of such assessment tools and their coverage of subject topics in a manner which ensures a reasonably accurate assessment of students’ level of achievement against various learning outcomes is the key to monitor students’ progress in a direct manner.</a:t>
            </a:r>
          </a:p>
          <a:p>
            <a:r>
              <a:rPr lang="en-MY" dirty="0" smtClean="0"/>
              <a:t>It is expected that the program should demonstrate a minimum number of such class assignments, quizzes and examinations for assessment of </a:t>
            </a:r>
            <a:r>
              <a:rPr lang="en-MY" dirty="0" err="1" smtClean="0"/>
              <a:t>PLOs</a:t>
            </a:r>
            <a:r>
              <a:rPr lang="en-MY" dirty="0" smtClean="0"/>
              <a:t>.</a:t>
            </a:r>
            <a:endParaRPr lang="en-MY"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MY" dirty="0" smtClean="0">
                <a:solidFill>
                  <a:srgbClr val="FF0000"/>
                </a:solidFill>
              </a:rPr>
              <a:t>Criterion 5–Faculty and Support Staff</a:t>
            </a:r>
            <a:endParaRPr lang="en-MY" dirty="0">
              <a:solidFill>
                <a:srgbClr val="FF0000"/>
              </a:solidFill>
            </a:endParaRPr>
          </a:p>
        </p:txBody>
      </p:sp>
      <p:sp>
        <p:nvSpPr>
          <p:cNvPr id="3" name="Content Placeholder 2"/>
          <p:cNvSpPr>
            <a:spLocks noGrp="1"/>
          </p:cNvSpPr>
          <p:nvPr>
            <p:ph idx="1"/>
          </p:nvPr>
        </p:nvSpPr>
        <p:spPr/>
        <p:txBody>
          <a:bodyPr>
            <a:normAutofit/>
          </a:bodyPr>
          <a:lstStyle/>
          <a:p>
            <a:r>
              <a:rPr lang="en-US" dirty="0" smtClean="0"/>
              <a:t>Faculty strength</a:t>
            </a:r>
          </a:p>
          <a:p>
            <a:r>
              <a:rPr lang="en-US" dirty="0" smtClean="0"/>
              <a:t>Full-time dedicated faculty</a:t>
            </a:r>
          </a:p>
          <a:p>
            <a:r>
              <a:rPr lang="en-US" dirty="0" smtClean="0"/>
              <a:t>Shared faculty</a:t>
            </a:r>
          </a:p>
          <a:p>
            <a:r>
              <a:rPr lang="en-US" dirty="0" smtClean="0"/>
              <a:t>Visiting faculty</a:t>
            </a:r>
          </a:p>
          <a:p>
            <a:r>
              <a:rPr lang="en-US" dirty="0" smtClean="0"/>
              <a:t>Faculty qualifications</a:t>
            </a:r>
          </a:p>
          <a:p>
            <a:r>
              <a:rPr lang="en-US" dirty="0" smtClean="0"/>
              <a:t>Student/faculty ratio</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MY" dirty="0" smtClean="0">
                <a:solidFill>
                  <a:srgbClr val="FF0000"/>
                </a:solidFill>
              </a:rPr>
              <a:t>Criterion 5–Faculty and Support Staff</a:t>
            </a:r>
            <a:endParaRPr lang="en-MY" dirty="0">
              <a:solidFill>
                <a:srgbClr val="FF0000"/>
              </a:solidFill>
            </a:endParaRPr>
          </a:p>
        </p:txBody>
      </p:sp>
      <p:sp>
        <p:nvSpPr>
          <p:cNvPr id="3" name="Content Placeholder 2"/>
          <p:cNvSpPr>
            <a:spLocks noGrp="1"/>
          </p:cNvSpPr>
          <p:nvPr>
            <p:ph idx="1"/>
          </p:nvPr>
        </p:nvSpPr>
        <p:spPr/>
        <p:txBody>
          <a:bodyPr>
            <a:normAutofit/>
          </a:bodyPr>
          <a:lstStyle/>
          <a:p>
            <a:r>
              <a:rPr lang="en-US" dirty="0" smtClean="0"/>
              <a:t>Faculty training &amp; mentoring</a:t>
            </a:r>
          </a:p>
          <a:p>
            <a:r>
              <a:rPr lang="en-MY" dirty="0" smtClean="0"/>
              <a:t>Faculty Retention, Development and Career Planning</a:t>
            </a:r>
          </a:p>
          <a:p>
            <a:r>
              <a:rPr lang="en-MY" dirty="0" smtClean="0"/>
              <a:t>Pyramid of Academic Structure</a:t>
            </a:r>
          </a:p>
          <a:p>
            <a:r>
              <a:rPr lang="en-US" dirty="0" smtClean="0"/>
              <a:t>Faculty workload</a:t>
            </a:r>
          </a:p>
          <a:p>
            <a:r>
              <a:rPr lang="en-MY" dirty="0" smtClean="0"/>
              <a:t>Faculty Research &amp; Publications</a:t>
            </a:r>
            <a:endParaRPr lang="en-MY"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Key Points</a:t>
            </a:r>
            <a:endParaRPr lang="en-US" dirty="0">
              <a:solidFill>
                <a:srgbClr val="FF0000"/>
              </a:solidFill>
            </a:endParaRPr>
          </a:p>
        </p:txBody>
      </p:sp>
      <p:sp>
        <p:nvSpPr>
          <p:cNvPr id="3" name="Content Placeholder 2"/>
          <p:cNvSpPr>
            <a:spLocks noGrp="1"/>
          </p:cNvSpPr>
          <p:nvPr>
            <p:ph idx="1"/>
          </p:nvPr>
        </p:nvSpPr>
        <p:spPr/>
        <p:txBody>
          <a:bodyPr>
            <a:normAutofit/>
          </a:bodyPr>
          <a:lstStyle/>
          <a:p>
            <a:r>
              <a:rPr lang="en-US" dirty="0" smtClean="0"/>
              <a:t>Target audience – PEVs</a:t>
            </a:r>
          </a:p>
          <a:p>
            <a:r>
              <a:rPr lang="en-US" dirty="0" smtClean="0"/>
              <a:t>Criteria-based accreditation</a:t>
            </a:r>
          </a:p>
          <a:p>
            <a:r>
              <a:rPr lang="en-US" dirty="0" smtClean="0"/>
              <a:t>Evidence-based on-site assessment during accreditation visits</a:t>
            </a:r>
          </a:p>
          <a:p>
            <a:r>
              <a:rPr lang="en-US" dirty="0" smtClean="0"/>
              <a:t>Program </a:t>
            </a:r>
            <a:r>
              <a:rPr lang="en-US" dirty="0"/>
              <a:t>o</a:t>
            </a:r>
            <a:r>
              <a:rPr lang="en-US" dirty="0" smtClean="0"/>
              <a:t>utcomes </a:t>
            </a:r>
            <a:r>
              <a:rPr lang="en-US" dirty="0"/>
              <a:t>(POs) </a:t>
            </a:r>
            <a:r>
              <a:rPr lang="en-US" dirty="0" smtClean="0"/>
              <a:t>attainment-assessment </a:t>
            </a:r>
            <a:r>
              <a:rPr lang="en-US" dirty="0"/>
              <a:t>m</a:t>
            </a:r>
            <a:r>
              <a:rPr lang="en-US" dirty="0" smtClean="0"/>
              <a:t>ethodology</a:t>
            </a:r>
            <a:r>
              <a:rPr lang="en-US" dirty="0"/>
              <a:t>. </a:t>
            </a:r>
            <a:endParaRPr lang="en-US" dirty="0" smtClean="0"/>
          </a:p>
          <a:p>
            <a:r>
              <a:rPr lang="en-US" dirty="0" smtClean="0"/>
              <a:t>Review of PEC campus visit program</a:t>
            </a:r>
            <a:endParaRPr lang="en-US" dirty="0"/>
          </a:p>
        </p:txBody>
      </p:sp>
    </p:spTree>
    <p:extLst>
      <p:ext uri="{BB962C8B-B14F-4D97-AF65-F5344CB8AC3E}">
        <p14:creationId xmlns="" xmlns:p14="http://schemas.microsoft.com/office/powerpoint/2010/main" val="16738925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MY" dirty="0" smtClean="0">
                <a:solidFill>
                  <a:srgbClr val="FF0000"/>
                </a:solidFill>
              </a:rPr>
              <a:t>Criterion 6–Facilities and Infrastructure</a:t>
            </a:r>
            <a:endParaRPr lang="en-MY"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MY" dirty="0" smtClean="0"/>
              <a:t>adequacy of teaching and learning facilities such as classrooms, learning-support facilities, study areas, information resources (library), computing and information-technology systems, laboratories, workshops, and associated equipment to cater for multi-delivery modes. </a:t>
            </a:r>
          </a:p>
          <a:p>
            <a:r>
              <a:rPr lang="en-MY" dirty="0" smtClean="0"/>
              <a:t>adequacy of support facilities such as hostels, sports and recreational </a:t>
            </a:r>
            <a:r>
              <a:rPr lang="en-MY" dirty="0" err="1" smtClean="0"/>
              <a:t>centers</a:t>
            </a:r>
            <a:r>
              <a:rPr lang="en-MY" dirty="0" smtClean="0"/>
              <a:t>, health care </a:t>
            </a:r>
            <a:r>
              <a:rPr lang="en-MY" dirty="0" err="1" smtClean="0"/>
              <a:t>centers</a:t>
            </a:r>
            <a:r>
              <a:rPr lang="en-MY" dirty="0" smtClean="0"/>
              <a:t>, student </a:t>
            </a:r>
            <a:r>
              <a:rPr lang="en-MY" dirty="0" err="1" smtClean="0"/>
              <a:t>centers</a:t>
            </a:r>
            <a:r>
              <a:rPr lang="en-MY" dirty="0" smtClean="0"/>
              <a:t>, and transport in facilitating students’ life on campus and enhancing character building. </a:t>
            </a:r>
          </a:p>
          <a:p>
            <a:endParaRPr lang="en-MY"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MY" dirty="0" smtClean="0">
                <a:solidFill>
                  <a:srgbClr val="FF0000"/>
                </a:solidFill>
              </a:rPr>
              <a:t>Criterion 7–Institutional Support and Financial Resources</a:t>
            </a:r>
            <a:endParaRPr lang="en-MY" dirty="0">
              <a:solidFill>
                <a:srgbClr val="FF0000"/>
              </a:solidFill>
            </a:endParaRPr>
          </a:p>
        </p:txBody>
      </p:sp>
      <p:sp>
        <p:nvSpPr>
          <p:cNvPr id="3" name="Content Placeholder 2"/>
          <p:cNvSpPr>
            <a:spLocks noGrp="1"/>
          </p:cNvSpPr>
          <p:nvPr>
            <p:ph idx="1"/>
          </p:nvPr>
        </p:nvSpPr>
        <p:spPr/>
        <p:txBody>
          <a:bodyPr/>
          <a:lstStyle/>
          <a:p>
            <a:r>
              <a:rPr lang="en-MY" dirty="0" smtClean="0"/>
              <a:t>Financial resources and their commitment to support an engineering program. </a:t>
            </a:r>
          </a:p>
          <a:p>
            <a:r>
              <a:rPr lang="en-MY" dirty="0" smtClean="0"/>
              <a:t>Adequacy of these resources in sustaining the program, with a view to its up-gradation and future enhancements</a:t>
            </a:r>
            <a:endParaRPr lang="en-MY"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MY" dirty="0" smtClean="0">
                <a:solidFill>
                  <a:srgbClr val="FF0000"/>
                </a:solidFill>
              </a:rPr>
              <a:t>Criterion 8–Continuous Quality Improvement</a:t>
            </a:r>
            <a:endParaRPr lang="en-MY" dirty="0">
              <a:solidFill>
                <a:srgbClr val="FF0000"/>
              </a:solidFill>
            </a:endParaRPr>
          </a:p>
        </p:txBody>
      </p:sp>
      <p:sp>
        <p:nvSpPr>
          <p:cNvPr id="3" name="Content Placeholder 2"/>
          <p:cNvSpPr>
            <a:spLocks noGrp="1"/>
          </p:cNvSpPr>
          <p:nvPr>
            <p:ph idx="1"/>
          </p:nvPr>
        </p:nvSpPr>
        <p:spPr/>
        <p:txBody>
          <a:bodyPr>
            <a:normAutofit lnSpcReduction="10000"/>
          </a:bodyPr>
          <a:lstStyle/>
          <a:p>
            <a:r>
              <a:rPr lang="en-MY" dirty="0" smtClean="0"/>
              <a:t>Has a proficient closed-loop system is in place.</a:t>
            </a:r>
          </a:p>
          <a:p>
            <a:r>
              <a:rPr lang="en-MY" dirty="0" smtClean="0"/>
              <a:t>has well defined process for quality improvement</a:t>
            </a:r>
          </a:p>
          <a:p>
            <a:r>
              <a:rPr lang="en-MY" dirty="0" smtClean="0"/>
              <a:t>provides steps taken for improvement of program quality, particularly in the light of the observations of last accreditation visit. </a:t>
            </a:r>
          </a:p>
          <a:p>
            <a:r>
              <a:rPr lang="en-MY" dirty="0" smtClean="0"/>
              <a:t>provides information and reports that are prepared for continuous quality improvement related to different accreditation criteria</a:t>
            </a:r>
            <a:endParaRPr lang="en-MY"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smtClean="0">
                <a:solidFill>
                  <a:srgbClr val="FF0000"/>
                </a:solidFill>
              </a:rPr>
              <a:t>Criterion 9–Industrial Linkages</a:t>
            </a:r>
            <a:endParaRPr lang="en-MY" dirty="0">
              <a:solidFill>
                <a:srgbClr val="FF0000"/>
              </a:solidFill>
            </a:endParaRPr>
          </a:p>
        </p:txBody>
      </p:sp>
      <p:sp>
        <p:nvSpPr>
          <p:cNvPr id="3" name="Content Placeholder 2"/>
          <p:cNvSpPr>
            <a:spLocks noGrp="1"/>
          </p:cNvSpPr>
          <p:nvPr>
            <p:ph idx="1"/>
          </p:nvPr>
        </p:nvSpPr>
        <p:spPr/>
        <p:txBody>
          <a:bodyPr>
            <a:normAutofit fontScale="85000" lnSpcReduction="20000"/>
          </a:bodyPr>
          <a:lstStyle/>
          <a:p>
            <a:r>
              <a:rPr lang="en-MY" dirty="0" smtClean="0"/>
              <a:t>Opportunity to students for training, consultancy, R&amp;D and exposure to professional practices. </a:t>
            </a:r>
          </a:p>
          <a:p>
            <a:r>
              <a:rPr lang="en-MY" dirty="0" smtClean="0"/>
              <a:t>Students are expected to undertake assignments from industry to provide solutions to complex engineering problems. </a:t>
            </a:r>
          </a:p>
          <a:p>
            <a:r>
              <a:rPr lang="en-MY" dirty="0" smtClean="0"/>
              <a:t>Students and faculty encouraged to establish collaboration for R&amp;D and product development related projects, with due regard to environmental and societal impact.</a:t>
            </a:r>
          </a:p>
          <a:p>
            <a:r>
              <a:rPr lang="en-MY" dirty="0" smtClean="0"/>
              <a:t>Feedback from the industry and employers is crucial and an essential part of curriculum review process used to evaluate attainment of the program objectives.</a:t>
            </a:r>
            <a:endParaRPr lang="en-MY"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3"/>
          <p:cNvSpPr txBox="1">
            <a:spLocks noChangeArrowheads="1"/>
          </p:cNvSpPr>
          <p:nvPr/>
        </p:nvSpPr>
        <p:spPr bwMode="auto">
          <a:xfrm>
            <a:off x="1828800" y="2438407"/>
            <a:ext cx="5715000" cy="1938992"/>
          </a:xfrm>
          <a:prstGeom prst="rect">
            <a:avLst/>
          </a:prstGeom>
          <a:noFill/>
          <a:ln w="9525">
            <a:solidFill>
              <a:schemeClr val="accent1"/>
            </a:solidFill>
            <a:miter lim="800000"/>
            <a:headEnd/>
            <a:tailEnd/>
          </a:ln>
        </p:spPr>
        <p:txBody>
          <a:bodyPr wrap="square">
            <a:spAutoFit/>
          </a:bodyPr>
          <a:lstStyle/>
          <a:p>
            <a:pPr algn="ctr"/>
            <a:r>
              <a:rPr lang="en-SG" sz="4000" dirty="0">
                <a:solidFill>
                  <a:srgbClr val="C00000"/>
                </a:solidFill>
                <a:latin typeface="Calibri" pitchFamily="34" charset="0"/>
              </a:rPr>
              <a:t>Part </a:t>
            </a:r>
            <a:r>
              <a:rPr lang="en-SG" sz="4000" dirty="0" smtClean="0">
                <a:solidFill>
                  <a:srgbClr val="C00000"/>
                </a:solidFill>
                <a:latin typeface="Calibri" pitchFamily="34" charset="0"/>
              </a:rPr>
              <a:t>2:</a:t>
            </a:r>
            <a:endParaRPr lang="en-SG" sz="4000" dirty="0">
              <a:solidFill>
                <a:srgbClr val="C00000"/>
              </a:solidFill>
              <a:latin typeface="Calibri" pitchFamily="34" charset="0"/>
            </a:endParaRPr>
          </a:p>
          <a:p>
            <a:pPr algn="ctr"/>
            <a:r>
              <a:rPr lang="en-SG" sz="4000" dirty="0" smtClean="0">
                <a:solidFill>
                  <a:srgbClr val="C00000"/>
                </a:solidFill>
                <a:latin typeface="Calibri" pitchFamily="34" charset="0"/>
              </a:rPr>
              <a:t>Evidence-Based On-site Assessment</a:t>
            </a:r>
            <a:endParaRPr lang="en-SG" sz="4000" dirty="0">
              <a:solidFill>
                <a:srgbClr val="C00000"/>
              </a:solidFill>
              <a:latin typeface="Calibri" pitchFamily="34" charset="0"/>
            </a:endParaRPr>
          </a:p>
        </p:txBody>
      </p:sp>
    </p:spTree>
    <p:extLst>
      <p:ext uri="{BB962C8B-B14F-4D97-AF65-F5344CB8AC3E}">
        <p14:creationId xmlns="" xmlns:p14="http://schemas.microsoft.com/office/powerpoint/2010/main" val="23649331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C00000"/>
                </a:solidFill>
              </a:rPr>
              <a:t>Purpose of campus visit</a:t>
            </a:r>
            <a:endParaRPr lang="en-US" dirty="0">
              <a:solidFill>
                <a:srgbClr val="C00000"/>
              </a:solidFill>
            </a:endParaRPr>
          </a:p>
        </p:txBody>
      </p:sp>
      <p:sp>
        <p:nvSpPr>
          <p:cNvPr id="3" name="Content Placeholder 2"/>
          <p:cNvSpPr>
            <a:spLocks noGrp="1"/>
          </p:cNvSpPr>
          <p:nvPr>
            <p:ph idx="1"/>
          </p:nvPr>
        </p:nvSpPr>
        <p:spPr/>
        <p:txBody>
          <a:bodyPr>
            <a:normAutofit fontScale="92500" lnSpcReduction="20000"/>
          </a:bodyPr>
          <a:lstStyle/>
          <a:p>
            <a:r>
              <a:rPr lang="en-US" dirty="0" smtClean="0"/>
              <a:t>Assessment </a:t>
            </a:r>
            <a:r>
              <a:rPr lang="en-US" dirty="0"/>
              <a:t>of qualitative factors which cannot be documented in written </a:t>
            </a:r>
            <a:r>
              <a:rPr lang="en-US" dirty="0" smtClean="0"/>
              <a:t>submission</a:t>
            </a:r>
          </a:p>
          <a:p>
            <a:pPr lvl="1"/>
            <a:r>
              <a:rPr lang="en-US" dirty="0" smtClean="0"/>
              <a:t>intellectual </a:t>
            </a:r>
            <a:r>
              <a:rPr lang="en-US" dirty="0"/>
              <a:t>atmosphere, morale, professional attitudes, quality of staff and </a:t>
            </a:r>
            <a:r>
              <a:rPr lang="en-US" dirty="0" smtClean="0"/>
              <a:t>students</a:t>
            </a:r>
            <a:endParaRPr lang="en-US" dirty="0"/>
          </a:p>
          <a:p>
            <a:r>
              <a:rPr lang="en-US" dirty="0" smtClean="0"/>
              <a:t>Examination </a:t>
            </a:r>
            <a:r>
              <a:rPr lang="en-US" dirty="0"/>
              <a:t>of materials compiled by educational institution, i.e. those which cannot leave the </a:t>
            </a:r>
            <a:r>
              <a:rPr lang="en-US" dirty="0" smtClean="0"/>
              <a:t>campus</a:t>
            </a:r>
          </a:p>
          <a:p>
            <a:pPr lvl="1"/>
            <a:r>
              <a:rPr lang="en-US" dirty="0" smtClean="0"/>
              <a:t>examination </a:t>
            </a:r>
            <a:r>
              <a:rPr lang="en-US" dirty="0"/>
              <a:t>papers, student reports, instruction materials</a:t>
            </a:r>
          </a:p>
          <a:p>
            <a:r>
              <a:rPr lang="en-US" dirty="0" smtClean="0"/>
              <a:t>Clarify </a:t>
            </a:r>
            <a:r>
              <a:rPr lang="en-US" dirty="0"/>
              <a:t>issues in the written submission by educational </a:t>
            </a:r>
            <a:r>
              <a:rPr lang="en-US" dirty="0" smtClean="0"/>
              <a:t>institution</a:t>
            </a:r>
            <a:endParaRPr lang="en-US" dirty="0"/>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rgbClr val="FF0000"/>
                </a:solidFill>
              </a:rPr>
              <a:t>Outcomes of Campus Visits &amp; Assessment based on Pre-Visit Documents</a:t>
            </a:r>
            <a:endParaRPr lang="en-MY" sz="3600" dirty="0">
              <a:solidFill>
                <a:srgbClr val="FF0000"/>
              </a:solidFill>
            </a:endParaRPr>
          </a:p>
        </p:txBody>
      </p:sp>
      <p:sp>
        <p:nvSpPr>
          <p:cNvPr id="3" name="Content Placeholder 2"/>
          <p:cNvSpPr>
            <a:spLocks noGrp="1"/>
          </p:cNvSpPr>
          <p:nvPr>
            <p:ph idx="1"/>
          </p:nvPr>
        </p:nvSpPr>
        <p:spPr/>
        <p:txBody>
          <a:bodyPr>
            <a:normAutofit lnSpcReduction="10000"/>
          </a:bodyPr>
          <a:lstStyle/>
          <a:p>
            <a:r>
              <a:rPr lang="en-US" dirty="0" smtClean="0"/>
              <a:t>The role of the Evaluation Team is for the sole purpose of determining whether the program satisfies the </a:t>
            </a:r>
            <a:r>
              <a:rPr lang="en-US" dirty="0" smtClean="0"/>
              <a:t>9 PEC</a:t>
            </a:r>
            <a:r>
              <a:rPr lang="en-US" dirty="0" smtClean="0"/>
              <a:t> </a:t>
            </a:r>
            <a:r>
              <a:rPr lang="en-US" dirty="0" smtClean="0"/>
              <a:t>accreditation criteria</a:t>
            </a:r>
          </a:p>
          <a:p>
            <a:r>
              <a:rPr lang="en-US" dirty="0" smtClean="0"/>
              <a:t>For each criterion, the degree of compliance to be summed up as:</a:t>
            </a:r>
          </a:p>
          <a:p>
            <a:pPr lvl="1"/>
            <a:r>
              <a:rPr lang="en-US" dirty="0" smtClean="0"/>
              <a:t>Compliance</a:t>
            </a:r>
          </a:p>
          <a:p>
            <a:pPr lvl="1"/>
            <a:r>
              <a:rPr lang="en-US" dirty="0" smtClean="0"/>
              <a:t>Concerns</a:t>
            </a:r>
          </a:p>
          <a:p>
            <a:pPr lvl="1"/>
            <a:r>
              <a:rPr lang="en-US" dirty="0" smtClean="0"/>
              <a:t>Weakness</a:t>
            </a:r>
          </a:p>
          <a:p>
            <a:pPr lvl="1"/>
            <a:r>
              <a:rPr lang="en-US" dirty="0" smtClean="0"/>
              <a:t>Deficiency</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rgbClr val="FF0000"/>
                </a:solidFill>
              </a:rPr>
              <a:t>Outcomes of Campus Visits &amp; Assessment based on Pre-Visit Documents</a:t>
            </a:r>
            <a:endParaRPr lang="en-MY" sz="3600"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pPr>
              <a:defRPr/>
            </a:pPr>
            <a:r>
              <a:rPr lang="en-SG" dirty="0" smtClean="0"/>
              <a:t>Where requirements of a particular criterion are not fully met, the Team will include:</a:t>
            </a:r>
          </a:p>
          <a:p>
            <a:pPr lvl="1">
              <a:defRPr/>
            </a:pPr>
            <a:r>
              <a:rPr lang="en-SG" u="sng" dirty="0" smtClean="0"/>
              <a:t>Recommendation</a:t>
            </a:r>
            <a:r>
              <a:rPr lang="en-SG" dirty="0" smtClean="0"/>
              <a:t> - aspects which are suggestions rather than mandatory requirements</a:t>
            </a:r>
          </a:p>
          <a:p>
            <a:pPr lvl="1">
              <a:defRPr/>
            </a:pPr>
            <a:r>
              <a:rPr lang="en-SG" u="sng" dirty="0" smtClean="0"/>
              <a:t>Requirement</a:t>
            </a:r>
            <a:r>
              <a:rPr lang="en-SG" dirty="0" smtClean="0"/>
              <a:t> - items requiring follow-up action as a condition of accreditation</a:t>
            </a:r>
          </a:p>
          <a:p>
            <a:pPr>
              <a:defRPr/>
            </a:pPr>
            <a:r>
              <a:rPr lang="en-SG" dirty="0" smtClean="0"/>
              <a:t>The Team may include observations/comments/suggestion to assist improvement process, not affecting accreditation decision</a:t>
            </a:r>
          </a:p>
          <a:p>
            <a:pPr>
              <a:defRPr/>
            </a:pPr>
            <a:endParaRPr lang="en-SG"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C00000"/>
                </a:solidFill>
              </a:rPr>
              <a:t>What the </a:t>
            </a:r>
            <a:r>
              <a:rPr lang="en-GB" dirty="0" err="1" smtClean="0">
                <a:solidFill>
                  <a:srgbClr val="C00000"/>
                </a:solidFill>
              </a:rPr>
              <a:t>PEVs</a:t>
            </a:r>
            <a:r>
              <a:rPr lang="en-GB" dirty="0" smtClean="0">
                <a:solidFill>
                  <a:srgbClr val="C00000"/>
                </a:solidFill>
              </a:rPr>
              <a:t> looks for?</a:t>
            </a:r>
            <a:endParaRPr lang="en-US" dirty="0">
              <a:solidFill>
                <a:srgbClr val="C00000"/>
              </a:solidFill>
            </a:endParaRPr>
          </a:p>
        </p:txBody>
      </p:sp>
      <p:sp>
        <p:nvSpPr>
          <p:cNvPr id="3" name="Content Placeholder 2"/>
          <p:cNvSpPr>
            <a:spLocks noGrp="1"/>
          </p:cNvSpPr>
          <p:nvPr>
            <p:ph idx="1"/>
          </p:nvPr>
        </p:nvSpPr>
        <p:spPr/>
        <p:txBody>
          <a:bodyPr/>
          <a:lstStyle/>
          <a:p>
            <a:r>
              <a:rPr lang="en-GB" dirty="0" err="1" smtClean="0"/>
              <a:t>PEVs</a:t>
            </a:r>
            <a:r>
              <a:rPr lang="en-GB" dirty="0" smtClean="0"/>
              <a:t> are sent to evaluate programs, certifying that they satisfy the criteria stipulated</a:t>
            </a:r>
          </a:p>
          <a:p>
            <a:r>
              <a:rPr lang="en-GB" dirty="0" smtClean="0"/>
              <a:t>They look for evidences that the required criteria are met</a:t>
            </a:r>
          </a:p>
          <a:p>
            <a:r>
              <a:rPr lang="en-GB" dirty="0" smtClean="0"/>
              <a:t>They identify deficiencies, weaknesses, concerns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C00000"/>
                </a:solidFill>
              </a:rPr>
              <a:t>Focus </a:t>
            </a:r>
            <a:r>
              <a:rPr lang="en-US" sz="3200" b="1" dirty="0">
                <a:solidFill>
                  <a:srgbClr val="C00000"/>
                </a:solidFill>
              </a:rPr>
              <a:t>of Outcomes-based Accreditation</a:t>
            </a:r>
            <a:endParaRPr lang="en-US" sz="3200" dirty="0">
              <a:solidFill>
                <a:srgbClr val="C00000"/>
              </a:solidFill>
            </a:endParaRPr>
          </a:p>
        </p:txBody>
      </p:sp>
      <p:sp>
        <p:nvSpPr>
          <p:cNvPr id="3" name="Content Placeholder 2"/>
          <p:cNvSpPr>
            <a:spLocks noGrp="1"/>
          </p:cNvSpPr>
          <p:nvPr>
            <p:ph idx="1"/>
          </p:nvPr>
        </p:nvSpPr>
        <p:spPr/>
        <p:txBody>
          <a:bodyPr>
            <a:normAutofit/>
          </a:bodyPr>
          <a:lstStyle/>
          <a:p>
            <a:r>
              <a:rPr lang="en-US" dirty="0" smtClean="0"/>
              <a:t>Attainment of published Program Education Objectives</a:t>
            </a:r>
          </a:p>
          <a:p>
            <a:r>
              <a:rPr lang="en-US" dirty="0" smtClean="0"/>
              <a:t>Attainment of Program Learning Outcomes</a:t>
            </a:r>
          </a:p>
          <a:p>
            <a:r>
              <a:rPr lang="en-US" dirty="0" smtClean="0"/>
              <a:t>Continuous Quality Improvement system in place to sustain and improve PEO &amp; PLO</a:t>
            </a:r>
          </a:p>
          <a:p>
            <a:r>
              <a:rPr lang="en-US" dirty="0" smtClean="0"/>
              <a:t>Resources and system available</a:t>
            </a:r>
          </a:p>
        </p:txBody>
      </p:sp>
    </p:spTree>
    <p:extLst>
      <p:ext uri="{BB962C8B-B14F-4D97-AF65-F5344CB8AC3E}">
        <p14:creationId xmlns="" xmlns:p14="http://schemas.microsoft.com/office/powerpoint/2010/main" val="4427261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GB" dirty="0" smtClean="0">
                <a:solidFill>
                  <a:srgbClr val="FF0000"/>
                </a:solidFill>
              </a:rPr>
              <a:t>Attributes of </a:t>
            </a:r>
            <a:r>
              <a:rPr lang="en-GB" dirty="0" err="1" smtClean="0">
                <a:solidFill>
                  <a:srgbClr val="FF0000"/>
                </a:solidFill>
              </a:rPr>
              <a:t>PEVs</a:t>
            </a:r>
            <a:endParaRPr lang="en-GB" dirty="0" smtClean="0">
              <a:solidFill>
                <a:srgbClr val="FF0000"/>
              </a:solidFill>
            </a:endParaRPr>
          </a:p>
        </p:txBody>
      </p:sp>
      <p:sp>
        <p:nvSpPr>
          <p:cNvPr id="21507" name="Content Placeholder 2"/>
          <p:cNvSpPr>
            <a:spLocks noGrp="1"/>
          </p:cNvSpPr>
          <p:nvPr>
            <p:ph idx="1"/>
          </p:nvPr>
        </p:nvSpPr>
        <p:spPr/>
        <p:txBody>
          <a:bodyPr>
            <a:normAutofit/>
          </a:bodyPr>
          <a:lstStyle/>
          <a:p>
            <a:pPr eaLnBrk="1" hangingPunct="1"/>
            <a:r>
              <a:rPr lang="en-GB" dirty="0" smtClean="0"/>
              <a:t>Trust</a:t>
            </a:r>
          </a:p>
          <a:p>
            <a:pPr eaLnBrk="1" hangingPunct="1"/>
            <a:r>
              <a:rPr lang="en-GB" dirty="0" smtClean="0"/>
              <a:t>Integrity</a:t>
            </a:r>
          </a:p>
          <a:p>
            <a:pPr eaLnBrk="1" hangingPunct="1"/>
            <a:r>
              <a:rPr lang="en-GB" dirty="0" smtClean="0"/>
              <a:t>Competent</a:t>
            </a:r>
          </a:p>
          <a:p>
            <a:r>
              <a:rPr lang="en-GB" dirty="0" smtClean="0"/>
              <a:t>Professionalism</a:t>
            </a:r>
          </a:p>
          <a:p>
            <a:pPr eaLnBrk="1" hangingPunct="1"/>
            <a:endParaRPr lang="en-GB"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Outcomes of Significance</a:t>
            </a:r>
            <a:endParaRPr lang="en-US" dirty="0">
              <a:solidFill>
                <a:srgbClr val="C00000"/>
              </a:solidFill>
            </a:endParaRPr>
          </a:p>
        </p:txBody>
      </p:sp>
      <p:sp>
        <p:nvSpPr>
          <p:cNvPr id="3" name="Content Placeholder 2"/>
          <p:cNvSpPr>
            <a:spLocks noGrp="1"/>
          </p:cNvSpPr>
          <p:nvPr>
            <p:ph idx="1"/>
          </p:nvPr>
        </p:nvSpPr>
        <p:spPr/>
        <p:txBody>
          <a:bodyPr>
            <a:normAutofit fontScale="85000" lnSpcReduction="10000"/>
          </a:bodyPr>
          <a:lstStyle/>
          <a:p>
            <a:r>
              <a:rPr lang="en-US" dirty="0"/>
              <a:t>The focus of accreditation is on “Outcomes of Significance</a:t>
            </a:r>
            <a:r>
              <a:rPr lang="en-US" dirty="0" smtClean="0"/>
              <a:t>”</a:t>
            </a:r>
          </a:p>
          <a:p>
            <a:r>
              <a:rPr lang="en-US" dirty="0" err="1" smtClean="0"/>
              <a:t>Spady</a:t>
            </a:r>
            <a:r>
              <a:rPr lang="en-US" dirty="0" smtClean="0"/>
              <a:t> </a:t>
            </a:r>
            <a:r>
              <a:rPr lang="en-US" dirty="0"/>
              <a:t>articulated as something that “really mattered in the long run”, long after that particular segment of curriculum or time block was over – something that learners could ultimately “take out the door and apply” …. when they “exited” the system.  </a:t>
            </a:r>
            <a:endParaRPr lang="en-US" dirty="0" smtClean="0"/>
          </a:p>
          <a:p>
            <a:r>
              <a:rPr lang="en-US" dirty="0" smtClean="0"/>
              <a:t>That </a:t>
            </a:r>
            <a:r>
              <a:rPr lang="en-US" dirty="0"/>
              <a:t>outcomes-of-significance is encapsulated in the set of WA graduate attributes which form the multi-lateral recognition of substantial equivalency of programs within the WA framework.</a:t>
            </a:r>
          </a:p>
          <a:p>
            <a:endParaRPr lang="en-US" dirty="0"/>
          </a:p>
        </p:txBody>
      </p:sp>
    </p:spTree>
    <p:extLst>
      <p:ext uri="{BB962C8B-B14F-4D97-AF65-F5344CB8AC3E}">
        <p14:creationId xmlns="" xmlns:p14="http://schemas.microsoft.com/office/powerpoint/2010/main" val="4453158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Evaluation of POs</a:t>
            </a:r>
            <a:endParaRPr lang="en-MY" dirty="0">
              <a:solidFill>
                <a:srgbClr val="FF0000"/>
              </a:solidFill>
            </a:endParaRPr>
          </a:p>
        </p:txBody>
      </p:sp>
      <p:sp>
        <p:nvSpPr>
          <p:cNvPr id="3" name="Content Placeholder 2"/>
          <p:cNvSpPr>
            <a:spLocks noGrp="1"/>
          </p:cNvSpPr>
          <p:nvPr>
            <p:ph idx="1"/>
          </p:nvPr>
        </p:nvSpPr>
        <p:spPr/>
        <p:txBody>
          <a:bodyPr/>
          <a:lstStyle/>
          <a:p>
            <a:r>
              <a:rPr lang="en-US" dirty="0" smtClean="0"/>
              <a:t>Attainment of each POs must be carefully evaluated in terms of depth and breadth stipulated – going through evidences provided</a:t>
            </a:r>
          </a:p>
          <a:p>
            <a:r>
              <a:rPr lang="en-US" dirty="0" smtClean="0"/>
              <a:t>Application to Complex Engineering Problems</a:t>
            </a:r>
          </a:p>
        </p:txBody>
      </p:sp>
    </p:spTree>
    <p:extLst>
      <p:ext uri="{BB962C8B-B14F-4D97-AF65-F5344CB8AC3E}">
        <p14:creationId xmlns="" xmlns:p14="http://schemas.microsoft.com/office/powerpoint/2010/main" val="4001982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3"/>
          <p:cNvSpPr txBox="1">
            <a:spLocks noChangeArrowheads="1"/>
          </p:cNvSpPr>
          <p:nvPr/>
        </p:nvSpPr>
        <p:spPr bwMode="auto">
          <a:xfrm>
            <a:off x="2000250" y="1257300"/>
            <a:ext cx="5257800" cy="1015663"/>
          </a:xfrm>
          <a:prstGeom prst="rect">
            <a:avLst/>
          </a:prstGeom>
          <a:noFill/>
          <a:ln w="9525">
            <a:solidFill>
              <a:schemeClr val="accent1"/>
            </a:solidFill>
            <a:miter lim="800000"/>
            <a:headEnd/>
            <a:tailEnd/>
          </a:ln>
        </p:spPr>
        <p:txBody>
          <a:bodyPr>
            <a:spAutoFit/>
          </a:bodyPr>
          <a:lstStyle/>
          <a:p>
            <a:pPr algn="ctr"/>
            <a:r>
              <a:rPr lang="en-SG" sz="3000" dirty="0" smtClean="0">
                <a:solidFill>
                  <a:srgbClr val="C00000"/>
                </a:solidFill>
                <a:latin typeface="Calibri" pitchFamily="34" charset="0"/>
              </a:rPr>
              <a:t>Assessment </a:t>
            </a:r>
            <a:r>
              <a:rPr lang="en-SG" sz="3000" dirty="0">
                <a:solidFill>
                  <a:srgbClr val="C00000"/>
                </a:solidFill>
                <a:latin typeface="Calibri" pitchFamily="34" charset="0"/>
              </a:rPr>
              <a:t>of Attainment of</a:t>
            </a:r>
          </a:p>
          <a:p>
            <a:pPr algn="ctr"/>
            <a:r>
              <a:rPr lang="en-SG" sz="3000" dirty="0">
                <a:solidFill>
                  <a:srgbClr val="C00000"/>
                </a:solidFill>
                <a:latin typeface="Calibri" pitchFamily="34" charset="0"/>
              </a:rPr>
              <a:t>Student Learning Outcomes</a:t>
            </a:r>
          </a:p>
        </p:txBody>
      </p:sp>
      <p:sp>
        <p:nvSpPr>
          <p:cNvPr id="4" name="Curved Down Arrow 3"/>
          <p:cNvSpPr/>
          <p:nvPr/>
        </p:nvSpPr>
        <p:spPr>
          <a:xfrm rot="3179963">
            <a:off x="6352772" y="3474088"/>
            <a:ext cx="2376245" cy="93589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5" name="Curved Down Arrow 4"/>
          <p:cNvSpPr/>
          <p:nvPr/>
        </p:nvSpPr>
        <p:spPr>
          <a:xfrm rot="19417237">
            <a:off x="665908" y="3317140"/>
            <a:ext cx="2553323" cy="96461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6" name="Curved Down Arrow 5"/>
          <p:cNvSpPr/>
          <p:nvPr/>
        </p:nvSpPr>
        <p:spPr>
          <a:xfrm rot="10800000">
            <a:off x="3331648" y="5086350"/>
            <a:ext cx="2953373" cy="61487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2" name="TextBox 1"/>
          <p:cNvSpPr txBox="1"/>
          <p:nvPr/>
        </p:nvSpPr>
        <p:spPr>
          <a:xfrm>
            <a:off x="6400801" y="5115952"/>
            <a:ext cx="1410643" cy="507831"/>
          </a:xfrm>
          <a:prstGeom prst="rect">
            <a:avLst/>
          </a:prstGeom>
          <a:noFill/>
        </p:spPr>
        <p:txBody>
          <a:bodyPr wrap="none" rtlCol="0">
            <a:spAutoFit/>
          </a:bodyPr>
          <a:lstStyle/>
          <a:p>
            <a:r>
              <a:rPr lang="en-US" sz="2700" dirty="0">
                <a:solidFill>
                  <a:schemeClr val="accent3">
                    <a:lumMod val="75000"/>
                  </a:schemeClr>
                </a:solidFill>
              </a:rPr>
              <a:t>Teaching</a:t>
            </a:r>
          </a:p>
        </p:txBody>
      </p:sp>
      <p:sp>
        <p:nvSpPr>
          <p:cNvPr id="8" name="TextBox 7"/>
          <p:cNvSpPr txBox="1"/>
          <p:nvPr/>
        </p:nvSpPr>
        <p:spPr>
          <a:xfrm>
            <a:off x="1600200" y="5050455"/>
            <a:ext cx="1393330" cy="507831"/>
          </a:xfrm>
          <a:prstGeom prst="rect">
            <a:avLst/>
          </a:prstGeom>
          <a:noFill/>
        </p:spPr>
        <p:txBody>
          <a:bodyPr wrap="none" rtlCol="0">
            <a:spAutoFit/>
          </a:bodyPr>
          <a:lstStyle/>
          <a:p>
            <a:r>
              <a:rPr lang="en-US" sz="2700" dirty="0">
                <a:solidFill>
                  <a:schemeClr val="accent3">
                    <a:lumMod val="75000"/>
                  </a:schemeClr>
                </a:solidFill>
              </a:rPr>
              <a:t>Learning</a:t>
            </a:r>
          </a:p>
        </p:txBody>
      </p:sp>
      <p:sp>
        <p:nvSpPr>
          <p:cNvPr id="9" name="TextBox 8"/>
          <p:cNvSpPr txBox="1"/>
          <p:nvPr/>
        </p:nvSpPr>
        <p:spPr>
          <a:xfrm>
            <a:off x="3945910" y="3314701"/>
            <a:ext cx="1837362" cy="507831"/>
          </a:xfrm>
          <a:prstGeom prst="rect">
            <a:avLst/>
          </a:prstGeom>
          <a:noFill/>
        </p:spPr>
        <p:txBody>
          <a:bodyPr wrap="none" rtlCol="0">
            <a:spAutoFit/>
          </a:bodyPr>
          <a:lstStyle/>
          <a:p>
            <a:r>
              <a:rPr lang="en-US" sz="2700" dirty="0">
                <a:solidFill>
                  <a:schemeClr val="accent3">
                    <a:lumMod val="75000"/>
                  </a:schemeClr>
                </a:solidFill>
              </a:rPr>
              <a:t>Assessment</a:t>
            </a:r>
          </a:p>
        </p:txBody>
      </p:sp>
    </p:spTree>
    <p:extLst>
      <p:ext uri="{BB962C8B-B14F-4D97-AF65-F5344CB8AC3E}">
        <p14:creationId xmlns:p14="http://schemas.microsoft.com/office/powerpoint/2010/main" xmlns="" val="27581078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dirty="0">
                <a:solidFill>
                  <a:srgbClr val="FF0000"/>
                </a:solidFill>
              </a:rPr>
              <a:t>Student Learning Outcomes (SLO)</a:t>
            </a:r>
          </a:p>
        </p:txBody>
      </p:sp>
      <p:sp>
        <p:nvSpPr>
          <p:cNvPr id="3" name="Content Placeholder 2"/>
          <p:cNvSpPr>
            <a:spLocks noGrp="1"/>
          </p:cNvSpPr>
          <p:nvPr>
            <p:ph idx="1"/>
          </p:nvPr>
        </p:nvSpPr>
        <p:spPr/>
        <p:txBody>
          <a:bodyPr>
            <a:normAutofit lnSpcReduction="10000"/>
          </a:bodyPr>
          <a:lstStyle/>
          <a:p>
            <a:r>
              <a:rPr lang="en-US" dirty="0" smtClean="0"/>
              <a:t>SLOs </a:t>
            </a:r>
            <a:r>
              <a:rPr lang="en-US" dirty="0"/>
              <a:t>formulated for each </a:t>
            </a:r>
            <a:r>
              <a:rPr lang="en-US" dirty="0" err="1"/>
              <a:t>programme</a:t>
            </a:r>
            <a:r>
              <a:rPr lang="en-US" dirty="0"/>
              <a:t> by the institution must be consistent with </a:t>
            </a:r>
            <a:r>
              <a:rPr lang="en-US" dirty="0" smtClean="0"/>
              <a:t>the </a:t>
            </a:r>
            <a:r>
              <a:rPr lang="en-US" dirty="0"/>
              <a:t>W</a:t>
            </a:r>
            <a:r>
              <a:rPr lang="en-US" dirty="0" smtClean="0"/>
              <a:t>A’s </a:t>
            </a:r>
            <a:r>
              <a:rPr lang="en-US" dirty="0"/>
              <a:t>Graduate Attributes. </a:t>
            </a:r>
            <a:r>
              <a:rPr lang="en-US" dirty="0" smtClean="0"/>
              <a:t>(Best practice to follow </a:t>
            </a:r>
            <a:r>
              <a:rPr lang="en-US" dirty="0"/>
              <a:t>W</a:t>
            </a:r>
            <a:r>
              <a:rPr lang="en-US" dirty="0" smtClean="0"/>
              <a:t>A’s Graduate Attributes, and add additional SLOs where required)</a:t>
            </a:r>
          </a:p>
          <a:p>
            <a:r>
              <a:rPr lang="en-US" dirty="0" smtClean="0"/>
              <a:t>SLOs </a:t>
            </a:r>
            <a:r>
              <a:rPr lang="en-US" dirty="0"/>
              <a:t>must foster the attainment of </a:t>
            </a:r>
            <a:r>
              <a:rPr lang="en-US" dirty="0" smtClean="0"/>
              <a:t>the PEOs – mapping of SLOs to PEOs</a:t>
            </a:r>
          </a:p>
          <a:p>
            <a:r>
              <a:rPr lang="en-US" dirty="0" smtClean="0"/>
              <a:t>How and where SLOs are published and disseminated</a:t>
            </a:r>
          </a:p>
          <a:p>
            <a:endParaRPr lang="en-US" dirty="0"/>
          </a:p>
        </p:txBody>
      </p:sp>
    </p:spTree>
    <p:extLst>
      <p:ext uri="{BB962C8B-B14F-4D97-AF65-F5344CB8AC3E}">
        <p14:creationId xmlns:p14="http://schemas.microsoft.com/office/powerpoint/2010/main" xmlns="" val="21217463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srcRect l="16745" t="33889" r="13023" b="24999"/>
          <a:stretch/>
        </p:blipFill>
        <p:spPr>
          <a:xfrm>
            <a:off x="171450" y="1314450"/>
            <a:ext cx="8858250" cy="4229100"/>
          </a:xfrm>
          <a:prstGeom prst="rect">
            <a:avLst/>
          </a:prstGeom>
        </p:spPr>
      </p:pic>
    </p:spTree>
    <p:extLst>
      <p:ext uri="{BB962C8B-B14F-4D97-AF65-F5344CB8AC3E}">
        <p14:creationId xmlns:p14="http://schemas.microsoft.com/office/powerpoint/2010/main" xmlns="" val="40214630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dirty="0">
                <a:solidFill>
                  <a:srgbClr val="FF0000"/>
                </a:solidFill>
              </a:rPr>
              <a:t>Student Learning Outcomes</a:t>
            </a:r>
          </a:p>
        </p:txBody>
      </p:sp>
      <p:sp>
        <p:nvSpPr>
          <p:cNvPr id="3" name="Content Placeholder 2"/>
          <p:cNvSpPr>
            <a:spLocks noGrp="1"/>
          </p:cNvSpPr>
          <p:nvPr>
            <p:ph idx="1"/>
          </p:nvPr>
        </p:nvSpPr>
        <p:spPr/>
        <p:txBody>
          <a:bodyPr>
            <a:normAutofit fontScale="92500" lnSpcReduction="20000"/>
          </a:bodyPr>
          <a:lstStyle/>
          <a:p>
            <a:r>
              <a:rPr lang="en-US" dirty="0" smtClean="0"/>
              <a:t>Illustrations of how </a:t>
            </a:r>
          </a:p>
          <a:p>
            <a:pPr lvl="1"/>
            <a:r>
              <a:rPr lang="en-US" dirty="0" smtClean="0"/>
              <a:t>course outcomes</a:t>
            </a:r>
          </a:p>
          <a:p>
            <a:pPr lvl="1"/>
            <a:r>
              <a:rPr lang="en-US" dirty="0" smtClean="0"/>
              <a:t>modes of delivery of the courses</a:t>
            </a:r>
          </a:p>
          <a:p>
            <a:pPr lvl="1"/>
            <a:r>
              <a:rPr lang="en-US" dirty="0" smtClean="0"/>
              <a:t>assessment tools </a:t>
            </a:r>
          </a:p>
          <a:p>
            <a:pPr lvl="1"/>
            <a:r>
              <a:rPr lang="en-US" dirty="0" smtClean="0"/>
              <a:t>laboratory</a:t>
            </a:r>
          </a:p>
          <a:p>
            <a:pPr lvl="1"/>
            <a:r>
              <a:rPr lang="en-US" dirty="0" smtClean="0"/>
              <a:t>project course work </a:t>
            </a:r>
          </a:p>
          <a:p>
            <a:pPr lvl="1">
              <a:buNone/>
            </a:pPr>
            <a:r>
              <a:rPr lang="en-US" dirty="0" smtClean="0"/>
              <a:t>	are used to assess the impact of course delivery/course content, and are contributing towards the attainment of the SLOs</a:t>
            </a:r>
          </a:p>
          <a:p>
            <a:r>
              <a:rPr lang="en-US" dirty="0" smtClean="0"/>
              <a:t>Attainment of SLOs assessed by direct and indirect methods</a:t>
            </a:r>
          </a:p>
          <a:p>
            <a:endParaRPr lang="en-US" dirty="0"/>
          </a:p>
        </p:txBody>
      </p:sp>
    </p:spTree>
    <p:extLst>
      <p:ext uri="{BB962C8B-B14F-4D97-AF65-F5344CB8AC3E}">
        <p14:creationId xmlns:p14="http://schemas.microsoft.com/office/powerpoint/2010/main" xmlns="" val="20568827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dirty="0">
                <a:solidFill>
                  <a:srgbClr val="FF0000"/>
                </a:solidFill>
              </a:rPr>
              <a:t>Student Learning Outcomes</a:t>
            </a:r>
          </a:p>
        </p:txBody>
      </p:sp>
      <p:sp>
        <p:nvSpPr>
          <p:cNvPr id="3" name="Content Placeholder 2"/>
          <p:cNvSpPr>
            <a:spLocks noGrp="1"/>
          </p:cNvSpPr>
          <p:nvPr>
            <p:ph idx="1"/>
          </p:nvPr>
        </p:nvSpPr>
        <p:spPr/>
        <p:txBody>
          <a:bodyPr>
            <a:normAutofit fontScale="92500" lnSpcReduction="10000"/>
          </a:bodyPr>
          <a:lstStyle/>
          <a:p>
            <a:r>
              <a:rPr lang="en-US" dirty="0" smtClean="0"/>
              <a:t>Results of assessment of each SLO shall be indicated as they play a vital role in implementing the Continuous Improvement process of the </a:t>
            </a:r>
            <a:r>
              <a:rPr lang="en-US" dirty="0" err="1" smtClean="0"/>
              <a:t>programme</a:t>
            </a:r>
            <a:endParaRPr lang="en-US" dirty="0" smtClean="0"/>
          </a:p>
          <a:p>
            <a:r>
              <a:rPr lang="en-US" dirty="0" smtClean="0"/>
              <a:t>How the results of assessment of the SLOs are used to improve the </a:t>
            </a:r>
            <a:r>
              <a:rPr lang="en-US" dirty="0" err="1" smtClean="0"/>
              <a:t>programme</a:t>
            </a:r>
            <a:r>
              <a:rPr lang="en-US" dirty="0" smtClean="0"/>
              <a:t> in terms of </a:t>
            </a:r>
          </a:p>
          <a:p>
            <a:pPr lvl="1"/>
            <a:r>
              <a:rPr lang="en-US" dirty="0" smtClean="0"/>
              <a:t>curriculum</a:t>
            </a:r>
          </a:p>
          <a:p>
            <a:pPr lvl="1"/>
            <a:r>
              <a:rPr lang="en-US" dirty="0" smtClean="0"/>
              <a:t>course delivery</a:t>
            </a:r>
          </a:p>
          <a:p>
            <a:pPr lvl="1"/>
            <a:r>
              <a:rPr lang="en-US" dirty="0" smtClean="0"/>
              <a:t>assessment methods</a:t>
            </a:r>
          </a:p>
          <a:p>
            <a:pPr lvl="1"/>
            <a:r>
              <a:rPr lang="en-US" dirty="0" smtClean="0"/>
              <a:t>processes of revising/redefining the SLOs</a:t>
            </a:r>
            <a:endParaRPr lang="en-US" dirty="0"/>
          </a:p>
        </p:txBody>
      </p:sp>
    </p:spTree>
    <p:extLst>
      <p:ext uri="{BB962C8B-B14F-4D97-AF65-F5344CB8AC3E}">
        <p14:creationId xmlns:p14="http://schemas.microsoft.com/office/powerpoint/2010/main" xmlns="" val="34984932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1118683" y="1872082"/>
            <a:ext cx="6739424" cy="2992115"/>
          </a:xfrm>
          <a:prstGeom prst="rect">
            <a:avLst/>
          </a:prstGeom>
        </p:spPr>
      </p:pic>
      <p:pic>
        <p:nvPicPr>
          <p:cNvPr id="3" name="Picture 2"/>
          <p:cNvPicPr>
            <a:picLocks noChangeAspect="1"/>
          </p:cNvPicPr>
          <p:nvPr/>
        </p:nvPicPr>
        <p:blipFill>
          <a:blip r:embed="rId4" cstate="print"/>
          <a:stretch>
            <a:fillRect/>
          </a:stretch>
        </p:blipFill>
        <p:spPr>
          <a:xfrm>
            <a:off x="1657351" y="4972052"/>
            <a:ext cx="5662089" cy="709781"/>
          </a:xfrm>
          <a:prstGeom prst="rect">
            <a:avLst/>
          </a:prstGeom>
        </p:spPr>
      </p:pic>
      <p:pic>
        <p:nvPicPr>
          <p:cNvPr id="4" name="Picture 3"/>
          <p:cNvPicPr>
            <a:picLocks noChangeAspect="1"/>
          </p:cNvPicPr>
          <p:nvPr/>
        </p:nvPicPr>
        <p:blipFill rotWithShape="1">
          <a:blip r:embed="rId5" cstate="print"/>
          <a:srcRect b="41028"/>
          <a:stretch/>
        </p:blipFill>
        <p:spPr>
          <a:xfrm>
            <a:off x="1314451" y="1085850"/>
            <a:ext cx="6728653" cy="457200"/>
          </a:xfrm>
          <a:prstGeom prst="rect">
            <a:avLst/>
          </a:prstGeom>
        </p:spPr>
      </p:pic>
    </p:spTree>
    <p:extLst>
      <p:ext uri="{BB962C8B-B14F-4D97-AF65-F5344CB8AC3E}">
        <p14:creationId xmlns:p14="http://schemas.microsoft.com/office/powerpoint/2010/main" xmlns="" val="16084277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dirty="0">
                <a:solidFill>
                  <a:srgbClr val="FF0000"/>
                </a:solidFill>
              </a:rPr>
              <a:t>Programme Curriculum</a:t>
            </a:r>
          </a:p>
        </p:txBody>
      </p:sp>
      <p:sp>
        <p:nvSpPr>
          <p:cNvPr id="3" name="Content Placeholder 2"/>
          <p:cNvSpPr>
            <a:spLocks noGrp="1"/>
          </p:cNvSpPr>
          <p:nvPr>
            <p:ph idx="1"/>
          </p:nvPr>
        </p:nvSpPr>
        <p:spPr/>
        <p:txBody>
          <a:bodyPr>
            <a:normAutofit fontScale="92500" lnSpcReduction="10000"/>
          </a:bodyPr>
          <a:lstStyle/>
          <a:p>
            <a:r>
              <a:rPr lang="en-US" dirty="0"/>
              <a:t>Programme curriculum that leads to the attainment of the PEOs and the </a:t>
            </a:r>
            <a:r>
              <a:rPr lang="en-US" dirty="0" smtClean="0"/>
              <a:t>SLOs </a:t>
            </a:r>
            <a:r>
              <a:rPr lang="en-US" dirty="0"/>
              <a:t>must </a:t>
            </a:r>
            <a:r>
              <a:rPr lang="en-US" dirty="0" smtClean="0"/>
              <a:t>be designed</a:t>
            </a:r>
          </a:p>
          <a:p>
            <a:r>
              <a:rPr lang="en-US" dirty="0" smtClean="0"/>
              <a:t>Flow diagram </a:t>
            </a:r>
            <a:r>
              <a:rPr lang="en-US" dirty="0"/>
              <a:t>that shows the prerequisites for the courses shall also be </a:t>
            </a:r>
            <a:r>
              <a:rPr lang="en-US" dirty="0" smtClean="0"/>
              <a:t>provided</a:t>
            </a:r>
          </a:p>
          <a:p>
            <a:r>
              <a:rPr lang="en-US" dirty="0" smtClean="0"/>
              <a:t>Each </a:t>
            </a:r>
            <a:r>
              <a:rPr lang="en-US" dirty="0" err="1" smtClean="0"/>
              <a:t>programme</a:t>
            </a:r>
            <a:r>
              <a:rPr lang="en-US" dirty="0" smtClean="0"/>
              <a:t> should </a:t>
            </a:r>
            <a:r>
              <a:rPr lang="en-US" dirty="0"/>
              <a:t>cover general and specialized professional content of adequate breadth and </a:t>
            </a:r>
            <a:r>
              <a:rPr lang="en-US" dirty="0" smtClean="0"/>
              <a:t>depth</a:t>
            </a:r>
            <a:endParaRPr lang="en-US" dirty="0"/>
          </a:p>
          <a:p>
            <a:r>
              <a:rPr lang="en-US" dirty="0" smtClean="0"/>
              <a:t>Appropriate </a:t>
            </a:r>
            <a:r>
              <a:rPr lang="en-US" dirty="0"/>
              <a:t>components in the Sciences and Humanities.</a:t>
            </a:r>
          </a:p>
        </p:txBody>
      </p:sp>
    </p:spTree>
    <p:extLst>
      <p:ext uri="{BB962C8B-B14F-4D97-AF65-F5344CB8AC3E}">
        <p14:creationId xmlns:p14="http://schemas.microsoft.com/office/powerpoint/2010/main" xmlns="" val="19191647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dirty="0">
                <a:solidFill>
                  <a:srgbClr val="FF0000"/>
                </a:solidFill>
              </a:rPr>
              <a:t>Programme Curriculum</a:t>
            </a:r>
          </a:p>
        </p:txBody>
      </p:sp>
      <p:sp>
        <p:nvSpPr>
          <p:cNvPr id="3" name="Content Placeholder 2"/>
          <p:cNvSpPr>
            <a:spLocks noGrp="1"/>
          </p:cNvSpPr>
          <p:nvPr>
            <p:ph idx="1"/>
          </p:nvPr>
        </p:nvSpPr>
        <p:spPr/>
        <p:txBody>
          <a:bodyPr>
            <a:normAutofit fontScale="92500" lnSpcReduction="20000"/>
          </a:bodyPr>
          <a:lstStyle/>
          <a:p>
            <a:r>
              <a:rPr lang="en-US" dirty="0"/>
              <a:t>The relevance </a:t>
            </a:r>
            <a:r>
              <a:rPr lang="en-US" dirty="0" smtClean="0"/>
              <a:t>of curriculum </a:t>
            </a:r>
            <a:r>
              <a:rPr lang="en-US" dirty="0"/>
              <a:t>components including core engineering courses to the </a:t>
            </a:r>
            <a:r>
              <a:rPr lang="en-US" dirty="0" smtClean="0"/>
              <a:t>SLOs </a:t>
            </a:r>
          </a:p>
          <a:p>
            <a:r>
              <a:rPr lang="en-US" dirty="0" smtClean="0"/>
              <a:t>How </a:t>
            </a:r>
            <a:r>
              <a:rPr lang="en-US" dirty="0"/>
              <a:t>the core engineering subjects in the curriculum lend the </a:t>
            </a:r>
            <a:r>
              <a:rPr lang="en-US" dirty="0" smtClean="0"/>
              <a:t>learning experience </a:t>
            </a:r>
            <a:r>
              <a:rPr lang="en-US" dirty="0"/>
              <a:t>with the complex engineering </a:t>
            </a:r>
            <a:r>
              <a:rPr lang="en-US" dirty="0" smtClean="0"/>
              <a:t>problems</a:t>
            </a:r>
          </a:p>
          <a:p>
            <a:r>
              <a:rPr lang="en-US" dirty="0" smtClean="0"/>
              <a:t>Programme </a:t>
            </a:r>
            <a:r>
              <a:rPr lang="en-US" dirty="0"/>
              <a:t>must satisfy </a:t>
            </a:r>
            <a:r>
              <a:rPr lang="en-US" dirty="0" smtClean="0"/>
              <a:t>Programme </a:t>
            </a:r>
            <a:r>
              <a:rPr lang="en-US" dirty="0"/>
              <a:t>Specific Criteria</a:t>
            </a:r>
          </a:p>
          <a:p>
            <a:r>
              <a:rPr lang="en-US" dirty="0" smtClean="0"/>
              <a:t>Continuous Improvement process in curriculum refinement</a:t>
            </a:r>
          </a:p>
          <a:p>
            <a:r>
              <a:rPr lang="en-US" dirty="0" smtClean="0"/>
              <a:t>Evidence of assessment, evaluation and review methods – attainment of COs</a:t>
            </a:r>
            <a:endParaRPr lang="en-US" dirty="0"/>
          </a:p>
        </p:txBody>
      </p:sp>
    </p:spTree>
    <p:extLst>
      <p:ext uri="{BB962C8B-B14F-4D97-AF65-F5344CB8AC3E}">
        <p14:creationId xmlns:p14="http://schemas.microsoft.com/office/powerpoint/2010/main" xmlns="" val="17922942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GB" dirty="0" smtClean="0">
                <a:solidFill>
                  <a:srgbClr val="FF0000"/>
                </a:solidFill>
              </a:rPr>
              <a:t>Conflict of interest</a:t>
            </a:r>
          </a:p>
        </p:txBody>
      </p:sp>
      <p:sp>
        <p:nvSpPr>
          <p:cNvPr id="21507" name="Content Placeholder 2"/>
          <p:cNvSpPr>
            <a:spLocks noGrp="1"/>
          </p:cNvSpPr>
          <p:nvPr>
            <p:ph idx="1"/>
          </p:nvPr>
        </p:nvSpPr>
        <p:spPr/>
        <p:txBody>
          <a:bodyPr>
            <a:normAutofit fontScale="92500" lnSpcReduction="20000"/>
          </a:bodyPr>
          <a:lstStyle/>
          <a:p>
            <a:pPr eaLnBrk="1" hangingPunct="1"/>
            <a:r>
              <a:rPr lang="en-SG" dirty="0" smtClean="0"/>
              <a:t>Definition of possible conflict of interest:</a:t>
            </a:r>
          </a:p>
          <a:p>
            <a:pPr lvl="1" eaLnBrk="1" hangingPunct="1">
              <a:buFont typeface="Arial" charset="0"/>
              <a:buChar char="•"/>
            </a:pPr>
            <a:r>
              <a:rPr lang="en-SG" dirty="0" smtClean="0"/>
              <a:t>have </a:t>
            </a:r>
            <a:r>
              <a:rPr lang="en-SG" b="1" dirty="0" smtClean="0"/>
              <a:t>financial or personal interest </a:t>
            </a:r>
            <a:r>
              <a:rPr lang="en-SG" dirty="0" smtClean="0"/>
              <a:t>in the university; or</a:t>
            </a:r>
          </a:p>
          <a:p>
            <a:pPr lvl="1" eaLnBrk="1" hangingPunct="1">
              <a:buFont typeface="Arial" charset="0"/>
              <a:buChar char="•"/>
            </a:pPr>
            <a:r>
              <a:rPr lang="en-SG" dirty="0" smtClean="0"/>
              <a:t>have or have had a </a:t>
            </a:r>
            <a:r>
              <a:rPr lang="en-SG" b="1" dirty="0" smtClean="0"/>
              <a:t>close, active association with the programme or faculty/school </a:t>
            </a:r>
            <a:r>
              <a:rPr lang="en-SG" dirty="0" smtClean="0"/>
              <a:t>in the university.  Close or active association are, for example:</a:t>
            </a:r>
          </a:p>
          <a:p>
            <a:pPr lvl="2" eaLnBrk="1" hangingPunct="1"/>
            <a:r>
              <a:rPr lang="en-SG" b="1" dirty="0" smtClean="0"/>
              <a:t>Employment</a:t>
            </a:r>
            <a:r>
              <a:rPr lang="en-SG" dirty="0" smtClean="0"/>
              <a:t>, as staff or consultant by the faculty/school;</a:t>
            </a:r>
          </a:p>
          <a:p>
            <a:pPr lvl="2" eaLnBrk="1" hangingPunct="1"/>
            <a:r>
              <a:rPr lang="en-SG" b="1" dirty="0" smtClean="0"/>
              <a:t>Attendance</a:t>
            </a:r>
            <a:r>
              <a:rPr lang="en-SG" dirty="0" smtClean="0"/>
              <a:t>, as student at the faculty/school;</a:t>
            </a:r>
          </a:p>
          <a:p>
            <a:pPr lvl="2" eaLnBrk="1" hangingPunct="1"/>
            <a:r>
              <a:rPr lang="en-SG" b="1" dirty="0" smtClean="0"/>
              <a:t>Business</a:t>
            </a:r>
            <a:r>
              <a:rPr lang="en-SG" dirty="0" smtClean="0"/>
              <a:t>, significant business dealing</a:t>
            </a:r>
          </a:p>
          <a:p>
            <a:pPr lvl="2" eaLnBrk="1" hangingPunct="1"/>
            <a:r>
              <a:rPr lang="en-SG" b="1" dirty="0" smtClean="0"/>
              <a:t>Receipt</a:t>
            </a:r>
            <a:r>
              <a:rPr lang="en-SG" dirty="0" smtClean="0"/>
              <a:t> of honorary degree from the faculty/school;</a:t>
            </a:r>
          </a:p>
          <a:p>
            <a:pPr lvl="2" eaLnBrk="1" hangingPunct="1"/>
            <a:r>
              <a:rPr lang="en-SG" b="1" dirty="0" smtClean="0"/>
              <a:t>Membership</a:t>
            </a:r>
            <a:r>
              <a:rPr lang="en-SG" dirty="0" smtClean="0"/>
              <a:t> of a board of the university or any committee advising on the programme being accredited.</a:t>
            </a:r>
          </a:p>
          <a:p>
            <a:pPr eaLnBrk="1" hangingPunct="1"/>
            <a:endParaRPr lang="en-GB"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1657350" y="1460791"/>
            <a:ext cx="5943600" cy="4401020"/>
          </a:xfrm>
          <a:prstGeom prst="rect">
            <a:avLst/>
          </a:prstGeom>
        </p:spPr>
      </p:pic>
    </p:spTree>
    <p:extLst>
      <p:ext uri="{BB962C8B-B14F-4D97-AF65-F5344CB8AC3E}">
        <p14:creationId xmlns:p14="http://schemas.microsoft.com/office/powerpoint/2010/main" xmlns="" val="34164080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srcRect l="27210" t="16111" r="26744" b="12778"/>
          <a:stretch/>
        </p:blipFill>
        <p:spPr>
          <a:xfrm>
            <a:off x="1042988" y="1200150"/>
            <a:ext cx="7072313" cy="4572000"/>
          </a:xfrm>
          <a:prstGeom prst="rect">
            <a:avLst/>
          </a:prstGeom>
        </p:spPr>
      </p:pic>
    </p:spTree>
    <p:extLst>
      <p:ext uri="{BB962C8B-B14F-4D97-AF65-F5344CB8AC3E}">
        <p14:creationId xmlns:p14="http://schemas.microsoft.com/office/powerpoint/2010/main" xmlns="" val="16133809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srcRect l="24883" t="22777" r="23256" b="12778"/>
          <a:stretch/>
        </p:blipFill>
        <p:spPr>
          <a:xfrm>
            <a:off x="246337" y="1200150"/>
            <a:ext cx="8459678" cy="4572000"/>
          </a:xfrm>
          <a:prstGeom prst="rect">
            <a:avLst/>
          </a:prstGeom>
        </p:spPr>
      </p:pic>
    </p:spTree>
    <p:extLst>
      <p:ext uri="{BB962C8B-B14F-4D97-AF65-F5344CB8AC3E}">
        <p14:creationId xmlns:p14="http://schemas.microsoft.com/office/powerpoint/2010/main" xmlns="" val="9549937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a:solidFill>
                  <a:srgbClr val="C00000"/>
                </a:solidFill>
              </a:rPr>
              <a:t>Complex </a:t>
            </a:r>
            <a:r>
              <a:rPr lang="en-US" b="1" i="1" dirty="0" smtClean="0">
                <a:solidFill>
                  <a:srgbClr val="C00000"/>
                </a:solidFill>
              </a:rPr>
              <a:t>problems</a:t>
            </a:r>
            <a:br>
              <a:rPr lang="en-US" b="1" i="1" dirty="0" smtClean="0">
                <a:solidFill>
                  <a:srgbClr val="C00000"/>
                </a:solidFill>
              </a:rPr>
            </a:br>
            <a:r>
              <a:rPr lang="en-US" sz="2025" i="1" dirty="0"/>
              <a:t>(A requirement of WA)</a:t>
            </a:r>
            <a:endParaRPr lang="en-US" sz="2025" dirty="0"/>
          </a:p>
        </p:txBody>
      </p:sp>
      <p:sp>
        <p:nvSpPr>
          <p:cNvPr id="3" name="Content Placeholder 2"/>
          <p:cNvSpPr>
            <a:spLocks noGrp="1"/>
          </p:cNvSpPr>
          <p:nvPr>
            <p:ph idx="1"/>
          </p:nvPr>
        </p:nvSpPr>
        <p:spPr/>
        <p:txBody>
          <a:bodyPr>
            <a:normAutofit fontScale="70000" lnSpcReduction="20000"/>
          </a:bodyPr>
          <a:lstStyle/>
          <a:p>
            <a:pPr lvl="0"/>
            <a:r>
              <a:rPr lang="en-US" i="1" dirty="0"/>
              <a:t>Involve wide-ranging or conflicting technical, engineering and other issues</a:t>
            </a:r>
            <a:endParaRPr lang="en-US" dirty="0"/>
          </a:p>
          <a:p>
            <a:pPr lvl="0"/>
            <a:r>
              <a:rPr lang="en-US" i="1" dirty="0"/>
              <a:t>Have no obvious solution and require abstract thinking, originality in analysis to formulate suitable models</a:t>
            </a:r>
            <a:endParaRPr lang="en-US" dirty="0"/>
          </a:p>
          <a:p>
            <a:pPr lvl="0"/>
            <a:r>
              <a:rPr lang="en-US" i="1" dirty="0"/>
              <a:t>Requires research-based knowledge much of which is at, or informed by, the forefront of the professional discipline and which allows a fundamentals-based, first principles analytical approach </a:t>
            </a:r>
            <a:endParaRPr lang="en-US" dirty="0"/>
          </a:p>
          <a:p>
            <a:pPr lvl="0"/>
            <a:r>
              <a:rPr lang="en-US" i="1" dirty="0"/>
              <a:t>Involve infrequently encountered issues </a:t>
            </a:r>
            <a:endParaRPr lang="en-US" dirty="0"/>
          </a:p>
          <a:p>
            <a:pPr lvl="0"/>
            <a:r>
              <a:rPr lang="en-US" i="1" dirty="0"/>
              <a:t>Are outside problems encompassed by standards and codes of practice for professional engineering</a:t>
            </a:r>
            <a:endParaRPr lang="en-US" dirty="0"/>
          </a:p>
          <a:p>
            <a:pPr lvl="0"/>
            <a:r>
              <a:rPr lang="en-US" i="1" dirty="0"/>
              <a:t>Involve diverse groups of stakeholders with widely varying needs </a:t>
            </a:r>
            <a:endParaRPr lang="en-US" dirty="0"/>
          </a:p>
          <a:p>
            <a:pPr lvl="0"/>
            <a:r>
              <a:rPr lang="en-US" i="1" dirty="0"/>
              <a:t>Have significant consequences in a range of contexts </a:t>
            </a:r>
            <a:endParaRPr lang="en-US" dirty="0"/>
          </a:p>
          <a:p>
            <a:pPr lvl="0"/>
            <a:r>
              <a:rPr lang="en-US" i="1" dirty="0"/>
              <a:t>Are high level problems including many component parts or </a:t>
            </a:r>
            <a:r>
              <a:rPr lang="en-US" i="1" dirty="0" smtClean="0"/>
              <a:t>sub-problems</a:t>
            </a:r>
            <a:endParaRPr lang="en-US" dirty="0"/>
          </a:p>
        </p:txBody>
      </p:sp>
    </p:spTree>
    <p:extLst>
      <p:ext uri="{BB962C8B-B14F-4D97-AF65-F5344CB8AC3E}">
        <p14:creationId xmlns:p14="http://schemas.microsoft.com/office/powerpoint/2010/main" xmlns="" val="4088543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000"/>
                                        <p:tgtEl>
                                          <p:spTgt spid="3">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2000"/>
                                        <p:tgtEl>
                                          <p:spTgt spid="3">
                                            <p:txEl>
                                              <p:pRg st="3" end="3"/>
                                            </p:txEl>
                                          </p:spTgt>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000"/>
                                        <p:tgtEl>
                                          <p:spTgt spid="3">
                                            <p:txEl>
                                              <p:pRg st="4" end="4"/>
                                            </p:txEl>
                                          </p:spTgt>
                                        </p:tgtEl>
                                      </p:cBhvr>
                                    </p:animEffect>
                                  </p:childTnLst>
                                </p:cTn>
                              </p:par>
                            </p:childTnLst>
                          </p:cTn>
                        </p:par>
                        <p:par>
                          <p:cTn id="24" fill="hold">
                            <p:stCondLst>
                              <p:cond delay="10000"/>
                            </p:stCondLst>
                            <p:childTnLst>
                              <p:par>
                                <p:cTn id="25" presetID="10" presetClass="entr" presetSubtype="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par>
                          <p:cTn id="28" fill="hold">
                            <p:stCondLst>
                              <p:cond delay="12000"/>
                            </p:stCondLst>
                            <p:childTnLst>
                              <p:par>
                                <p:cTn id="29" presetID="10" presetClass="entr" presetSubtype="0"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2000"/>
                                        <p:tgtEl>
                                          <p:spTgt spid="3">
                                            <p:txEl>
                                              <p:pRg st="6" end="6"/>
                                            </p:txEl>
                                          </p:spTgt>
                                        </p:tgtEl>
                                      </p:cBhvr>
                                    </p:animEffect>
                                  </p:childTnLst>
                                </p:cTn>
                              </p:par>
                            </p:childTnLst>
                          </p:cTn>
                        </p:par>
                        <p:par>
                          <p:cTn id="32" fill="hold">
                            <p:stCondLst>
                              <p:cond delay="14000"/>
                            </p:stCondLst>
                            <p:childTnLst>
                              <p:par>
                                <p:cTn id="33" presetID="10" presetClass="entr" presetSubtype="0" fill="hold" grpId="0"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sutd.edu.sg/SUTD/media/SUTD/Curriculum-Feb-2016.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837" t="4744" r="2526" b="3928"/>
          <a:stretch/>
        </p:blipFill>
        <p:spPr bwMode="auto">
          <a:xfrm>
            <a:off x="1200150" y="1657350"/>
            <a:ext cx="6696198" cy="422629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1771650" y="1085851"/>
            <a:ext cx="5612049" cy="507831"/>
          </a:xfrm>
          <a:prstGeom prst="rect">
            <a:avLst/>
          </a:prstGeom>
          <a:noFill/>
          <a:ln>
            <a:solidFill>
              <a:schemeClr val="tx1"/>
            </a:solidFill>
          </a:ln>
        </p:spPr>
        <p:txBody>
          <a:bodyPr wrap="none" rtlCol="0">
            <a:spAutoFit/>
          </a:bodyPr>
          <a:lstStyle/>
          <a:p>
            <a:r>
              <a:rPr lang="en-US" sz="1350" dirty="0">
                <a:solidFill>
                  <a:srgbClr val="C00000"/>
                </a:solidFill>
              </a:rPr>
              <a:t>Unique Academic Structure at Singapore University of Technology and Design</a:t>
            </a:r>
          </a:p>
          <a:p>
            <a:pPr algn="ctr"/>
            <a:r>
              <a:rPr lang="en-US" sz="1350" dirty="0">
                <a:solidFill>
                  <a:srgbClr val="C00000"/>
                </a:solidFill>
              </a:rPr>
              <a:t> http://www.sutd.edu.sg/Education/</a:t>
            </a:r>
          </a:p>
        </p:txBody>
      </p:sp>
    </p:spTree>
    <p:extLst>
      <p:ext uri="{BB962C8B-B14F-4D97-AF65-F5344CB8AC3E}">
        <p14:creationId xmlns:p14="http://schemas.microsoft.com/office/powerpoint/2010/main" xmlns="" val="10356222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Evaluation of SLOs</a:t>
            </a:r>
            <a:endParaRPr lang="en-MY" dirty="0">
              <a:solidFill>
                <a:srgbClr val="FF0000"/>
              </a:solidFill>
            </a:endParaRPr>
          </a:p>
        </p:txBody>
      </p:sp>
      <p:sp>
        <p:nvSpPr>
          <p:cNvPr id="3" name="Content Placeholder 2"/>
          <p:cNvSpPr>
            <a:spLocks noGrp="1"/>
          </p:cNvSpPr>
          <p:nvPr>
            <p:ph idx="1"/>
          </p:nvPr>
        </p:nvSpPr>
        <p:spPr/>
        <p:txBody>
          <a:bodyPr/>
          <a:lstStyle/>
          <a:p>
            <a:r>
              <a:rPr lang="en-US" dirty="0" smtClean="0"/>
              <a:t>Attainment of each SLOs must be carefully evaluated in terms of depth and breadth stipulated – going through evidences provided</a:t>
            </a:r>
          </a:p>
          <a:p>
            <a:r>
              <a:rPr lang="en-US" dirty="0" smtClean="0"/>
              <a:t>Application to Complex Engineering Problems</a:t>
            </a:r>
          </a:p>
        </p:txBody>
      </p:sp>
    </p:spTree>
    <p:extLst>
      <p:ext uri="{BB962C8B-B14F-4D97-AF65-F5344CB8AC3E}">
        <p14:creationId xmlns:p14="http://schemas.microsoft.com/office/powerpoint/2010/main" xmlns="" val="129085623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2900" y="1143000"/>
            <a:ext cx="2333524" cy="923330"/>
          </a:xfrm>
          <a:prstGeom prst="rect">
            <a:avLst/>
          </a:prstGeom>
          <a:noFill/>
          <a:ln>
            <a:solidFill>
              <a:srgbClr val="C00000"/>
            </a:solidFill>
          </a:ln>
        </p:spPr>
        <p:txBody>
          <a:bodyPr wrap="none" rtlCol="0">
            <a:spAutoFit/>
          </a:bodyPr>
          <a:lstStyle/>
          <a:p>
            <a:r>
              <a:rPr lang="en-US" sz="1350" dirty="0"/>
              <a:t>The achievement of</a:t>
            </a:r>
          </a:p>
          <a:p>
            <a:r>
              <a:rPr lang="en-US" sz="1350" dirty="0"/>
              <a:t>each SLO, both breadth </a:t>
            </a:r>
          </a:p>
          <a:p>
            <a:r>
              <a:rPr lang="en-US" sz="1350" dirty="0"/>
              <a:t>and depth, should be assessed</a:t>
            </a:r>
          </a:p>
          <a:p>
            <a:r>
              <a:rPr lang="en-US" sz="1350" dirty="0"/>
              <a:t>and evaluated.</a:t>
            </a:r>
          </a:p>
        </p:txBody>
      </p:sp>
      <p:pic>
        <p:nvPicPr>
          <p:cNvPr id="2" name="Picture 1"/>
          <p:cNvPicPr>
            <a:picLocks noChangeAspect="1"/>
          </p:cNvPicPr>
          <p:nvPr/>
        </p:nvPicPr>
        <p:blipFill>
          <a:blip r:embed="rId3" cstate="print"/>
          <a:stretch>
            <a:fillRect/>
          </a:stretch>
        </p:blipFill>
        <p:spPr>
          <a:xfrm>
            <a:off x="2686050" y="1200151"/>
            <a:ext cx="5837464" cy="4509938"/>
          </a:xfrm>
          <a:prstGeom prst="rect">
            <a:avLst/>
          </a:prstGeom>
        </p:spPr>
      </p:pic>
    </p:spTree>
    <p:extLst>
      <p:ext uri="{BB962C8B-B14F-4D97-AF65-F5344CB8AC3E}">
        <p14:creationId xmlns:p14="http://schemas.microsoft.com/office/powerpoint/2010/main" xmlns="" val="215717416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2411760" y="1196752"/>
            <a:ext cx="4508500" cy="4677891"/>
          </a:xfrm>
          <a:prstGeom prst="rect">
            <a:avLst/>
          </a:prstGeom>
          <a:noFill/>
          <a:ln w="9525">
            <a:noFill/>
            <a:miter lim="800000"/>
            <a:headEnd/>
            <a:tailEnd/>
          </a:ln>
        </p:spPr>
      </p:pic>
      <p:cxnSp>
        <p:nvCxnSpPr>
          <p:cNvPr id="7" name="Straight Arrow Connector 6"/>
          <p:cNvCxnSpPr/>
          <p:nvPr/>
        </p:nvCxnSpPr>
        <p:spPr>
          <a:xfrm flipH="1" flipV="1">
            <a:off x="1907704" y="1124744"/>
            <a:ext cx="72008" cy="496855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39552" y="2996952"/>
            <a:ext cx="762325" cy="369332"/>
          </a:xfrm>
          <a:prstGeom prst="rect">
            <a:avLst/>
          </a:prstGeom>
          <a:noFill/>
        </p:spPr>
        <p:txBody>
          <a:bodyPr wrap="none" rtlCol="0">
            <a:spAutoFit/>
          </a:bodyPr>
          <a:lstStyle/>
          <a:p>
            <a:r>
              <a:rPr lang="en-US" dirty="0" smtClean="0"/>
              <a:t>Depth</a:t>
            </a:r>
            <a:endParaRPr lang="en-MY" dirty="0"/>
          </a:p>
        </p:txBody>
      </p:sp>
      <p:cxnSp>
        <p:nvCxnSpPr>
          <p:cNvPr id="10" name="Straight Arrow Connector 9"/>
          <p:cNvCxnSpPr/>
          <p:nvPr/>
        </p:nvCxnSpPr>
        <p:spPr>
          <a:xfrm>
            <a:off x="2195736" y="6093296"/>
            <a:ext cx="5184576" cy="0"/>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283968" y="6237312"/>
            <a:ext cx="933461" cy="369332"/>
          </a:xfrm>
          <a:prstGeom prst="rect">
            <a:avLst/>
          </a:prstGeom>
          <a:noFill/>
        </p:spPr>
        <p:txBody>
          <a:bodyPr wrap="none" rtlCol="0">
            <a:spAutoFit/>
          </a:bodyPr>
          <a:lstStyle/>
          <a:p>
            <a:r>
              <a:rPr lang="en-US" dirty="0" smtClean="0"/>
              <a:t>Breadth</a:t>
            </a:r>
            <a:endParaRPr lang="en-MY" dirty="0"/>
          </a:p>
        </p:txBody>
      </p:sp>
      <p:sp>
        <p:nvSpPr>
          <p:cNvPr id="13" name="TextBox 12"/>
          <p:cNvSpPr txBox="1"/>
          <p:nvPr/>
        </p:nvSpPr>
        <p:spPr>
          <a:xfrm>
            <a:off x="4139952" y="260648"/>
            <a:ext cx="1194686" cy="523220"/>
          </a:xfrm>
          <a:prstGeom prst="rect">
            <a:avLst/>
          </a:prstGeom>
          <a:noFill/>
          <a:ln>
            <a:solidFill>
              <a:srgbClr val="00B0F0"/>
            </a:solidFill>
          </a:ln>
        </p:spPr>
        <p:txBody>
          <a:bodyPr wrap="none" rtlCol="0">
            <a:spAutoFit/>
          </a:bodyPr>
          <a:lstStyle/>
          <a:p>
            <a:r>
              <a:rPr lang="en-US" sz="2800" dirty="0" smtClean="0">
                <a:solidFill>
                  <a:srgbClr val="FF0000"/>
                </a:solidFill>
              </a:rPr>
              <a:t>PLO #3</a:t>
            </a:r>
            <a:endParaRPr lang="en-MY" sz="2800" dirty="0">
              <a:solidFill>
                <a:srgbClr val="FF0000"/>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SLO Folder</a:t>
            </a:r>
            <a:endParaRPr lang="en-US" dirty="0">
              <a:solidFill>
                <a:srgbClr val="FF0000"/>
              </a:solidFill>
            </a:endParaRPr>
          </a:p>
        </p:txBody>
      </p:sp>
      <p:sp>
        <p:nvSpPr>
          <p:cNvPr id="3" name="Content Placeholder 2"/>
          <p:cNvSpPr>
            <a:spLocks noGrp="1"/>
          </p:cNvSpPr>
          <p:nvPr>
            <p:ph sz="half" idx="1"/>
          </p:nvPr>
        </p:nvSpPr>
        <p:spPr/>
        <p:txBody>
          <a:bodyPr>
            <a:normAutofit fontScale="92500" lnSpcReduction="20000"/>
          </a:bodyPr>
          <a:lstStyle/>
          <a:p>
            <a:r>
              <a:rPr lang="en-US" dirty="0" smtClean="0"/>
              <a:t>For accreditation evaluation, good to prepare a folder for each outcomes</a:t>
            </a:r>
          </a:p>
          <a:p>
            <a:r>
              <a:rPr lang="en-US" dirty="0" smtClean="0"/>
              <a:t>Contains relevant subjects and assessment details which support achievement of the SLO</a:t>
            </a:r>
          </a:p>
          <a:p>
            <a:r>
              <a:rPr lang="en-US" dirty="0" smtClean="0"/>
              <a:t>Includes other student learning activities and assessment details</a:t>
            </a:r>
          </a:p>
          <a:p>
            <a:r>
              <a:rPr lang="en-US" dirty="0" smtClean="0"/>
              <a:t>Samples of student work</a:t>
            </a:r>
            <a:endParaRPr lang="en-US" dirty="0"/>
          </a:p>
        </p:txBody>
      </p:sp>
      <p:pic>
        <p:nvPicPr>
          <p:cNvPr id="6" name="Picture 2" descr="http://www.uncfsu.edu/Images/Onlineeducation/folder.jpg"/>
          <p:cNvPicPr>
            <a:picLocks noGrp="1" noChangeAspect="1" noChangeArrowheads="1"/>
          </p:cNvPicPr>
          <p:nvPr>
            <p:ph sz="half" idx="2"/>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48200" y="2138808"/>
            <a:ext cx="4038600" cy="323165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2581969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1"/>
          <p:cNvSpPr>
            <a:spLocks noGrp="1"/>
          </p:cNvSpPr>
          <p:nvPr>
            <p:ph type="title"/>
          </p:nvPr>
        </p:nvSpPr>
        <p:spPr/>
        <p:txBody>
          <a:bodyPr/>
          <a:lstStyle/>
          <a:p>
            <a:r>
              <a:rPr lang="en-US" dirty="0" smtClean="0">
                <a:solidFill>
                  <a:srgbClr val="C00000"/>
                </a:solidFill>
              </a:rPr>
              <a:t>Evidence beyond mapping exercise</a:t>
            </a:r>
            <a:endParaRPr lang="en-MY" dirty="0" smtClean="0">
              <a:solidFill>
                <a:srgbClr val="C00000"/>
              </a:solidFill>
            </a:endParaRPr>
          </a:p>
        </p:txBody>
      </p:sp>
      <p:sp>
        <p:nvSpPr>
          <p:cNvPr id="140291" name="Content Placeholder 2"/>
          <p:cNvSpPr>
            <a:spLocks noGrp="1"/>
          </p:cNvSpPr>
          <p:nvPr>
            <p:ph idx="1"/>
          </p:nvPr>
        </p:nvSpPr>
        <p:spPr/>
        <p:txBody>
          <a:bodyPr/>
          <a:lstStyle/>
          <a:p>
            <a:r>
              <a:rPr lang="en-US" smtClean="0"/>
              <a:t>Program Accreditation Committee undertake the task of mapping subjects/courses to each outcomes</a:t>
            </a:r>
          </a:p>
          <a:p>
            <a:r>
              <a:rPr lang="en-US" smtClean="0"/>
              <a:t>Faculty teaching a particular subject is not aware of the outcomes contribution from his subject, and has not conducted proper outcomes assessment</a:t>
            </a:r>
          </a:p>
          <a:p>
            <a:r>
              <a:rPr lang="en-US" smtClean="0"/>
              <a:t>Just a mapping exercise – not acceptable</a:t>
            </a:r>
            <a:endParaRPr lang="en-MY" smtClean="0"/>
          </a:p>
        </p:txBody>
      </p:sp>
    </p:spTree>
    <p:extLst>
      <p:ext uri="{BB962C8B-B14F-4D97-AF65-F5344CB8AC3E}">
        <p14:creationId xmlns:p14="http://schemas.microsoft.com/office/powerpoint/2010/main" xmlns="" val="24253682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3"/>
          <p:cNvSpPr txBox="1">
            <a:spLocks noChangeArrowheads="1"/>
          </p:cNvSpPr>
          <p:nvPr/>
        </p:nvSpPr>
        <p:spPr bwMode="auto">
          <a:xfrm>
            <a:off x="990600" y="1219200"/>
            <a:ext cx="7010400" cy="1015663"/>
          </a:xfrm>
          <a:prstGeom prst="rect">
            <a:avLst/>
          </a:prstGeom>
          <a:noFill/>
          <a:ln w="9525">
            <a:solidFill>
              <a:schemeClr val="accent1"/>
            </a:solidFill>
            <a:miter lim="800000"/>
            <a:headEnd/>
            <a:tailEnd/>
          </a:ln>
        </p:spPr>
        <p:txBody>
          <a:bodyPr>
            <a:spAutoFit/>
          </a:bodyPr>
          <a:lstStyle/>
          <a:p>
            <a:pPr algn="ctr"/>
            <a:r>
              <a:rPr lang="en-SG" sz="6000" dirty="0" smtClean="0">
                <a:solidFill>
                  <a:srgbClr val="C00000"/>
                </a:solidFill>
                <a:latin typeface="Calibri" pitchFamily="34" charset="0"/>
              </a:rPr>
              <a:t>Criteria-Based</a:t>
            </a:r>
            <a:endParaRPr lang="en-SG" sz="6000" dirty="0">
              <a:solidFill>
                <a:srgbClr val="C00000"/>
              </a:solidFill>
              <a:latin typeface="Calibri" pitchFamily="34" charset="0"/>
            </a:endParaRPr>
          </a:p>
        </p:txBody>
      </p:sp>
      <p:sp>
        <p:nvSpPr>
          <p:cNvPr id="3" name="TextBox 3"/>
          <p:cNvSpPr txBox="1">
            <a:spLocks noChangeArrowheads="1"/>
          </p:cNvSpPr>
          <p:nvPr/>
        </p:nvSpPr>
        <p:spPr bwMode="auto">
          <a:xfrm>
            <a:off x="1043608" y="3140968"/>
            <a:ext cx="7010400" cy="2308324"/>
          </a:xfrm>
          <a:prstGeom prst="rect">
            <a:avLst/>
          </a:prstGeom>
          <a:noFill/>
          <a:ln w="9525">
            <a:solidFill>
              <a:schemeClr val="accent1"/>
            </a:solidFill>
            <a:miter lim="800000"/>
            <a:headEnd/>
            <a:tailEnd/>
          </a:ln>
        </p:spPr>
        <p:txBody>
          <a:bodyPr>
            <a:spAutoFit/>
          </a:bodyPr>
          <a:lstStyle/>
          <a:p>
            <a:pPr algn="ctr"/>
            <a:r>
              <a:rPr lang="en-SG" sz="3600" dirty="0" smtClean="0">
                <a:solidFill>
                  <a:srgbClr val="002060"/>
                </a:solidFill>
                <a:latin typeface="Calibri" pitchFamily="34" charset="0"/>
              </a:rPr>
              <a:t>All the Accreditation Activities are for the purpose of deciding whether the program has satisfied the </a:t>
            </a:r>
          </a:p>
          <a:p>
            <a:pPr algn="ctr"/>
            <a:r>
              <a:rPr lang="en-SG" sz="3600" dirty="0" smtClean="0">
                <a:solidFill>
                  <a:srgbClr val="002060"/>
                </a:solidFill>
                <a:latin typeface="Calibri" pitchFamily="34" charset="0"/>
              </a:rPr>
              <a:t>9 PEC Accreditation Criteria</a:t>
            </a:r>
            <a:endParaRPr lang="en-SG" sz="3600" dirty="0">
              <a:solidFill>
                <a:srgbClr val="002060"/>
              </a:solidFill>
              <a:latin typeface="Calibri" pitchFamily="34" charset="0"/>
            </a:endParaRPr>
          </a:p>
        </p:txBody>
      </p:sp>
    </p:spTree>
    <p:extLst>
      <p:ext uri="{BB962C8B-B14F-4D97-AF65-F5344CB8AC3E}">
        <p14:creationId xmlns:p14="http://schemas.microsoft.com/office/powerpoint/2010/main" xmlns="" val="371405753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C00000"/>
                </a:solidFill>
              </a:rPr>
              <a:t>Evidences from Meetings/Interviews</a:t>
            </a:r>
            <a:endParaRPr lang="en-US" dirty="0">
              <a:solidFill>
                <a:srgbClr val="C00000"/>
              </a:solidFill>
            </a:endParaRPr>
          </a:p>
        </p:txBody>
      </p:sp>
      <p:sp>
        <p:nvSpPr>
          <p:cNvPr id="3" name="Content Placeholder 2"/>
          <p:cNvSpPr>
            <a:spLocks noGrp="1"/>
          </p:cNvSpPr>
          <p:nvPr>
            <p:ph idx="1"/>
          </p:nvPr>
        </p:nvSpPr>
        <p:spPr/>
        <p:txBody>
          <a:bodyPr/>
          <a:lstStyle/>
          <a:p>
            <a:r>
              <a:rPr lang="en-GB" dirty="0" smtClean="0"/>
              <a:t>Provost/President</a:t>
            </a:r>
          </a:p>
          <a:p>
            <a:r>
              <a:rPr lang="en-GB" dirty="0" smtClean="0"/>
              <a:t>Dean and Head of Department/Program</a:t>
            </a:r>
          </a:p>
          <a:p>
            <a:r>
              <a:rPr lang="en-GB" dirty="0" smtClean="0"/>
              <a:t>Group of faculty members</a:t>
            </a:r>
          </a:p>
          <a:p>
            <a:r>
              <a:rPr lang="en-GB" dirty="0" smtClean="0"/>
              <a:t>Group of alumni</a:t>
            </a:r>
          </a:p>
          <a:p>
            <a:r>
              <a:rPr lang="en-GB" dirty="0" smtClean="0"/>
              <a:t>Group of students</a:t>
            </a:r>
          </a:p>
          <a:p>
            <a:r>
              <a:rPr lang="en-GB" dirty="0" smtClean="0"/>
              <a:t>Group of other constituencies, e.g. members of industrial advisory board</a:t>
            </a:r>
            <a:r>
              <a:rPr lang="en-GB" smtClean="0"/>
              <a:t>, employers</a:t>
            </a:r>
            <a:endParaRPr lang="en-US" dirty="0"/>
          </a:p>
        </p:txBody>
      </p:sp>
    </p:spTree>
    <p:extLst>
      <p:ext uri="{BB962C8B-B14F-4D97-AF65-F5344CB8AC3E}">
        <p14:creationId xmlns:p14="http://schemas.microsoft.com/office/powerpoint/2010/main" xmlns="" val="117430877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C00000"/>
                </a:solidFill>
              </a:rPr>
              <a:t>Evidences from Examination of Exhibits (1)</a:t>
            </a:r>
            <a:endParaRPr lang="en-US" dirty="0">
              <a:solidFill>
                <a:srgbClr val="C00000"/>
              </a:solidFill>
            </a:endParaRPr>
          </a:p>
        </p:txBody>
      </p:sp>
      <p:sp>
        <p:nvSpPr>
          <p:cNvPr id="3" name="Content Placeholder 2"/>
          <p:cNvSpPr>
            <a:spLocks noGrp="1"/>
          </p:cNvSpPr>
          <p:nvPr>
            <p:ph idx="1"/>
          </p:nvPr>
        </p:nvSpPr>
        <p:spPr/>
        <p:txBody>
          <a:bodyPr>
            <a:normAutofit fontScale="92500"/>
          </a:bodyPr>
          <a:lstStyle/>
          <a:p>
            <a:r>
              <a:rPr lang="en-US" dirty="0" smtClean="0"/>
              <a:t>Sample </a:t>
            </a:r>
            <a:r>
              <a:rPr lang="en-US" dirty="0"/>
              <a:t>of teaching materials</a:t>
            </a:r>
          </a:p>
          <a:p>
            <a:r>
              <a:rPr lang="en-US" dirty="0" smtClean="0"/>
              <a:t>CV </a:t>
            </a:r>
            <a:r>
              <a:rPr lang="en-US" dirty="0"/>
              <a:t>of faculty staff, publications</a:t>
            </a:r>
          </a:p>
          <a:p>
            <a:r>
              <a:rPr lang="en-US" dirty="0" smtClean="0"/>
              <a:t>Sample </a:t>
            </a:r>
            <a:r>
              <a:rPr lang="en-US" dirty="0"/>
              <a:t>of exam papers</a:t>
            </a:r>
          </a:p>
          <a:p>
            <a:r>
              <a:rPr lang="en-US" dirty="0" smtClean="0"/>
              <a:t>Sample </a:t>
            </a:r>
            <a:r>
              <a:rPr lang="en-US" dirty="0"/>
              <a:t>of exam scripts –excellent, good, marginal</a:t>
            </a:r>
          </a:p>
          <a:p>
            <a:r>
              <a:rPr lang="en-US" dirty="0" smtClean="0"/>
              <a:t>Transcripts </a:t>
            </a:r>
            <a:r>
              <a:rPr lang="en-US" dirty="0"/>
              <a:t>of immediate past graduates</a:t>
            </a:r>
          </a:p>
          <a:p>
            <a:r>
              <a:rPr lang="en-US" dirty="0" smtClean="0"/>
              <a:t>Sample </a:t>
            </a:r>
            <a:r>
              <a:rPr lang="en-US" dirty="0"/>
              <a:t>project and design reports</a:t>
            </a:r>
          </a:p>
          <a:p>
            <a:r>
              <a:rPr lang="en-US" dirty="0" smtClean="0"/>
              <a:t>Sample </a:t>
            </a:r>
            <a:r>
              <a:rPr lang="en-US" dirty="0"/>
              <a:t>of industry attachment reports &amp; assessment</a:t>
            </a:r>
          </a:p>
          <a:p>
            <a:endParaRPr lang="en-US" dirty="0"/>
          </a:p>
        </p:txBody>
      </p:sp>
    </p:spTree>
    <p:extLst>
      <p:ext uri="{BB962C8B-B14F-4D97-AF65-F5344CB8AC3E}">
        <p14:creationId xmlns:p14="http://schemas.microsoft.com/office/powerpoint/2010/main" xmlns="" val="99410034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C00000"/>
                </a:solidFill>
              </a:rPr>
              <a:t>Evidences from Examination of Exhibits (2)</a:t>
            </a:r>
            <a:endParaRPr lang="en-US" dirty="0">
              <a:solidFill>
                <a:srgbClr val="C00000"/>
              </a:solidFill>
            </a:endParaRPr>
          </a:p>
        </p:txBody>
      </p:sp>
      <p:sp>
        <p:nvSpPr>
          <p:cNvPr id="3" name="Content Placeholder 2"/>
          <p:cNvSpPr>
            <a:spLocks noGrp="1"/>
          </p:cNvSpPr>
          <p:nvPr>
            <p:ph idx="1"/>
          </p:nvPr>
        </p:nvSpPr>
        <p:spPr/>
        <p:txBody>
          <a:bodyPr>
            <a:normAutofit/>
          </a:bodyPr>
          <a:lstStyle/>
          <a:p>
            <a:r>
              <a:rPr lang="en-US" dirty="0" smtClean="0"/>
              <a:t>Samples of student feedback form</a:t>
            </a:r>
          </a:p>
          <a:p>
            <a:r>
              <a:rPr lang="en-GB" dirty="0" smtClean="0"/>
              <a:t>Reports of other internal or external reviews of the course, department and faculty</a:t>
            </a:r>
          </a:p>
          <a:p>
            <a:r>
              <a:rPr lang="en-GB" dirty="0" smtClean="0"/>
              <a:t>Results of quality assurance reviews</a:t>
            </a:r>
          </a:p>
          <a:p>
            <a:r>
              <a:rPr lang="en-GB" dirty="0" smtClean="0"/>
              <a:t>Statistics of </a:t>
            </a:r>
            <a:r>
              <a:rPr lang="en-GB" smtClean="0"/>
              <a:t>graduate employment</a:t>
            </a:r>
            <a:endParaRPr lang="en-GB" dirty="0" smtClean="0"/>
          </a:p>
          <a:p>
            <a:r>
              <a:rPr lang="en-GB" dirty="0" smtClean="0"/>
              <a:t>Other documents requested by the </a:t>
            </a:r>
            <a:r>
              <a:rPr lang="en-GB" dirty="0" err="1" smtClean="0"/>
              <a:t>evaluaton</a:t>
            </a:r>
            <a:r>
              <a:rPr lang="en-GB" dirty="0" smtClean="0"/>
              <a:t> team</a:t>
            </a:r>
            <a:endParaRPr lang="en-US" dirty="0"/>
          </a:p>
          <a:p>
            <a:endParaRPr lang="en-US" dirty="0"/>
          </a:p>
        </p:txBody>
      </p:sp>
    </p:spTree>
    <p:extLst>
      <p:ext uri="{BB962C8B-B14F-4D97-AF65-F5344CB8AC3E}">
        <p14:creationId xmlns:p14="http://schemas.microsoft.com/office/powerpoint/2010/main" xmlns="" val="4163100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stretch>
            <a:fillRect/>
          </a:stretch>
        </p:blipFill>
        <p:spPr>
          <a:xfrm>
            <a:off x="1546791" y="1315359"/>
            <a:ext cx="6050418" cy="4227282"/>
          </a:xfrm>
          <a:prstGeom prst="rect">
            <a:avLst/>
          </a:prstGeom>
        </p:spPr>
      </p:pic>
    </p:spTree>
    <p:extLst>
      <p:ext uri="{BB962C8B-B14F-4D97-AF65-F5344CB8AC3E}">
        <p14:creationId xmlns:p14="http://schemas.microsoft.com/office/powerpoint/2010/main" xmlns="" val="346061528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1"/>
          <p:cNvSpPr>
            <a:spLocks noGrp="1"/>
          </p:cNvSpPr>
          <p:nvPr>
            <p:ph type="title"/>
          </p:nvPr>
        </p:nvSpPr>
        <p:spPr/>
        <p:txBody>
          <a:bodyPr>
            <a:normAutofit/>
          </a:bodyPr>
          <a:lstStyle/>
          <a:p>
            <a:r>
              <a:rPr lang="en-GB" dirty="0" smtClean="0">
                <a:solidFill>
                  <a:srgbClr val="C00000"/>
                </a:solidFill>
              </a:rPr>
              <a:t>Course Learning Outcomes (COs)</a:t>
            </a:r>
            <a:endParaRPr lang="en-US" dirty="0" smtClean="0">
              <a:solidFill>
                <a:srgbClr val="C00000"/>
              </a:solidFill>
            </a:endParaRPr>
          </a:p>
        </p:txBody>
      </p:sp>
      <p:sp>
        <p:nvSpPr>
          <p:cNvPr id="135171" name="Content Placeholder 2"/>
          <p:cNvSpPr>
            <a:spLocks noGrp="1"/>
          </p:cNvSpPr>
          <p:nvPr>
            <p:ph idx="1"/>
          </p:nvPr>
        </p:nvSpPr>
        <p:spPr/>
        <p:txBody>
          <a:bodyPr>
            <a:normAutofit fontScale="92500"/>
          </a:bodyPr>
          <a:lstStyle/>
          <a:p>
            <a:r>
              <a:rPr lang="en-GB" dirty="0" smtClean="0"/>
              <a:t>A learning outcome is what a student can do as a result of a learning experience. </a:t>
            </a:r>
          </a:p>
          <a:p>
            <a:r>
              <a:rPr lang="en-GB" dirty="0" smtClean="0"/>
              <a:t>It describes a specific task that student is able to perform at a given level of competence under a certain situation.</a:t>
            </a:r>
          </a:p>
          <a:p>
            <a:r>
              <a:rPr lang="en-GB" dirty="0" smtClean="0"/>
              <a:t>The three broad types of learning outcomes are:</a:t>
            </a:r>
          </a:p>
          <a:p>
            <a:pPr lvl="1">
              <a:buFont typeface="Arial" charset="0"/>
              <a:buChar char="•"/>
            </a:pPr>
            <a:r>
              <a:rPr lang="en-GB" dirty="0" smtClean="0"/>
              <a:t>Disciplinary knowledge and skills </a:t>
            </a:r>
          </a:p>
          <a:p>
            <a:pPr lvl="1">
              <a:buFont typeface="Arial" charset="0"/>
              <a:buChar char="•"/>
            </a:pPr>
            <a:r>
              <a:rPr lang="en-GB" dirty="0" smtClean="0"/>
              <a:t>Generic skills </a:t>
            </a:r>
          </a:p>
          <a:p>
            <a:pPr lvl="1">
              <a:buFont typeface="Arial" charset="0"/>
              <a:buChar char="•"/>
            </a:pPr>
            <a:r>
              <a:rPr lang="en-GB" dirty="0" smtClean="0"/>
              <a:t>Attitudes and values </a:t>
            </a:r>
          </a:p>
          <a:p>
            <a:endParaRPr lang="en-US" dirty="0" smtClean="0"/>
          </a:p>
        </p:txBody>
      </p:sp>
    </p:spTree>
    <p:extLst>
      <p:ext uri="{BB962C8B-B14F-4D97-AF65-F5344CB8AC3E}">
        <p14:creationId xmlns:p14="http://schemas.microsoft.com/office/powerpoint/2010/main" xmlns="" val="79068704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657350" y="2571750"/>
          <a:ext cx="5886454" cy="2365538"/>
        </p:xfrm>
        <a:graphic>
          <a:graphicData uri="http://schemas.openxmlformats.org/drawingml/2006/table">
            <a:tbl>
              <a:tblPr/>
              <a:tblGrid>
                <a:gridCol w="894160"/>
                <a:gridCol w="702469"/>
                <a:gridCol w="2340769"/>
                <a:gridCol w="245269"/>
                <a:gridCol w="244078"/>
                <a:gridCol w="244079"/>
                <a:gridCol w="242888"/>
                <a:gridCol w="242888"/>
                <a:gridCol w="242888"/>
                <a:gridCol w="244078"/>
                <a:gridCol w="242888"/>
              </a:tblGrid>
              <a:tr h="264319">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Garamond" pitchFamily="18" charset="0"/>
                          <a:cs typeface="Times New Roman" pitchFamily="18" charset="0"/>
                        </a:rPr>
                        <a:t/>
                      </a:r>
                      <a:br>
                        <a:rPr kumimoji="0" lang="en-US" sz="1100" b="1" i="0" u="none" strike="noStrike" cap="none" normalizeH="0" baseline="0" smtClean="0">
                          <a:ln>
                            <a:noFill/>
                          </a:ln>
                          <a:solidFill>
                            <a:schemeClr val="tx1"/>
                          </a:solidFill>
                          <a:effectLst/>
                          <a:latin typeface="Garamond" pitchFamily="18" charset="0"/>
                          <a:cs typeface="Times New Roman" pitchFamily="18" charset="0"/>
                        </a:rPr>
                      </a:br>
                      <a:r>
                        <a:rPr kumimoji="0" lang="en-US" sz="1100" b="1" i="0" u="none" strike="noStrike" cap="none" normalizeH="0" baseline="0" smtClean="0">
                          <a:ln>
                            <a:noFill/>
                          </a:ln>
                          <a:solidFill>
                            <a:schemeClr val="tx1"/>
                          </a:solidFill>
                          <a:effectLst/>
                          <a:latin typeface="Garamond" pitchFamily="18" charset="0"/>
                          <a:cs typeface="Times New Roman" pitchFamily="18" charset="0"/>
                        </a:rPr>
                        <a:t>Module </a:t>
                      </a:r>
                      <a:endParaRPr kumimoji="0" lang="en-US"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54769" marR="54769" marT="20479" marB="204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smtClean="0">
                        <a:ln>
                          <a:noFill/>
                        </a:ln>
                        <a:solidFill>
                          <a:schemeClr val="tx1"/>
                        </a:solidFill>
                        <a:effectLst/>
                        <a:latin typeface="Garamond"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Garamond" pitchFamily="18" charset="0"/>
                          <a:cs typeface="Times New Roman" pitchFamily="18" charset="0"/>
                        </a:rPr>
                        <a:t>Category</a:t>
                      </a:r>
                      <a:r>
                        <a:rPr kumimoji="0" lang="en-US" sz="1100" b="1" i="0" u="none" strike="noStrike" cap="none" normalizeH="0" baseline="30000" smtClean="0">
                          <a:ln>
                            <a:noFill/>
                          </a:ln>
                          <a:solidFill>
                            <a:schemeClr val="tx1"/>
                          </a:solidFill>
                          <a:effectLst/>
                          <a:latin typeface="Garamond" pitchFamily="18" charset="0"/>
                          <a:cs typeface="Times New Roman" pitchFamily="18" charset="0"/>
                        </a:rPr>
                        <a:t>#</a:t>
                      </a:r>
                      <a:endParaRPr kumimoji="0" lang="en-US"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54769" marR="54769" marT="20479" marB="204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smtClean="0">
                        <a:ln>
                          <a:noFill/>
                        </a:ln>
                        <a:solidFill>
                          <a:schemeClr val="tx1"/>
                        </a:solidFill>
                        <a:effectLst/>
                        <a:latin typeface="Calibri"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Calibri" pitchFamily="34" charset="0"/>
                          <a:cs typeface="Arial" charset="0"/>
                        </a:rPr>
                        <a:t>Evaluation method &amp; criteria</a:t>
                      </a:r>
                      <a:endParaRPr kumimoji="0" lang="en-US" sz="1100" b="0" i="0" u="none" strike="noStrike" cap="none" normalizeH="0" baseline="0" smtClean="0">
                        <a:ln>
                          <a:noFill/>
                        </a:ln>
                        <a:solidFill>
                          <a:schemeClr val="tx1"/>
                        </a:solidFill>
                        <a:effectLst/>
                        <a:latin typeface="Calibri" pitchFamily="34" charset="0"/>
                        <a:cs typeface="Arial" charset="0"/>
                      </a:endParaRPr>
                    </a:p>
                  </a:txBody>
                  <a:tcPr marL="54769" marR="54769" marT="20479" marB="204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8">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Garamond" pitchFamily="18" charset="0"/>
                          <a:cs typeface="Times New Roman" pitchFamily="18" charset="0"/>
                        </a:rPr>
                        <a:t>Student Learning Outcomes</a:t>
                      </a:r>
                      <a:r>
                        <a:rPr kumimoji="0" lang="en-US" sz="1100" b="1" i="0" u="none" strike="noStrike" cap="none" normalizeH="0" baseline="30000" smtClean="0">
                          <a:ln>
                            <a:noFill/>
                          </a:ln>
                          <a:solidFill>
                            <a:schemeClr val="tx1"/>
                          </a:solidFill>
                          <a:effectLst/>
                          <a:latin typeface="Garamond" pitchFamily="18" charset="0"/>
                          <a:cs typeface="Times New Roman" pitchFamily="18" charset="0"/>
                        </a:rPr>
                        <a:t>*</a:t>
                      </a:r>
                      <a:endParaRPr kumimoji="0" lang="en-US"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20479" marR="20479" marT="20479" marB="204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264319">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Garamond" pitchFamily="18" charset="0"/>
                          <a:cs typeface="Times New Roman" pitchFamily="18" charset="0"/>
                        </a:rPr>
                        <a:t>(1)</a:t>
                      </a:r>
                      <a:endParaRPr kumimoji="0" lang="en-US"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20479" marR="20479" marT="20479" marB="204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Garamond" pitchFamily="18" charset="0"/>
                          <a:cs typeface="Times New Roman" pitchFamily="18" charset="0"/>
                        </a:rPr>
                        <a:t>(2)</a:t>
                      </a:r>
                      <a:endParaRPr kumimoji="0" lang="en-US"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20479" marR="20479" marT="20479" marB="204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Garamond" pitchFamily="18" charset="0"/>
                          <a:cs typeface="Times New Roman" pitchFamily="18" charset="0"/>
                        </a:rPr>
                        <a:t>(3)</a:t>
                      </a:r>
                      <a:endParaRPr kumimoji="0" lang="en-US"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20479" marR="20479" marT="20479" marB="204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Garamond" pitchFamily="18" charset="0"/>
                          <a:cs typeface="Times New Roman" pitchFamily="18" charset="0"/>
                        </a:rPr>
                        <a:t>(4)</a:t>
                      </a:r>
                      <a:endParaRPr kumimoji="0" lang="en-US"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20479" marR="20479" marT="20479" marB="204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Garamond" pitchFamily="18" charset="0"/>
                          <a:cs typeface="Times New Roman" pitchFamily="18" charset="0"/>
                        </a:rPr>
                        <a:t>(5)</a:t>
                      </a:r>
                      <a:endParaRPr kumimoji="0" lang="en-US"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20479" marR="20479" marT="20479" marB="204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Garamond" pitchFamily="18" charset="0"/>
                          <a:cs typeface="Times New Roman" pitchFamily="18" charset="0"/>
                        </a:rPr>
                        <a:t>(6)</a:t>
                      </a:r>
                      <a:endParaRPr kumimoji="0" lang="en-US"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20479" marR="20479" marT="20479" marB="204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Garamond" pitchFamily="18" charset="0"/>
                          <a:cs typeface="Times New Roman" pitchFamily="18" charset="0"/>
                        </a:rPr>
                        <a:t>(7)</a:t>
                      </a:r>
                      <a:endParaRPr kumimoji="0" lang="en-US"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20479" marR="20479" marT="20479" marB="204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Garamond" pitchFamily="18" charset="0"/>
                          <a:cs typeface="Times New Roman" pitchFamily="18" charset="0"/>
                        </a:rPr>
                        <a:t>--</a:t>
                      </a:r>
                      <a:endParaRPr kumimoji="0" lang="en-US"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20479" marR="20479" marT="20479" marB="204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361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Garamond" pitchFamily="18" charset="0"/>
                        <a:cs typeface="Times New Roman" pitchFamily="18" charset="0"/>
                      </a:endParaRPr>
                    </a:p>
                  </a:txBody>
                  <a:tcPr marL="54769" marR="54769" marT="20479" marB="204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Garamond" pitchFamily="18" charset="0"/>
                        <a:cs typeface="Times New Roman" pitchFamily="18" charset="0"/>
                      </a:endParaRPr>
                    </a:p>
                  </a:txBody>
                  <a:tcPr marL="54769" marR="54769" marT="20479" marB="204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Pts val="800"/>
                        <a:buFont typeface="Symbol" pitchFamily="18" charset="2"/>
                        <a:buChar char=""/>
                        <a:tabLst>
                          <a:tab pos="90488" algn="l"/>
                        </a:tabLst>
                      </a:pPr>
                      <a:endParaRPr kumimoji="0" lang="en-US" sz="1100" b="0" i="0" u="none" strike="noStrike" cap="none" normalizeH="0" baseline="0" smtClean="0">
                        <a:ln>
                          <a:noFill/>
                        </a:ln>
                        <a:solidFill>
                          <a:schemeClr val="tx1"/>
                        </a:solidFill>
                        <a:effectLst/>
                        <a:latin typeface="Garamond" pitchFamily="18" charset="0"/>
                        <a:cs typeface="Times New Roman" pitchFamily="18" charset="0"/>
                      </a:endParaRPr>
                    </a:p>
                  </a:txBody>
                  <a:tcPr marL="54769" marR="54769" marT="20479" marB="204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Garamond" pitchFamily="18" charset="0"/>
                        <a:cs typeface="Times New Roman" pitchFamily="18" charset="0"/>
                      </a:endParaRPr>
                    </a:p>
                  </a:txBody>
                  <a:tcPr marL="20479" marR="20479" marT="20479" marB="204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Garamond" pitchFamily="18" charset="0"/>
                        <a:ea typeface="Arial Unicode MS" pitchFamily="34" charset="-128"/>
                        <a:cs typeface="Arial Unicode MS" pitchFamily="34" charset="-128"/>
                      </a:endParaRPr>
                    </a:p>
                  </a:txBody>
                  <a:tcPr marL="20479" marR="20479" marT="20479" marB="204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Garamond" pitchFamily="18" charset="0"/>
                        <a:cs typeface="Times New Roman" pitchFamily="18" charset="0"/>
                      </a:endParaRPr>
                    </a:p>
                  </a:txBody>
                  <a:tcPr marL="20479" marR="20479" marT="20479" marB="204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Garamond" pitchFamily="18" charset="0"/>
                        <a:cs typeface="Times New Roman" pitchFamily="18" charset="0"/>
                      </a:endParaRPr>
                    </a:p>
                  </a:txBody>
                  <a:tcPr marL="20479" marR="20479" marT="20479" marB="204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Garamond" pitchFamily="18" charset="0"/>
                        <a:cs typeface="Times New Roman" pitchFamily="18" charset="0"/>
                      </a:endParaRPr>
                    </a:p>
                  </a:txBody>
                  <a:tcPr marL="20479" marR="20479" marT="20479" marB="204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Garamond" pitchFamily="18" charset="0"/>
                        <a:cs typeface="Times New Roman" pitchFamily="18" charset="0"/>
                      </a:endParaRPr>
                    </a:p>
                  </a:txBody>
                  <a:tcPr marL="20479" marR="20479" marT="20479" marB="204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Garamond" pitchFamily="18" charset="0"/>
                        <a:cs typeface="Times New Roman" pitchFamily="18" charset="0"/>
                      </a:endParaRPr>
                    </a:p>
                  </a:txBody>
                  <a:tcPr marL="20479" marR="20479" marT="20479" marB="204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Garamond" pitchFamily="18" charset="0"/>
                        <a:cs typeface="Times New Roman" pitchFamily="18" charset="0"/>
                      </a:endParaRPr>
                    </a:p>
                  </a:txBody>
                  <a:tcPr marL="20479" marR="20479" marT="20479" marB="204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361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Garamond" pitchFamily="18" charset="0"/>
                        <a:cs typeface="Times New Roman" pitchFamily="18" charset="0"/>
                      </a:endParaRPr>
                    </a:p>
                  </a:txBody>
                  <a:tcPr marL="54769" marR="54769" marT="20479" marB="204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Garamond" pitchFamily="18" charset="0"/>
                        <a:cs typeface="Times New Roman" pitchFamily="18" charset="0"/>
                      </a:endParaRPr>
                    </a:p>
                  </a:txBody>
                  <a:tcPr marL="54769" marR="54769" marT="20479" marB="204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Pts val="800"/>
                        <a:buFont typeface="Symbol" pitchFamily="18" charset="2"/>
                        <a:buChar char=""/>
                        <a:tabLst>
                          <a:tab pos="90488" algn="l"/>
                        </a:tabLst>
                      </a:pPr>
                      <a:endParaRPr kumimoji="0" lang="en-US" sz="1100" b="0" i="0" u="none" strike="noStrike" cap="none" normalizeH="0" baseline="0" smtClean="0">
                        <a:ln>
                          <a:noFill/>
                        </a:ln>
                        <a:solidFill>
                          <a:schemeClr val="tx1"/>
                        </a:solidFill>
                        <a:effectLst/>
                        <a:latin typeface="Garamond" pitchFamily="18" charset="0"/>
                        <a:cs typeface="Times New Roman" pitchFamily="18" charset="0"/>
                      </a:endParaRPr>
                    </a:p>
                  </a:txBody>
                  <a:tcPr marL="54769" marR="54769" marT="20479" marB="204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Garamond" pitchFamily="18" charset="0"/>
                        <a:cs typeface="Times New Roman" pitchFamily="18" charset="0"/>
                      </a:endParaRPr>
                    </a:p>
                  </a:txBody>
                  <a:tcPr marL="20479" marR="20479" marT="20479" marB="204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36525" algn="l"/>
                        </a:tabLst>
                      </a:pPr>
                      <a:endParaRPr kumimoji="0" lang="en-US" sz="1100" b="0" i="0" u="none" strike="noStrike" cap="none" normalizeH="0" baseline="0" smtClean="0">
                        <a:ln>
                          <a:noFill/>
                        </a:ln>
                        <a:solidFill>
                          <a:schemeClr val="tx1"/>
                        </a:solidFill>
                        <a:effectLst/>
                        <a:latin typeface="Garamond" pitchFamily="18" charset="0"/>
                        <a:cs typeface="Times New Roman" pitchFamily="18" charset="0"/>
                      </a:endParaRPr>
                    </a:p>
                  </a:txBody>
                  <a:tcPr marL="20479" marR="20479" marT="20479" marB="204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Garamond" pitchFamily="18" charset="0"/>
                        <a:ea typeface="Arial Unicode MS" pitchFamily="34" charset="-128"/>
                        <a:cs typeface="Arial Unicode MS" pitchFamily="34" charset="-128"/>
                      </a:endParaRPr>
                    </a:p>
                  </a:txBody>
                  <a:tcPr marL="20479" marR="20479" marT="20479" marB="204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Garamond" pitchFamily="18" charset="0"/>
                        <a:cs typeface="Times New Roman" pitchFamily="18" charset="0"/>
                      </a:endParaRPr>
                    </a:p>
                  </a:txBody>
                  <a:tcPr marL="20479" marR="20479" marT="20479" marB="204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Garamond" pitchFamily="18" charset="0"/>
                        <a:cs typeface="Times New Roman" pitchFamily="18" charset="0"/>
                      </a:endParaRPr>
                    </a:p>
                  </a:txBody>
                  <a:tcPr marL="20479" marR="20479" marT="20479" marB="204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Garamond" pitchFamily="18" charset="0"/>
                        <a:cs typeface="Times New Roman" pitchFamily="18" charset="0"/>
                      </a:endParaRPr>
                    </a:p>
                  </a:txBody>
                  <a:tcPr marL="20479" marR="20479" marT="20479" marB="204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Garamond" pitchFamily="18" charset="0"/>
                        <a:cs typeface="Times New Roman" pitchFamily="18" charset="0"/>
                      </a:endParaRPr>
                    </a:p>
                  </a:txBody>
                  <a:tcPr marL="20479" marR="20479" marT="20479" marB="204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Garamond" pitchFamily="18" charset="0"/>
                        <a:cs typeface="Times New Roman" pitchFamily="18" charset="0"/>
                      </a:endParaRPr>
                    </a:p>
                  </a:txBody>
                  <a:tcPr marL="20479" marR="20479" marT="20479" marB="204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361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Garamond" pitchFamily="18" charset="0"/>
                        <a:cs typeface="Times New Roman" pitchFamily="18" charset="0"/>
                      </a:endParaRPr>
                    </a:p>
                  </a:txBody>
                  <a:tcPr marL="54769" marR="54769" marT="20479" marB="204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Garamond" pitchFamily="18" charset="0"/>
                        <a:cs typeface="Times New Roman" pitchFamily="18" charset="0"/>
                      </a:endParaRPr>
                    </a:p>
                  </a:txBody>
                  <a:tcPr marL="54769" marR="54769" marT="20479" marB="204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Pts val="800"/>
                        <a:buFont typeface="Symbol" pitchFamily="18" charset="2"/>
                        <a:buChar char=""/>
                        <a:tabLst>
                          <a:tab pos="90488" algn="l"/>
                        </a:tabLst>
                      </a:pPr>
                      <a:endParaRPr kumimoji="0" lang="en-US" sz="1100" b="0" i="0" u="none" strike="noStrike" cap="none" normalizeH="0" baseline="0" smtClean="0">
                        <a:ln>
                          <a:noFill/>
                        </a:ln>
                        <a:solidFill>
                          <a:schemeClr val="tx1"/>
                        </a:solidFill>
                        <a:effectLst/>
                        <a:latin typeface="Garamond" pitchFamily="18" charset="0"/>
                        <a:cs typeface="Times New Roman" pitchFamily="18" charset="0"/>
                      </a:endParaRPr>
                    </a:p>
                  </a:txBody>
                  <a:tcPr marL="54769" marR="54769" marT="20479" marB="204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Garamond" pitchFamily="18" charset="0"/>
                        <a:cs typeface="Times New Roman" pitchFamily="18" charset="0"/>
                      </a:endParaRPr>
                    </a:p>
                  </a:txBody>
                  <a:tcPr marL="20479" marR="20479" marT="20479" marB="204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Garamond" pitchFamily="18" charset="0"/>
                        <a:cs typeface="Times New Roman" pitchFamily="18" charset="0"/>
                      </a:endParaRPr>
                    </a:p>
                  </a:txBody>
                  <a:tcPr marL="20479" marR="20479" marT="20479" marB="204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Garamond" pitchFamily="18" charset="0"/>
                        <a:cs typeface="Times New Roman" pitchFamily="18" charset="0"/>
                      </a:endParaRPr>
                    </a:p>
                  </a:txBody>
                  <a:tcPr marL="20479" marR="20479" marT="20479" marB="204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Garamond" pitchFamily="18" charset="0"/>
                        <a:cs typeface="Times New Roman" pitchFamily="18" charset="0"/>
                      </a:endParaRPr>
                    </a:p>
                  </a:txBody>
                  <a:tcPr marL="20479" marR="20479" marT="20479" marB="204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Garamond" pitchFamily="18" charset="0"/>
                        <a:ea typeface="Arial Unicode MS" pitchFamily="34" charset="-128"/>
                        <a:cs typeface="Arial Unicode MS" pitchFamily="34" charset="-128"/>
                      </a:endParaRPr>
                    </a:p>
                  </a:txBody>
                  <a:tcPr marL="20479" marR="20479" marT="20479" marB="204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Garamond" pitchFamily="18" charset="0"/>
                        <a:cs typeface="Times New Roman" pitchFamily="18" charset="0"/>
                      </a:endParaRPr>
                    </a:p>
                  </a:txBody>
                  <a:tcPr marL="20479" marR="20479" marT="20479" marB="204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Garamond" pitchFamily="18" charset="0"/>
                        <a:cs typeface="Times New Roman" pitchFamily="18" charset="0"/>
                      </a:endParaRPr>
                    </a:p>
                  </a:txBody>
                  <a:tcPr marL="20479" marR="20479" marT="20479" marB="204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Garamond" pitchFamily="18" charset="0"/>
                        <a:cs typeface="Times New Roman" pitchFamily="18" charset="0"/>
                      </a:endParaRPr>
                    </a:p>
                  </a:txBody>
                  <a:tcPr marL="20479" marR="20479" marT="20479" marB="204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361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Garamond" pitchFamily="18" charset="0"/>
                        <a:cs typeface="Times New Roman" pitchFamily="18" charset="0"/>
                      </a:endParaRPr>
                    </a:p>
                  </a:txBody>
                  <a:tcPr marL="54769" marR="54769" marT="20479" marB="204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Garamond" pitchFamily="18" charset="0"/>
                        <a:cs typeface="Times New Roman" pitchFamily="18" charset="0"/>
                      </a:endParaRPr>
                    </a:p>
                  </a:txBody>
                  <a:tcPr marL="54769" marR="54769" marT="20479" marB="204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Pts val="800"/>
                        <a:buFont typeface="Symbol" pitchFamily="18" charset="2"/>
                        <a:buChar char=""/>
                        <a:tabLst>
                          <a:tab pos="90488" algn="l"/>
                        </a:tabLst>
                      </a:pPr>
                      <a:endParaRPr kumimoji="0" lang="en-US" sz="1100" b="0" i="0" u="none" strike="noStrike" cap="none" normalizeH="0" baseline="0" smtClean="0">
                        <a:ln>
                          <a:noFill/>
                        </a:ln>
                        <a:solidFill>
                          <a:schemeClr val="tx1"/>
                        </a:solidFill>
                        <a:effectLst/>
                        <a:latin typeface="Garamond" pitchFamily="18" charset="0"/>
                        <a:cs typeface="Times New Roman" pitchFamily="18" charset="0"/>
                      </a:endParaRPr>
                    </a:p>
                  </a:txBody>
                  <a:tcPr marL="54769" marR="54769" marT="20479" marB="204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Garamond" pitchFamily="18" charset="0"/>
                        <a:cs typeface="Times New Roman" pitchFamily="18" charset="0"/>
                      </a:endParaRPr>
                    </a:p>
                  </a:txBody>
                  <a:tcPr marL="20479" marR="20479" marT="20479" marB="204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Garamond" pitchFamily="18" charset="0"/>
                        <a:cs typeface="Times New Roman" pitchFamily="18" charset="0"/>
                      </a:endParaRPr>
                    </a:p>
                  </a:txBody>
                  <a:tcPr marL="20479" marR="20479" marT="20479" marB="204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Garamond" pitchFamily="18" charset="0"/>
                        <a:cs typeface="Times New Roman" pitchFamily="18" charset="0"/>
                      </a:endParaRPr>
                    </a:p>
                  </a:txBody>
                  <a:tcPr marL="20479" marR="20479" marT="20479" marB="204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Garamond" pitchFamily="18" charset="0"/>
                        <a:cs typeface="Times New Roman" pitchFamily="18" charset="0"/>
                      </a:endParaRPr>
                    </a:p>
                  </a:txBody>
                  <a:tcPr marL="20479" marR="20479" marT="20479" marB="204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Garamond" pitchFamily="18" charset="0"/>
                        <a:cs typeface="Times New Roman" pitchFamily="18" charset="0"/>
                      </a:endParaRPr>
                    </a:p>
                  </a:txBody>
                  <a:tcPr marL="20479" marR="20479" marT="20479" marB="204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Garamond" pitchFamily="18" charset="0"/>
                        <a:cs typeface="Times New Roman" pitchFamily="18" charset="0"/>
                      </a:endParaRPr>
                    </a:p>
                  </a:txBody>
                  <a:tcPr marL="20479" marR="20479" marT="20479" marB="204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Garamond" pitchFamily="18" charset="0"/>
                        <a:cs typeface="Times New Roman" pitchFamily="18" charset="0"/>
                      </a:endParaRPr>
                    </a:p>
                  </a:txBody>
                  <a:tcPr marL="20479" marR="20479" marT="20479" marB="204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Garamond" pitchFamily="18" charset="0"/>
                        <a:cs typeface="Times New Roman" pitchFamily="18" charset="0"/>
                      </a:endParaRPr>
                    </a:p>
                  </a:txBody>
                  <a:tcPr marL="20479" marR="20479" marT="20479" marB="204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361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Garamond" pitchFamily="18" charset="0"/>
                        <a:cs typeface="Times New Roman" pitchFamily="18" charset="0"/>
                      </a:endParaRPr>
                    </a:p>
                  </a:txBody>
                  <a:tcPr marL="54769" marR="54769" marT="20479" marB="204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Garamond" pitchFamily="18" charset="0"/>
                        <a:cs typeface="Times New Roman" pitchFamily="18" charset="0"/>
                      </a:endParaRPr>
                    </a:p>
                  </a:txBody>
                  <a:tcPr marL="54769" marR="54769" marT="20479" marB="204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Pts val="800"/>
                        <a:buFont typeface="Symbol" pitchFamily="18" charset="2"/>
                        <a:buChar char=""/>
                        <a:tabLst>
                          <a:tab pos="90488" algn="l"/>
                        </a:tabLst>
                      </a:pPr>
                      <a:endParaRPr kumimoji="0" lang="en-US" sz="1100" b="0" i="0" u="none" strike="noStrike" cap="none" normalizeH="0" baseline="0" smtClean="0">
                        <a:ln>
                          <a:noFill/>
                        </a:ln>
                        <a:solidFill>
                          <a:schemeClr val="tx1"/>
                        </a:solidFill>
                        <a:effectLst/>
                        <a:latin typeface="Garamond" pitchFamily="18" charset="0"/>
                        <a:cs typeface="Times New Roman" pitchFamily="18" charset="0"/>
                      </a:endParaRPr>
                    </a:p>
                  </a:txBody>
                  <a:tcPr marL="54769" marR="54769" marT="20479" marB="204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Garamond" pitchFamily="18" charset="0"/>
                        <a:cs typeface="Times New Roman" pitchFamily="18" charset="0"/>
                      </a:endParaRPr>
                    </a:p>
                  </a:txBody>
                  <a:tcPr marL="20479" marR="20479" marT="20479" marB="204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Garamond" pitchFamily="18" charset="0"/>
                        <a:cs typeface="Times New Roman" pitchFamily="18" charset="0"/>
                      </a:endParaRPr>
                    </a:p>
                  </a:txBody>
                  <a:tcPr marL="20479" marR="20479" marT="20479" marB="204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Garamond" pitchFamily="18" charset="0"/>
                        <a:cs typeface="Times New Roman" pitchFamily="18" charset="0"/>
                      </a:endParaRPr>
                    </a:p>
                  </a:txBody>
                  <a:tcPr marL="20479" marR="20479" marT="20479" marB="204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Garamond" pitchFamily="18" charset="0"/>
                        <a:cs typeface="Times New Roman" pitchFamily="18" charset="0"/>
                      </a:endParaRPr>
                    </a:p>
                  </a:txBody>
                  <a:tcPr marL="20479" marR="20479" marT="20479" marB="204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Garamond" pitchFamily="18" charset="0"/>
                        <a:cs typeface="Times New Roman" pitchFamily="18" charset="0"/>
                      </a:endParaRPr>
                    </a:p>
                  </a:txBody>
                  <a:tcPr marL="20479" marR="20479" marT="20479" marB="204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Garamond" pitchFamily="18" charset="0"/>
                        <a:cs typeface="Times New Roman" pitchFamily="18" charset="0"/>
                      </a:endParaRPr>
                    </a:p>
                  </a:txBody>
                  <a:tcPr marL="20479" marR="20479" marT="20479" marB="204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Garamond" pitchFamily="18" charset="0"/>
                        <a:cs typeface="Times New Roman" pitchFamily="18" charset="0"/>
                      </a:endParaRPr>
                    </a:p>
                  </a:txBody>
                  <a:tcPr marL="20479" marR="20479" marT="20479" marB="204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Garamond" pitchFamily="18" charset="0"/>
                        <a:cs typeface="Times New Roman" pitchFamily="18" charset="0"/>
                      </a:endParaRPr>
                    </a:p>
                  </a:txBody>
                  <a:tcPr marL="20479" marR="20479" marT="20479" marB="204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361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Garamond" pitchFamily="18" charset="0"/>
                        <a:cs typeface="Times New Roman" pitchFamily="18" charset="0"/>
                      </a:endParaRPr>
                    </a:p>
                  </a:txBody>
                  <a:tcPr marL="54769" marR="54769" marT="20479" marB="204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Garamond" pitchFamily="18" charset="0"/>
                        <a:cs typeface="Times New Roman" pitchFamily="18" charset="0"/>
                      </a:endParaRPr>
                    </a:p>
                  </a:txBody>
                  <a:tcPr marL="54769" marR="54769" marT="20479" marB="204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Pts val="800"/>
                        <a:buFont typeface="Symbol" pitchFamily="18" charset="2"/>
                        <a:buChar char=""/>
                        <a:tabLst>
                          <a:tab pos="90488" algn="l"/>
                        </a:tabLst>
                      </a:pPr>
                      <a:endParaRPr kumimoji="0" lang="en-US" sz="1100" b="0" i="0" u="none" strike="noStrike" cap="none" normalizeH="0" baseline="0" smtClean="0">
                        <a:ln>
                          <a:noFill/>
                        </a:ln>
                        <a:solidFill>
                          <a:schemeClr val="tx1"/>
                        </a:solidFill>
                        <a:effectLst/>
                        <a:latin typeface="Garamond" pitchFamily="18" charset="0"/>
                        <a:cs typeface="Times New Roman" pitchFamily="18" charset="0"/>
                      </a:endParaRPr>
                    </a:p>
                  </a:txBody>
                  <a:tcPr marL="54769" marR="54769" marT="20479" marB="204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Garamond" pitchFamily="18" charset="0"/>
                        <a:cs typeface="Times New Roman" pitchFamily="18" charset="0"/>
                      </a:endParaRPr>
                    </a:p>
                  </a:txBody>
                  <a:tcPr marL="20479" marR="20479" marT="20479" marB="204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Garamond" pitchFamily="18" charset="0"/>
                        <a:cs typeface="Times New Roman" pitchFamily="18" charset="0"/>
                      </a:endParaRPr>
                    </a:p>
                  </a:txBody>
                  <a:tcPr marL="20479" marR="20479" marT="20479" marB="204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Garamond" pitchFamily="18" charset="0"/>
                        <a:cs typeface="Times New Roman" pitchFamily="18" charset="0"/>
                      </a:endParaRPr>
                    </a:p>
                  </a:txBody>
                  <a:tcPr marL="20479" marR="20479" marT="20479" marB="204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Garamond" pitchFamily="18" charset="0"/>
                        <a:cs typeface="Times New Roman" pitchFamily="18" charset="0"/>
                      </a:endParaRPr>
                    </a:p>
                  </a:txBody>
                  <a:tcPr marL="20479" marR="20479" marT="20479" marB="204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Garamond" pitchFamily="18" charset="0"/>
                        <a:cs typeface="Times New Roman" pitchFamily="18" charset="0"/>
                      </a:endParaRPr>
                    </a:p>
                  </a:txBody>
                  <a:tcPr marL="20479" marR="20479" marT="20479" marB="204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Garamond" pitchFamily="18" charset="0"/>
                        <a:cs typeface="Times New Roman" pitchFamily="18" charset="0"/>
                      </a:endParaRPr>
                    </a:p>
                  </a:txBody>
                  <a:tcPr marL="20479" marR="20479" marT="20479" marB="204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Garamond" pitchFamily="18" charset="0"/>
                        <a:cs typeface="Times New Roman" pitchFamily="18" charset="0"/>
                      </a:endParaRPr>
                    </a:p>
                  </a:txBody>
                  <a:tcPr marL="20479" marR="20479" marT="20479" marB="204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Garamond" pitchFamily="18" charset="0"/>
                        <a:cs typeface="Times New Roman" pitchFamily="18" charset="0"/>
                      </a:endParaRPr>
                    </a:p>
                  </a:txBody>
                  <a:tcPr marL="20479" marR="20479" marT="20479" marB="2047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36294" name="Rectangle 4"/>
          <p:cNvSpPr>
            <a:spLocks noChangeArrowheads="1"/>
          </p:cNvSpPr>
          <p:nvPr/>
        </p:nvSpPr>
        <p:spPr bwMode="auto">
          <a:xfrm>
            <a:off x="1671528" y="1540819"/>
            <a:ext cx="580094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algn="ctr" eaLnBrk="1" hangingPunct="1"/>
            <a:r>
              <a:rPr lang="en-US" sz="1200" b="1" u="sng">
                <a:latin typeface="Garamond" pitchFamily="18" charset="0"/>
                <a:cs typeface="Times New Roman" pitchFamily="18" charset="0"/>
              </a:rPr>
              <a:t>Table 3.1: Curriculum and teaching processes to achieve Student Learning Outcomes, </a:t>
            </a:r>
          </a:p>
          <a:p>
            <a:pPr algn="ctr" eaLnBrk="1" hangingPunct="1"/>
            <a:r>
              <a:rPr lang="en-US" sz="1200" b="1" u="sng">
                <a:latin typeface="Garamond" pitchFamily="18" charset="0"/>
                <a:cs typeface="Times New Roman" pitchFamily="18" charset="0"/>
              </a:rPr>
              <a:t>and evaluation method/criteria</a:t>
            </a:r>
            <a:r>
              <a:rPr lang="en-US" sz="1200" b="1"/>
              <a:t> </a:t>
            </a:r>
          </a:p>
        </p:txBody>
      </p:sp>
    </p:spTree>
    <p:extLst>
      <p:ext uri="{BB962C8B-B14F-4D97-AF65-F5344CB8AC3E}">
        <p14:creationId xmlns:p14="http://schemas.microsoft.com/office/powerpoint/2010/main" xmlns="" val="9048559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p:cNvSpPr>
            <a:spLocks noGrp="1"/>
          </p:cNvSpPr>
          <p:nvPr>
            <p:ph type="title"/>
          </p:nvPr>
        </p:nvSpPr>
        <p:spPr/>
        <p:txBody>
          <a:bodyPr/>
          <a:lstStyle/>
          <a:p>
            <a:r>
              <a:rPr lang="en-US" smtClean="0">
                <a:solidFill>
                  <a:srgbClr val="C00000"/>
                </a:solidFill>
              </a:rPr>
              <a:t>Course Learning outcomes</a:t>
            </a:r>
          </a:p>
        </p:txBody>
      </p:sp>
      <p:sp>
        <p:nvSpPr>
          <p:cNvPr id="137219" name="Content Placeholder 2"/>
          <p:cNvSpPr>
            <a:spLocks noGrp="1"/>
          </p:cNvSpPr>
          <p:nvPr>
            <p:ph idx="1"/>
          </p:nvPr>
        </p:nvSpPr>
        <p:spPr/>
        <p:txBody>
          <a:bodyPr>
            <a:normAutofit lnSpcReduction="10000"/>
          </a:bodyPr>
          <a:lstStyle/>
          <a:p>
            <a:r>
              <a:rPr lang="en-GB" smtClean="0"/>
              <a:t>Course Learning Outcomes describe the complex performances a student should be capable of as a result of learning experiences within a course. </a:t>
            </a:r>
          </a:p>
          <a:p>
            <a:r>
              <a:rPr lang="en-GB" smtClean="0"/>
              <a:t>These are determined by the course instructor (s)</a:t>
            </a:r>
          </a:p>
          <a:p>
            <a:r>
              <a:rPr lang="en-GB" smtClean="0"/>
              <a:t>Mapping course learning outcomes to program outcomes and how overall learning experience meet the accreditation criteria</a:t>
            </a:r>
            <a:endParaRPr lang="en-US" smtClean="0"/>
          </a:p>
        </p:txBody>
      </p:sp>
    </p:spTree>
    <p:extLst>
      <p:ext uri="{BB962C8B-B14F-4D97-AF65-F5344CB8AC3E}">
        <p14:creationId xmlns:p14="http://schemas.microsoft.com/office/powerpoint/2010/main" xmlns="" val="341199825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stretch>
            <a:fillRect/>
          </a:stretch>
        </p:blipFill>
        <p:spPr>
          <a:xfrm>
            <a:off x="3551640" y="1145765"/>
            <a:ext cx="4735110" cy="4566470"/>
          </a:xfrm>
          <a:prstGeom prst="rect">
            <a:avLst/>
          </a:prstGeom>
        </p:spPr>
      </p:pic>
      <p:sp>
        <p:nvSpPr>
          <p:cNvPr id="6" name="TextBox 5"/>
          <p:cNvSpPr txBox="1"/>
          <p:nvPr/>
        </p:nvSpPr>
        <p:spPr>
          <a:xfrm>
            <a:off x="457201" y="1600200"/>
            <a:ext cx="1606915" cy="1754326"/>
          </a:xfrm>
          <a:prstGeom prst="rect">
            <a:avLst/>
          </a:prstGeom>
          <a:noFill/>
          <a:ln>
            <a:solidFill>
              <a:srgbClr val="C00000"/>
            </a:solidFill>
          </a:ln>
        </p:spPr>
        <p:txBody>
          <a:bodyPr wrap="none" rtlCol="0">
            <a:spAutoFit/>
          </a:bodyPr>
          <a:lstStyle/>
          <a:p>
            <a:r>
              <a:rPr lang="en-US" sz="1350" dirty="0">
                <a:solidFill>
                  <a:srgbClr val="FF0000"/>
                </a:solidFill>
              </a:rPr>
              <a:t>Learning outcomes</a:t>
            </a:r>
          </a:p>
          <a:p>
            <a:r>
              <a:rPr lang="en-US" sz="1350" dirty="0">
                <a:solidFill>
                  <a:srgbClr val="FF0000"/>
                </a:solidFill>
              </a:rPr>
              <a:t>of a subject/course</a:t>
            </a:r>
          </a:p>
          <a:p>
            <a:r>
              <a:rPr lang="en-US" sz="1350" dirty="0">
                <a:solidFill>
                  <a:srgbClr val="FF0000"/>
                </a:solidFill>
              </a:rPr>
              <a:t>may support several</a:t>
            </a:r>
          </a:p>
          <a:p>
            <a:r>
              <a:rPr lang="en-US" sz="1350" dirty="0">
                <a:solidFill>
                  <a:srgbClr val="FF0000"/>
                </a:solidFill>
              </a:rPr>
              <a:t>SLOs.</a:t>
            </a:r>
          </a:p>
          <a:p>
            <a:endParaRPr lang="en-US" sz="1350" dirty="0">
              <a:solidFill>
                <a:srgbClr val="FF0000"/>
              </a:solidFill>
            </a:endParaRPr>
          </a:p>
          <a:p>
            <a:r>
              <a:rPr lang="en-US" sz="1350" dirty="0">
                <a:solidFill>
                  <a:srgbClr val="FF0000"/>
                </a:solidFill>
              </a:rPr>
              <a:t>Evidence of course</a:t>
            </a:r>
          </a:p>
          <a:p>
            <a:r>
              <a:rPr lang="en-US" sz="1350" dirty="0">
                <a:solidFill>
                  <a:srgbClr val="FF0000"/>
                </a:solidFill>
              </a:rPr>
              <a:t>assessment to be</a:t>
            </a:r>
          </a:p>
          <a:p>
            <a:r>
              <a:rPr lang="en-US" sz="1350" dirty="0">
                <a:solidFill>
                  <a:srgbClr val="FF0000"/>
                </a:solidFill>
              </a:rPr>
              <a:t>documented.</a:t>
            </a:r>
          </a:p>
        </p:txBody>
      </p:sp>
    </p:spTree>
    <p:extLst>
      <p:ext uri="{BB962C8B-B14F-4D97-AF65-F5344CB8AC3E}">
        <p14:creationId xmlns:p14="http://schemas.microsoft.com/office/powerpoint/2010/main" xmlns="" val="23001513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p:cNvSpPr>
            <a:spLocks noGrp="1"/>
          </p:cNvSpPr>
          <p:nvPr>
            <p:ph type="title"/>
          </p:nvPr>
        </p:nvSpPr>
        <p:spPr/>
        <p:txBody>
          <a:bodyPr/>
          <a:lstStyle/>
          <a:p>
            <a:r>
              <a:rPr lang="en-US" smtClean="0">
                <a:solidFill>
                  <a:srgbClr val="C00000"/>
                </a:solidFill>
              </a:rPr>
              <a:t>Contribution of each course </a:t>
            </a:r>
          </a:p>
        </p:txBody>
      </p:sp>
      <p:sp>
        <p:nvSpPr>
          <p:cNvPr id="138243" name="Content Placeholder 2"/>
          <p:cNvSpPr>
            <a:spLocks noGrp="1"/>
          </p:cNvSpPr>
          <p:nvPr>
            <p:ph idx="1"/>
          </p:nvPr>
        </p:nvSpPr>
        <p:spPr/>
        <p:txBody>
          <a:bodyPr>
            <a:normAutofit/>
          </a:bodyPr>
          <a:lstStyle/>
          <a:p>
            <a:r>
              <a:rPr lang="en-GB" dirty="0" smtClean="0"/>
              <a:t>Each undergraduate course in the programme contributes to a list of SLOs</a:t>
            </a:r>
          </a:p>
          <a:p>
            <a:r>
              <a:rPr lang="en-GB" dirty="0" smtClean="0"/>
              <a:t>Usually, a course may contribute strongly to some SLOs and less strongly to other SLOs </a:t>
            </a:r>
          </a:p>
          <a:p>
            <a:r>
              <a:rPr lang="en-GB" dirty="0" smtClean="0"/>
              <a:t>While a course may contribute to several SLOs, usually only a subset of its strong outcomes need to be used for SLO assessment.</a:t>
            </a:r>
            <a:endParaRPr lang="en-US" dirty="0" smtClean="0"/>
          </a:p>
        </p:txBody>
      </p:sp>
    </p:spTree>
    <p:extLst>
      <p:ext uri="{BB962C8B-B14F-4D97-AF65-F5344CB8AC3E}">
        <p14:creationId xmlns:p14="http://schemas.microsoft.com/office/powerpoint/2010/main" xmlns="" val="124396920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p:cNvSpPr>
          <p:nvPr>
            <p:ph type="title"/>
          </p:nvPr>
        </p:nvSpPr>
        <p:spPr/>
        <p:txBody>
          <a:bodyPr>
            <a:normAutofit fontScale="90000"/>
          </a:bodyPr>
          <a:lstStyle/>
          <a:p>
            <a:r>
              <a:rPr lang="en-US" dirty="0" smtClean="0">
                <a:solidFill>
                  <a:srgbClr val="C00000"/>
                </a:solidFill>
              </a:rPr>
              <a:t>Evidences of Outcomes Assessment</a:t>
            </a:r>
            <a:endParaRPr lang="en-MY" dirty="0" smtClean="0">
              <a:solidFill>
                <a:srgbClr val="C00000"/>
              </a:solidFill>
            </a:endParaRPr>
          </a:p>
        </p:txBody>
      </p:sp>
      <p:sp>
        <p:nvSpPr>
          <p:cNvPr id="128003" name="Content Placeholder 2"/>
          <p:cNvSpPr>
            <a:spLocks noGrp="1"/>
          </p:cNvSpPr>
          <p:nvPr>
            <p:ph idx="1"/>
          </p:nvPr>
        </p:nvSpPr>
        <p:spPr/>
        <p:txBody>
          <a:bodyPr/>
          <a:lstStyle/>
          <a:p>
            <a:r>
              <a:rPr lang="en-US" dirty="0" smtClean="0"/>
              <a:t>Not merely mapping of courses to outcomes</a:t>
            </a:r>
          </a:p>
          <a:p>
            <a:r>
              <a:rPr lang="en-US" dirty="0" smtClean="0"/>
              <a:t>Evidence of outcomes assessment at course level</a:t>
            </a:r>
          </a:p>
          <a:p>
            <a:r>
              <a:rPr lang="en-US" dirty="0" smtClean="0"/>
              <a:t>Evidence that faculty has training in conducting outcomes assessment</a:t>
            </a:r>
          </a:p>
          <a:p>
            <a:r>
              <a:rPr lang="en-US" dirty="0" smtClean="0"/>
              <a:t>Going beyond subject/course marks &amp; grading being used as justification that overall outcomes are contributed by the subject(s)</a:t>
            </a:r>
            <a:endParaRPr lang="en-MY" dirty="0" smtClean="0"/>
          </a:p>
        </p:txBody>
      </p:sp>
    </p:spTree>
    <p:extLst>
      <p:ext uri="{BB962C8B-B14F-4D97-AF65-F5344CB8AC3E}">
        <p14:creationId xmlns:p14="http://schemas.microsoft.com/office/powerpoint/2010/main" xmlns="" val="18140752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r>
              <a:rPr lang="en-GB" dirty="0" smtClean="0">
                <a:solidFill>
                  <a:srgbClr val="C00000"/>
                </a:solidFill>
              </a:rPr>
              <a:t>PEC Accreditation Criteria</a:t>
            </a:r>
          </a:p>
        </p:txBody>
      </p:sp>
      <p:sp>
        <p:nvSpPr>
          <p:cNvPr id="3" name="Content Placeholder 2"/>
          <p:cNvSpPr>
            <a:spLocks noGrp="1"/>
          </p:cNvSpPr>
          <p:nvPr>
            <p:ph idx="1"/>
          </p:nvPr>
        </p:nvSpPr>
        <p:spPr/>
        <p:txBody>
          <a:bodyPr rtlCol="0">
            <a:normAutofit fontScale="92500" lnSpcReduction="20000"/>
          </a:bodyPr>
          <a:lstStyle/>
          <a:p>
            <a:pPr eaLnBrk="1" fontAlgn="auto" hangingPunct="1">
              <a:spcAft>
                <a:spcPts val="0"/>
              </a:spcAft>
              <a:defRPr/>
            </a:pPr>
            <a:r>
              <a:rPr lang="en-SG" dirty="0" smtClean="0"/>
              <a:t>10 criteria in EAB Accreditation Manual</a:t>
            </a:r>
          </a:p>
          <a:p>
            <a:pPr marL="971550" lvl="1" indent="-514350" eaLnBrk="1" fontAlgn="auto" hangingPunct="1">
              <a:spcAft>
                <a:spcPts val="0"/>
              </a:spcAft>
              <a:buFont typeface="+mj-lt"/>
              <a:buAutoNum type="arabicParenR"/>
              <a:defRPr/>
            </a:pPr>
            <a:r>
              <a:rPr lang="en-SG" b="1" dirty="0" smtClean="0"/>
              <a:t>Program Educational Objectives (PEOs)</a:t>
            </a:r>
          </a:p>
          <a:p>
            <a:pPr marL="971550" lvl="1" indent="-514350" eaLnBrk="1" fontAlgn="auto" hangingPunct="1">
              <a:spcAft>
                <a:spcPts val="0"/>
              </a:spcAft>
              <a:buFont typeface="+mj-lt"/>
              <a:buAutoNum type="arabicParenR"/>
              <a:defRPr/>
            </a:pPr>
            <a:r>
              <a:rPr lang="en-SG" b="1" dirty="0" smtClean="0"/>
              <a:t>Program Learning Outcomes (PLOs)</a:t>
            </a:r>
          </a:p>
          <a:p>
            <a:pPr marL="971550" lvl="1" indent="-514350" eaLnBrk="1" fontAlgn="auto" hangingPunct="1">
              <a:spcAft>
                <a:spcPts val="0"/>
              </a:spcAft>
              <a:buFont typeface="+mj-lt"/>
              <a:buAutoNum type="arabicParenR"/>
              <a:defRPr/>
            </a:pPr>
            <a:r>
              <a:rPr lang="en-SG" dirty="0" smtClean="0"/>
              <a:t>Curriculum and Learning Processes</a:t>
            </a:r>
          </a:p>
          <a:p>
            <a:pPr marL="971550" lvl="1" indent="-514350" eaLnBrk="1" fontAlgn="auto" hangingPunct="1">
              <a:spcAft>
                <a:spcPts val="0"/>
              </a:spcAft>
              <a:buFont typeface="+mj-lt"/>
              <a:buAutoNum type="arabicParenR"/>
              <a:defRPr/>
            </a:pPr>
            <a:r>
              <a:rPr lang="en-SG" dirty="0" smtClean="0"/>
              <a:t>Students</a:t>
            </a:r>
          </a:p>
          <a:p>
            <a:pPr marL="971550" lvl="1" indent="-514350" eaLnBrk="1" fontAlgn="auto" hangingPunct="1">
              <a:spcAft>
                <a:spcPts val="0"/>
              </a:spcAft>
              <a:buFont typeface="+mj-lt"/>
              <a:buAutoNum type="arabicParenR"/>
              <a:defRPr/>
            </a:pPr>
            <a:r>
              <a:rPr lang="en-SG" dirty="0" smtClean="0"/>
              <a:t>Faculty and Support Staff</a:t>
            </a:r>
          </a:p>
          <a:p>
            <a:pPr marL="971550" lvl="1" indent="-514350" eaLnBrk="1" fontAlgn="auto" hangingPunct="1">
              <a:spcAft>
                <a:spcPts val="0"/>
              </a:spcAft>
              <a:buFont typeface="+mj-lt"/>
              <a:buAutoNum type="arabicParenR"/>
              <a:defRPr/>
            </a:pPr>
            <a:r>
              <a:rPr lang="en-SG" dirty="0" smtClean="0"/>
              <a:t>Facilities &amp; Infrastructure</a:t>
            </a:r>
          </a:p>
          <a:p>
            <a:pPr marL="971550" lvl="1" indent="-514350" eaLnBrk="1" fontAlgn="auto" hangingPunct="1">
              <a:spcAft>
                <a:spcPts val="0"/>
              </a:spcAft>
              <a:buFont typeface="+mj-lt"/>
              <a:buAutoNum type="arabicParenR"/>
              <a:defRPr/>
            </a:pPr>
            <a:r>
              <a:rPr lang="en-SG" dirty="0" smtClean="0"/>
              <a:t>Institutional Support &amp; Financial </a:t>
            </a:r>
            <a:r>
              <a:rPr lang="en-SG" dirty="0"/>
              <a:t>R</a:t>
            </a:r>
            <a:r>
              <a:rPr lang="en-SG" dirty="0" smtClean="0"/>
              <a:t>esources</a:t>
            </a:r>
          </a:p>
          <a:p>
            <a:pPr marL="971550" lvl="1" indent="-514350" eaLnBrk="1" fontAlgn="auto" hangingPunct="1">
              <a:spcAft>
                <a:spcPts val="0"/>
              </a:spcAft>
              <a:buFont typeface="+mj-lt"/>
              <a:buAutoNum type="arabicParenR"/>
              <a:defRPr/>
            </a:pPr>
            <a:r>
              <a:rPr lang="en-SG" dirty="0" smtClean="0"/>
              <a:t>Continuous Quality Improvement</a:t>
            </a:r>
          </a:p>
          <a:p>
            <a:pPr marL="971550" lvl="1" indent="-514350" eaLnBrk="1" fontAlgn="auto" hangingPunct="1">
              <a:spcAft>
                <a:spcPts val="0"/>
              </a:spcAft>
              <a:buFont typeface="+mj-lt"/>
              <a:buAutoNum type="arabicParenR"/>
              <a:defRPr/>
            </a:pPr>
            <a:r>
              <a:rPr lang="en-SG" dirty="0" smtClean="0"/>
              <a:t>Industrial Linkages</a:t>
            </a:r>
          </a:p>
          <a:p>
            <a:pPr marL="971550" lvl="1" indent="-514350" eaLnBrk="1" fontAlgn="auto" hangingPunct="1">
              <a:spcAft>
                <a:spcPts val="0"/>
              </a:spcAft>
              <a:buFont typeface="+mj-lt"/>
              <a:buAutoNum type="arabicParenR"/>
              <a:defRPr/>
            </a:pPr>
            <a:r>
              <a:rPr lang="en-SG" dirty="0" smtClean="0"/>
              <a:t>Program specific criteria</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solidFill>
                  <a:srgbClr val="C00000"/>
                </a:solidFill>
              </a:rPr>
              <a:t>Evidence of Faculty actively involved in outcomes assessment</a:t>
            </a:r>
            <a:endParaRPr lang="en-MY" sz="3000" dirty="0">
              <a:solidFill>
                <a:srgbClr val="C00000"/>
              </a:solidFill>
            </a:endParaRPr>
          </a:p>
        </p:txBody>
      </p:sp>
      <p:sp>
        <p:nvSpPr>
          <p:cNvPr id="141315" name="Content Placeholder 2"/>
          <p:cNvSpPr>
            <a:spLocks noGrp="1"/>
          </p:cNvSpPr>
          <p:nvPr>
            <p:ph idx="1"/>
          </p:nvPr>
        </p:nvSpPr>
        <p:spPr/>
        <p:txBody>
          <a:bodyPr>
            <a:normAutofit/>
          </a:bodyPr>
          <a:lstStyle/>
          <a:p>
            <a:r>
              <a:rPr lang="en-US" dirty="0" smtClean="0"/>
              <a:t>Do faculty members know the requirements of outcome-based accreditation?</a:t>
            </a:r>
          </a:p>
          <a:p>
            <a:r>
              <a:rPr lang="en-US" dirty="0" smtClean="0"/>
              <a:t>Are they trained in outcomes assessment? </a:t>
            </a:r>
          </a:p>
          <a:p>
            <a:r>
              <a:rPr lang="en-US" dirty="0" smtClean="0"/>
              <a:t>Evidence of faculty conducting outcomes assessment at their courses</a:t>
            </a:r>
          </a:p>
          <a:p>
            <a:r>
              <a:rPr lang="en-US" dirty="0" smtClean="0"/>
              <a:t>Reflection and continuous improvement at course level</a:t>
            </a:r>
            <a:endParaRPr lang="en-MY" dirty="0" smtClean="0"/>
          </a:p>
        </p:txBody>
      </p:sp>
    </p:spTree>
    <p:extLst>
      <p:ext uri="{BB962C8B-B14F-4D97-AF65-F5344CB8AC3E}">
        <p14:creationId xmlns:p14="http://schemas.microsoft.com/office/powerpoint/2010/main" xmlns="" val="140875965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itle 1"/>
          <p:cNvSpPr>
            <a:spLocks noGrp="1"/>
          </p:cNvSpPr>
          <p:nvPr>
            <p:ph type="title"/>
          </p:nvPr>
        </p:nvSpPr>
        <p:spPr/>
        <p:txBody>
          <a:bodyPr/>
          <a:lstStyle/>
          <a:p>
            <a:r>
              <a:rPr lang="en-US" dirty="0" smtClean="0">
                <a:solidFill>
                  <a:srgbClr val="C00000"/>
                </a:solidFill>
              </a:rPr>
              <a:t>Avoid Obsession with Assessment</a:t>
            </a:r>
            <a:endParaRPr lang="en-MY" dirty="0" smtClean="0">
              <a:solidFill>
                <a:srgbClr val="C00000"/>
              </a:solidFill>
            </a:endParaRPr>
          </a:p>
        </p:txBody>
      </p:sp>
      <p:sp>
        <p:nvSpPr>
          <p:cNvPr id="142339" name="Content Placeholder 2"/>
          <p:cNvSpPr>
            <a:spLocks noGrp="1"/>
          </p:cNvSpPr>
          <p:nvPr>
            <p:ph idx="1"/>
          </p:nvPr>
        </p:nvSpPr>
        <p:spPr/>
        <p:txBody>
          <a:bodyPr/>
          <a:lstStyle/>
          <a:p>
            <a:r>
              <a:rPr lang="en-US" dirty="0" smtClean="0"/>
              <a:t>Assessment involves:</a:t>
            </a:r>
          </a:p>
          <a:p>
            <a:pPr lvl="1">
              <a:buFont typeface="Arial" charset="0"/>
              <a:buChar char="•"/>
            </a:pPr>
            <a:r>
              <a:rPr lang="en-US" dirty="0" smtClean="0"/>
              <a:t>Cognitive domain (thinking, knowledge)</a:t>
            </a:r>
          </a:p>
          <a:p>
            <a:pPr lvl="1">
              <a:buFont typeface="Arial" charset="0"/>
              <a:buChar char="•"/>
            </a:pPr>
            <a:r>
              <a:rPr lang="en-US" dirty="0" smtClean="0"/>
              <a:t>Psychomotor domain (doing, skills)</a:t>
            </a:r>
          </a:p>
          <a:p>
            <a:pPr lvl="1">
              <a:buFont typeface="Arial" charset="0"/>
              <a:buChar char="•"/>
            </a:pPr>
            <a:r>
              <a:rPr lang="en-US" dirty="0" smtClean="0"/>
              <a:t>Affective domain (feeling &amp; attitude)</a:t>
            </a:r>
            <a:endParaRPr lang="en-MY" dirty="0" smtClean="0"/>
          </a:p>
          <a:p>
            <a:r>
              <a:rPr lang="en-US" dirty="0" smtClean="0"/>
              <a:t>Is the assessment efforts sustainable?</a:t>
            </a:r>
          </a:p>
        </p:txBody>
      </p:sp>
    </p:spTree>
    <p:extLst>
      <p:ext uri="{BB962C8B-B14F-4D97-AF65-F5344CB8AC3E}">
        <p14:creationId xmlns:p14="http://schemas.microsoft.com/office/powerpoint/2010/main" xmlns="" val="298517278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14800" y="1828800"/>
            <a:ext cx="1295400" cy="5334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Creation</a:t>
            </a:r>
            <a:endParaRPr lang="en-US" dirty="0"/>
          </a:p>
        </p:txBody>
      </p:sp>
      <p:sp>
        <p:nvSpPr>
          <p:cNvPr id="5" name="Rectangle 4"/>
          <p:cNvSpPr/>
          <p:nvPr/>
        </p:nvSpPr>
        <p:spPr>
          <a:xfrm>
            <a:off x="3581400" y="2895600"/>
            <a:ext cx="2362200" cy="5334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Synthesis</a:t>
            </a:r>
            <a:endParaRPr lang="en-US" dirty="0"/>
          </a:p>
        </p:txBody>
      </p:sp>
      <p:sp>
        <p:nvSpPr>
          <p:cNvPr id="6" name="Rectangle 5"/>
          <p:cNvSpPr/>
          <p:nvPr/>
        </p:nvSpPr>
        <p:spPr>
          <a:xfrm>
            <a:off x="3276600" y="3429000"/>
            <a:ext cx="2971800" cy="533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Analysis</a:t>
            </a:r>
            <a:endParaRPr lang="en-US" dirty="0"/>
          </a:p>
        </p:txBody>
      </p:sp>
      <p:sp>
        <p:nvSpPr>
          <p:cNvPr id="7" name="Rectangle 6"/>
          <p:cNvSpPr/>
          <p:nvPr/>
        </p:nvSpPr>
        <p:spPr>
          <a:xfrm>
            <a:off x="2667000" y="4495800"/>
            <a:ext cx="41910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Comprehension</a:t>
            </a:r>
            <a:endParaRPr lang="en-US" dirty="0"/>
          </a:p>
        </p:txBody>
      </p:sp>
      <p:sp>
        <p:nvSpPr>
          <p:cNvPr id="8" name="Rectangle 7"/>
          <p:cNvSpPr/>
          <p:nvPr/>
        </p:nvSpPr>
        <p:spPr>
          <a:xfrm>
            <a:off x="2971800" y="3962400"/>
            <a:ext cx="3581400" cy="533400"/>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Application</a:t>
            </a:r>
            <a:endParaRPr lang="en-US" dirty="0"/>
          </a:p>
        </p:txBody>
      </p:sp>
      <p:sp>
        <p:nvSpPr>
          <p:cNvPr id="9" name="Rectangle 8"/>
          <p:cNvSpPr/>
          <p:nvPr/>
        </p:nvSpPr>
        <p:spPr>
          <a:xfrm>
            <a:off x="2209800" y="5029200"/>
            <a:ext cx="5105400" cy="533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Knowledge (Remembering)</a:t>
            </a:r>
            <a:endParaRPr lang="en-US" dirty="0"/>
          </a:p>
        </p:txBody>
      </p:sp>
      <p:sp>
        <p:nvSpPr>
          <p:cNvPr id="10" name="TextBox 9"/>
          <p:cNvSpPr txBox="1"/>
          <p:nvPr/>
        </p:nvSpPr>
        <p:spPr>
          <a:xfrm>
            <a:off x="2743200" y="609600"/>
            <a:ext cx="3859839" cy="646331"/>
          </a:xfrm>
          <a:prstGeom prst="rect">
            <a:avLst/>
          </a:prstGeom>
          <a:noFill/>
        </p:spPr>
        <p:txBody>
          <a:bodyPr wrap="none" rtlCol="0">
            <a:spAutoFit/>
          </a:bodyPr>
          <a:lstStyle/>
          <a:p>
            <a:pPr algn="ctr"/>
            <a:r>
              <a:rPr lang="en-US" dirty="0" smtClean="0"/>
              <a:t>Bloom’s Taxonomy – Cognitive  Domain</a:t>
            </a:r>
          </a:p>
          <a:p>
            <a:pPr algn="ctr"/>
            <a:r>
              <a:rPr lang="en-US" dirty="0" smtClean="0"/>
              <a:t> (modified by Anderson &amp; </a:t>
            </a:r>
            <a:r>
              <a:rPr lang="en-US" dirty="0" err="1" smtClean="0"/>
              <a:t>Krathwohl</a:t>
            </a:r>
            <a:r>
              <a:rPr lang="en-US" dirty="0" smtClean="0"/>
              <a:t>)</a:t>
            </a:r>
            <a:endParaRPr lang="en-US" dirty="0"/>
          </a:p>
        </p:txBody>
      </p:sp>
      <p:sp>
        <p:nvSpPr>
          <p:cNvPr id="11" name="Rectangle 10"/>
          <p:cNvSpPr/>
          <p:nvPr/>
        </p:nvSpPr>
        <p:spPr>
          <a:xfrm>
            <a:off x="3886200" y="2362200"/>
            <a:ext cx="1828800" cy="5334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Evaluation</a:t>
            </a:r>
            <a:endParaRPr lang="en-US" dirty="0"/>
          </a:p>
        </p:txBody>
      </p:sp>
      <p:sp>
        <p:nvSpPr>
          <p:cNvPr id="12" name="TextBox 11"/>
          <p:cNvSpPr txBox="1"/>
          <p:nvPr/>
        </p:nvSpPr>
        <p:spPr>
          <a:xfrm>
            <a:off x="7467600" y="5105400"/>
            <a:ext cx="725520" cy="369332"/>
          </a:xfrm>
          <a:prstGeom prst="rect">
            <a:avLst/>
          </a:prstGeom>
          <a:noFill/>
        </p:spPr>
        <p:txBody>
          <a:bodyPr wrap="none" rtlCol="0">
            <a:spAutoFit/>
          </a:bodyPr>
          <a:lstStyle/>
          <a:p>
            <a:r>
              <a:rPr lang="en-US" dirty="0" smtClean="0"/>
              <a:t>List …</a:t>
            </a:r>
            <a:endParaRPr lang="en-US" dirty="0"/>
          </a:p>
        </p:txBody>
      </p:sp>
      <p:sp>
        <p:nvSpPr>
          <p:cNvPr id="13" name="TextBox 12"/>
          <p:cNvSpPr txBox="1"/>
          <p:nvPr/>
        </p:nvSpPr>
        <p:spPr>
          <a:xfrm>
            <a:off x="7086600" y="4572000"/>
            <a:ext cx="1067921" cy="369332"/>
          </a:xfrm>
          <a:prstGeom prst="rect">
            <a:avLst/>
          </a:prstGeom>
          <a:noFill/>
        </p:spPr>
        <p:txBody>
          <a:bodyPr wrap="none" rtlCol="0">
            <a:spAutoFit/>
          </a:bodyPr>
          <a:lstStyle/>
          <a:p>
            <a:r>
              <a:rPr lang="en-US" dirty="0" smtClean="0"/>
              <a:t>Explain …</a:t>
            </a:r>
            <a:endParaRPr lang="en-US" dirty="0"/>
          </a:p>
        </p:txBody>
      </p:sp>
      <p:sp>
        <p:nvSpPr>
          <p:cNvPr id="14" name="TextBox 13"/>
          <p:cNvSpPr txBox="1"/>
          <p:nvPr/>
        </p:nvSpPr>
        <p:spPr>
          <a:xfrm>
            <a:off x="6858000" y="4038600"/>
            <a:ext cx="1254061" cy="369332"/>
          </a:xfrm>
          <a:prstGeom prst="rect">
            <a:avLst/>
          </a:prstGeom>
          <a:noFill/>
        </p:spPr>
        <p:txBody>
          <a:bodyPr wrap="none" rtlCol="0">
            <a:spAutoFit/>
          </a:bodyPr>
          <a:lstStyle/>
          <a:p>
            <a:r>
              <a:rPr lang="en-US" dirty="0" smtClean="0"/>
              <a:t>Calculate …</a:t>
            </a:r>
            <a:endParaRPr lang="en-US" dirty="0"/>
          </a:p>
        </p:txBody>
      </p:sp>
      <p:sp>
        <p:nvSpPr>
          <p:cNvPr id="15" name="TextBox 14"/>
          <p:cNvSpPr txBox="1"/>
          <p:nvPr/>
        </p:nvSpPr>
        <p:spPr>
          <a:xfrm>
            <a:off x="6477000" y="3505200"/>
            <a:ext cx="1121910" cy="369332"/>
          </a:xfrm>
          <a:prstGeom prst="rect">
            <a:avLst/>
          </a:prstGeom>
          <a:noFill/>
        </p:spPr>
        <p:txBody>
          <a:bodyPr wrap="none" rtlCol="0">
            <a:spAutoFit/>
          </a:bodyPr>
          <a:lstStyle/>
          <a:p>
            <a:r>
              <a:rPr lang="en-US" dirty="0" err="1" smtClean="0"/>
              <a:t>Analyse</a:t>
            </a:r>
            <a:r>
              <a:rPr lang="en-US" dirty="0" smtClean="0"/>
              <a:t> …</a:t>
            </a:r>
            <a:endParaRPr lang="en-US" dirty="0"/>
          </a:p>
        </p:txBody>
      </p:sp>
      <p:sp>
        <p:nvSpPr>
          <p:cNvPr id="16" name="TextBox 15"/>
          <p:cNvSpPr txBox="1"/>
          <p:nvPr/>
        </p:nvSpPr>
        <p:spPr>
          <a:xfrm>
            <a:off x="6096000" y="2971800"/>
            <a:ext cx="1027845" cy="369332"/>
          </a:xfrm>
          <a:prstGeom prst="rect">
            <a:avLst/>
          </a:prstGeom>
          <a:noFill/>
        </p:spPr>
        <p:txBody>
          <a:bodyPr wrap="none" rtlCol="0">
            <a:spAutoFit/>
          </a:bodyPr>
          <a:lstStyle/>
          <a:p>
            <a:r>
              <a:rPr lang="en-US" dirty="0" smtClean="0"/>
              <a:t>Design …</a:t>
            </a:r>
            <a:endParaRPr lang="en-US" dirty="0"/>
          </a:p>
        </p:txBody>
      </p:sp>
      <p:sp>
        <p:nvSpPr>
          <p:cNvPr id="17" name="TextBox 16"/>
          <p:cNvSpPr txBox="1"/>
          <p:nvPr/>
        </p:nvSpPr>
        <p:spPr>
          <a:xfrm>
            <a:off x="5791200" y="2438400"/>
            <a:ext cx="1986634" cy="369332"/>
          </a:xfrm>
          <a:prstGeom prst="rect">
            <a:avLst/>
          </a:prstGeom>
          <a:noFill/>
        </p:spPr>
        <p:txBody>
          <a:bodyPr wrap="none" rtlCol="0">
            <a:spAutoFit/>
          </a:bodyPr>
          <a:lstStyle/>
          <a:p>
            <a:r>
              <a:rPr lang="en-US" dirty="0" smtClean="0"/>
              <a:t>Compare, decide …</a:t>
            </a:r>
            <a:endParaRPr lang="en-US" dirty="0"/>
          </a:p>
        </p:txBody>
      </p:sp>
    </p:spTree>
    <p:extLst>
      <p:ext uri="{BB962C8B-B14F-4D97-AF65-F5344CB8AC3E}">
        <p14:creationId xmlns:p14="http://schemas.microsoft.com/office/powerpoint/2010/main" xmlns="" val="25509777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Psychomotor Domain</a:t>
            </a:r>
            <a:endParaRPr lang="en-MY" dirty="0"/>
          </a:p>
        </p:txBody>
      </p:sp>
      <p:pic>
        <p:nvPicPr>
          <p:cNvPr id="5" name="Picture 2" descr="http://www.learningandteaching.info/learning/graphics/blmpmd.gif"/>
          <p:cNvPicPr>
            <a:picLocks noGrp="1" noChangeAspect="1" noChangeArrowheads="1"/>
          </p:cNvPicPr>
          <p:nvPr>
            <p:ph idx="1"/>
          </p:nvPr>
        </p:nvPicPr>
        <p:blipFill>
          <a:blip r:embed="rId2" cstate="print"/>
          <a:srcRect/>
          <a:stretch>
            <a:fillRect/>
          </a:stretch>
        </p:blipFill>
        <p:spPr bwMode="auto">
          <a:xfrm>
            <a:off x="1596443" y="1704444"/>
            <a:ext cx="5855877" cy="4388852"/>
          </a:xfrm>
          <a:prstGeom prst="rect">
            <a:avLst/>
          </a:prstGeom>
          <a:noFill/>
        </p:spPr>
      </p:pic>
      <p:sp>
        <p:nvSpPr>
          <p:cNvPr id="6" name="TextBox 5"/>
          <p:cNvSpPr txBox="1"/>
          <p:nvPr/>
        </p:nvSpPr>
        <p:spPr>
          <a:xfrm>
            <a:off x="1619672" y="6237312"/>
            <a:ext cx="5969648" cy="369332"/>
          </a:xfrm>
          <a:prstGeom prst="rect">
            <a:avLst/>
          </a:prstGeom>
          <a:noFill/>
        </p:spPr>
        <p:txBody>
          <a:bodyPr wrap="none" rtlCol="0">
            <a:spAutoFit/>
          </a:bodyPr>
          <a:lstStyle/>
          <a:p>
            <a:r>
              <a:rPr lang="en-MY" dirty="0" smtClean="0"/>
              <a:t>http://www.learningandteaching.info/learning/bloomtax.htm</a:t>
            </a:r>
            <a:endParaRPr lang="en-MY" dirty="0"/>
          </a:p>
        </p:txBody>
      </p:sp>
    </p:spTree>
    <p:extLst>
      <p:ext uri="{BB962C8B-B14F-4D97-AF65-F5344CB8AC3E}">
        <p14:creationId xmlns:p14="http://schemas.microsoft.com/office/powerpoint/2010/main" xmlns="" val="78422285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Affective Domain</a:t>
            </a:r>
            <a:endParaRPr lang="en-MY" dirty="0"/>
          </a:p>
        </p:txBody>
      </p:sp>
      <p:pic>
        <p:nvPicPr>
          <p:cNvPr id="5" name="Picture 2" descr="bloomaff.gif (6018 bytes)"/>
          <p:cNvPicPr>
            <a:picLocks noGrp="1" noChangeAspect="1" noChangeArrowheads="1"/>
          </p:cNvPicPr>
          <p:nvPr>
            <p:ph idx="1"/>
          </p:nvPr>
        </p:nvPicPr>
        <p:blipFill>
          <a:blip r:embed="rId2" cstate="print"/>
          <a:srcRect/>
          <a:stretch>
            <a:fillRect/>
          </a:stretch>
        </p:blipFill>
        <p:spPr bwMode="auto">
          <a:xfrm>
            <a:off x="1596442" y="1866349"/>
            <a:ext cx="5639853" cy="4226947"/>
          </a:xfrm>
          <a:prstGeom prst="rect">
            <a:avLst/>
          </a:prstGeom>
          <a:noFill/>
        </p:spPr>
      </p:pic>
      <p:sp>
        <p:nvSpPr>
          <p:cNvPr id="6" name="TextBox 5"/>
          <p:cNvSpPr txBox="1"/>
          <p:nvPr/>
        </p:nvSpPr>
        <p:spPr>
          <a:xfrm>
            <a:off x="1619672" y="6237312"/>
            <a:ext cx="5969648" cy="369332"/>
          </a:xfrm>
          <a:prstGeom prst="rect">
            <a:avLst/>
          </a:prstGeom>
          <a:noFill/>
        </p:spPr>
        <p:txBody>
          <a:bodyPr wrap="none" rtlCol="0">
            <a:spAutoFit/>
          </a:bodyPr>
          <a:lstStyle/>
          <a:p>
            <a:r>
              <a:rPr lang="en-MY" dirty="0" smtClean="0"/>
              <a:t>http://www.learningandteaching.info/learning/bloomtax.htm</a:t>
            </a:r>
            <a:endParaRPr lang="en-MY" dirty="0"/>
          </a:p>
        </p:txBody>
      </p:sp>
    </p:spTree>
    <p:extLst>
      <p:ext uri="{BB962C8B-B14F-4D97-AF65-F5344CB8AC3E}">
        <p14:creationId xmlns:p14="http://schemas.microsoft.com/office/powerpoint/2010/main" xmlns="" val="418117992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tle 1"/>
          <p:cNvSpPr>
            <a:spLocks noGrp="1"/>
          </p:cNvSpPr>
          <p:nvPr>
            <p:ph type="title"/>
          </p:nvPr>
        </p:nvSpPr>
        <p:spPr/>
        <p:txBody>
          <a:bodyPr>
            <a:normAutofit fontScale="90000"/>
          </a:bodyPr>
          <a:lstStyle/>
          <a:p>
            <a:r>
              <a:rPr lang="en-US" dirty="0" smtClean="0">
                <a:solidFill>
                  <a:srgbClr val="C00000"/>
                </a:solidFill>
              </a:rPr>
              <a:t>Wrong Justification of Outcomes Attainment</a:t>
            </a:r>
            <a:endParaRPr lang="en-MY" dirty="0" smtClean="0">
              <a:solidFill>
                <a:srgbClr val="C00000"/>
              </a:solidFill>
            </a:endParaRPr>
          </a:p>
        </p:txBody>
      </p:sp>
      <p:sp>
        <p:nvSpPr>
          <p:cNvPr id="146435" name="Content Placeholder 2"/>
          <p:cNvSpPr>
            <a:spLocks noGrp="1"/>
          </p:cNvSpPr>
          <p:nvPr>
            <p:ph idx="1"/>
          </p:nvPr>
        </p:nvSpPr>
        <p:spPr/>
        <p:txBody>
          <a:bodyPr>
            <a:normAutofit fontScale="92500"/>
          </a:bodyPr>
          <a:lstStyle/>
          <a:p>
            <a:r>
              <a:rPr lang="en-US" smtClean="0"/>
              <a:t>Wrong interpretation of the Bloom’s Taxonomy</a:t>
            </a:r>
          </a:p>
          <a:p>
            <a:r>
              <a:rPr lang="en-US" smtClean="0"/>
              <a:t>Entry level courses are used to map achievement of outcomes at mastery level simply because some assessment exercises include activities of </a:t>
            </a:r>
          </a:p>
          <a:p>
            <a:pPr lvl="1">
              <a:buFont typeface="Arial" charset="0"/>
              <a:buChar char="•"/>
            </a:pPr>
            <a:r>
              <a:rPr lang="en-US" smtClean="0"/>
              <a:t>Write</a:t>
            </a:r>
          </a:p>
          <a:p>
            <a:pPr lvl="1">
              <a:buFont typeface="Arial" charset="0"/>
              <a:buChar char="•"/>
            </a:pPr>
            <a:r>
              <a:rPr lang="en-US" smtClean="0"/>
              <a:t>Evaluate </a:t>
            </a:r>
          </a:p>
          <a:p>
            <a:pPr lvl="1">
              <a:buFont typeface="Arial" charset="0"/>
              <a:buChar char="•"/>
            </a:pPr>
            <a:r>
              <a:rPr lang="en-US" smtClean="0"/>
              <a:t>Design, etc</a:t>
            </a:r>
          </a:p>
          <a:p>
            <a:r>
              <a:rPr lang="en-US" smtClean="0">
                <a:solidFill>
                  <a:srgbClr val="C00000"/>
                </a:solidFill>
              </a:rPr>
              <a:t>Note that Complex Engineering Problems should be used for assessment at masterly level</a:t>
            </a:r>
            <a:endParaRPr lang="en-MY" smtClean="0"/>
          </a:p>
        </p:txBody>
      </p:sp>
    </p:spTree>
    <p:extLst>
      <p:ext uri="{BB962C8B-B14F-4D97-AF65-F5344CB8AC3E}">
        <p14:creationId xmlns:p14="http://schemas.microsoft.com/office/powerpoint/2010/main" xmlns="" val="334468427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solidFill>
                  <a:srgbClr val="C00000"/>
                </a:solidFill>
              </a:rPr>
              <a:t>Evidences that Curriculum adequate to support all the 12 SLOs</a:t>
            </a:r>
            <a:endParaRPr lang="en-MY" sz="3000" dirty="0">
              <a:solidFill>
                <a:srgbClr val="C00000"/>
              </a:solidFill>
            </a:endParaRPr>
          </a:p>
        </p:txBody>
      </p:sp>
      <p:sp>
        <p:nvSpPr>
          <p:cNvPr id="150531" name="Content Placeholder 2"/>
          <p:cNvSpPr>
            <a:spLocks noGrp="1"/>
          </p:cNvSpPr>
          <p:nvPr>
            <p:ph idx="1"/>
          </p:nvPr>
        </p:nvSpPr>
        <p:spPr/>
        <p:txBody>
          <a:bodyPr/>
          <a:lstStyle/>
          <a:p>
            <a:r>
              <a:rPr lang="en-US" dirty="0" smtClean="0"/>
              <a:t>Curriculum adequately structured to achieve all the 12 SLOs?</a:t>
            </a:r>
          </a:p>
          <a:p>
            <a:r>
              <a:rPr lang="en-US" dirty="0" smtClean="0"/>
              <a:t>Common curriculum deficiencies</a:t>
            </a:r>
          </a:p>
          <a:p>
            <a:pPr lvl="1">
              <a:buFont typeface="Arial" charset="0"/>
              <a:buChar char="•"/>
            </a:pPr>
            <a:r>
              <a:rPr lang="en-US" dirty="0" smtClean="0"/>
              <a:t>The engineer and society</a:t>
            </a:r>
          </a:p>
          <a:p>
            <a:pPr lvl="1">
              <a:buFont typeface="Arial" charset="0"/>
              <a:buChar char="•"/>
            </a:pPr>
            <a:r>
              <a:rPr lang="en-US" dirty="0" smtClean="0"/>
              <a:t>Environment and sustainability</a:t>
            </a:r>
          </a:p>
          <a:p>
            <a:pPr lvl="1">
              <a:buFont typeface="Arial" charset="0"/>
              <a:buChar char="•"/>
            </a:pPr>
            <a:r>
              <a:rPr lang="en-US" dirty="0" smtClean="0"/>
              <a:t>Ethics</a:t>
            </a:r>
          </a:p>
          <a:p>
            <a:pPr lvl="1">
              <a:buFont typeface="Arial" charset="0"/>
              <a:buChar char="•"/>
            </a:pPr>
            <a:r>
              <a:rPr lang="en-US" dirty="0" smtClean="0"/>
              <a:t>Finance and project management</a:t>
            </a:r>
          </a:p>
          <a:p>
            <a:pPr lvl="1">
              <a:buFont typeface="Arial" charset="0"/>
              <a:buChar char="•"/>
            </a:pPr>
            <a:endParaRPr lang="en-MY" dirty="0" smtClean="0"/>
          </a:p>
        </p:txBody>
      </p:sp>
    </p:spTree>
    <p:extLst>
      <p:ext uri="{BB962C8B-B14F-4D97-AF65-F5344CB8AC3E}">
        <p14:creationId xmlns:p14="http://schemas.microsoft.com/office/powerpoint/2010/main" xmlns="" val="315595948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itle 1"/>
          <p:cNvSpPr>
            <a:spLocks noGrp="1"/>
          </p:cNvSpPr>
          <p:nvPr>
            <p:ph type="title"/>
          </p:nvPr>
        </p:nvSpPr>
        <p:spPr/>
        <p:txBody>
          <a:bodyPr/>
          <a:lstStyle/>
          <a:p>
            <a:r>
              <a:rPr lang="en-US" smtClean="0">
                <a:solidFill>
                  <a:srgbClr val="C00000"/>
                </a:solidFill>
              </a:rPr>
              <a:t>Curriculum</a:t>
            </a:r>
          </a:p>
        </p:txBody>
      </p:sp>
      <p:sp>
        <p:nvSpPr>
          <p:cNvPr id="151555" name="Content Placeholder 2"/>
          <p:cNvSpPr>
            <a:spLocks noGrp="1"/>
          </p:cNvSpPr>
          <p:nvPr>
            <p:ph idx="1"/>
          </p:nvPr>
        </p:nvSpPr>
        <p:spPr/>
        <p:txBody>
          <a:bodyPr>
            <a:normAutofit fontScale="92500" lnSpcReduction="20000"/>
          </a:bodyPr>
          <a:lstStyle/>
          <a:p>
            <a:r>
              <a:rPr lang="en-US" dirty="0" smtClean="0"/>
              <a:t>Does the curriculum satisfy the program specific criteria of the particular engineering discipline?</a:t>
            </a:r>
          </a:p>
          <a:p>
            <a:r>
              <a:rPr lang="en-US" dirty="0" smtClean="0"/>
              <a:t>Are performance indicators established to measure the outcomes of the courses with respect to the student learning outcomes of accreditation criteria)?</a:t>
            </a:r>
          </a:p>
          <a:p>
            <a:r>
              <a:rPr lang="en-US" dirty="0" smtClean="0"/>
              <a:t>Major design experience?</a:t>
            </a:r>
          </a:p>
          <a:p>
            <a:r>
              <a:rPr lang="en-US" dirty="0" smtClean="0"/>
              <a:t>Prerequisites</a:t>
            </a:r>
          </a:p>
          <a:p>
            <a:r>
              <a:rPr lang="en-US" dirty="0" smtClean="0"/>
              <a:t>Course syllabi</a:t>
            </a:r>
          </a:p>
          <a:p>
            <a:r>
              <a:rPr lang="en-US" dirty="0" smtClean="0"/>
              <a:t>Cores and electives</a:t>
            </a:r>
          </a:p>
          <a:p>
            <a:endParaRPr lang="en-US" dirty="0" smtClean="0"/>
          </a:p>
        </p:txBody>
      </p:sp>
    </p:spTree>
    <p:extLst>
      <p:ext uri="{BB962C8B-B14F-4D97-AF65-F5344CB8AC3E}">
        <p14:creationId xmlns:p14="http://schemas.microsoft.com/office/powerpoint/2010/main" xmlns="" val="30145240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solidFill>
                  <a:srgbClr val="C00000"/>
                </a:solidFill>
              </a:rPr>
              <a:t>Adequate evidences to demonstrate compliance with criteria?</a:t>
            </a:r>
            <a:endParaRPr lang="en-MY" sz="3000" dirty="0">
              <a:solidFill>
                <a:srgbClr val="C00000"/>
              </a:solidFill>
            </a:endParaRPr>
          </a:p>
        </p:txBody>
      </p:sp>
      <p:sp>
        <p:nvSpPr>
          <p:cNvPr id="155651" name="Content Placeholder 2"/>
          <p:cNvSpPr>
            <a:spLocks noGrp="1"/>
          </p:cNvSpPr>
          <p:nvPr>
            <p:ph idx="1"/>
          </p:nvPr>
        </p:nvSpPr>
        <p:spPr/>
        <p:txBody>
          <a:bodyPr/>
          <a:lstStyle/>
          <a:p>
            <a:r>
              <a:rPr lang="en-US" dirty="0" smtClean="0"/>
              <a:t>Sufficient evidences to demonstrate compliance with criteria?</a:t>
            </a:r>
          </a:p>
          <a:p>
            <a:r>
              <a:rPr lang="en-US" dirty="0" smtClean="0"/>
              <a:t>Best practices</a:t>
            </a:r>
          </a:p>
          <a:p>
            <a:pPr lvl="1">
              <a:buFont typeface="Arial" charset="0"/>
              <a:buChar char="•"/>
            </a:pPr>
            <a:r>
              <a:rPr lang="en-US" dirty="0" smtClean="0"/>
              <a:t>Course folders</a:t>
            </a:r>
          </a:p>
          <a:p>
            <a:pPr lvl="1">
              <a:buFont typeface="Arial" charset="0"/>
              <a:buChar char="•"/>
            </a:pPr>
            <a:r>
              <a:rPr lang="en-US" dirty="0" smtClean="0"/>
              <a:t>Folders for each outcomes</a:t>
            </a:r>
          </a:p>
          <a:p>
            <a:pPr lvl="1">
              <a:buFont typeface="Arial" charset="0"/>
              <a:buChar char="•"/>
            </a:pPr>
            <a:r>
              <a:rPr lang="en-US" dirty="0" smtClean="0"/>
              <a:t>Samples of student portfolio</a:t>
            </a:r>
          </a:p>
          <a:p>
            <a:endParaRPr lang="en-MY" dirty="0" smtClean="0"/>
          </a:p>
        </p:txBody>
      </p:sp>
    </p:spTree>
    <p:extLst>
      <p:ext uri="{BB962C8B-B14F-4D97-AF65-F5344CB8AC3E}">
        <p14:creationId xmlns:p14="http://schemas.microsoft.com/office/powerpoint/2010/main" xmlns="" val="95507108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itle 1"/>
          <p:cNvSpPr>
            <a:spLocks noGrp="1"/>
          </p:cNvSpPr>
          <p:nvPr>
            <p:ph type="title"/>
          </p:nvPr>
        </p:nvSpPr>
        <p:spPr/>
        <p:txBody>
          <a:bodyPr/>
          <a:lstStyle/>
          <a:p>
            <a:r>
              <a:rPr lang="en-GB" dirty="0" smtClean="0">
                <a:solidFill>
                  <a:srgbClr val="C00000"/>
                </a:solidFill>
              </a:rPr>
              <a:t>Check Samples of Student Works</a:t>
            </a:r>
            <a:endParaRPr lang="en-US" dirty="0" smtClean="0">
              <a:solidFill>
                <a:srgbClr val="C00000"/>
              </a:solidFill>
            </a:endParaRPr>
          </a:p>
        </p:txBody>
      </p:sp>
      <p:sp>
        <p:nvSpPr>
          <p:cNvPr id="156675" name="Content Placeholder 2"/>
          <p:cNvSpPr>
            <a:spLocks noGrp="1"/>
          </p:cNvSpPr>
          <p:nvPr>
            <p:ph idx="1"/>
          </p:nvPr>
        </p:nvSpPr>
        <p:spPr/>
        <p:txBody>
          <a:bodyPr>
            <a:normAutofit fontScale="92500" lnSpcReduction="10000"/>
          </a:bodyPr>
          <a:lstStyle/>
          <a:p>
            <a:r>
              <a:rPr lang="en-GB" dirty="0" smtClean="0"/>
              <a:t>Each course is required to save samples of student homework solutions, laboratory reports, project or design reports, and exam solutions, typically from poor to good quality. </a:t>
            </a:r>
          </a:p>
          <a:p>
            <a:r>
              <a:rPr lang="en-GB" dirty="0" smtClean="0"/>
              <a:t>At the end of each quarter, the lecturers of all undergraduate courses must compile a binder containing in addition to the solutions, the corresponding homework questions, exam </a:t>
            </a:r>
            <a:r>
              <a:rPr lang="en-US" dirty="0" smtClean="0"/>
              <a:t>questions, lab description, and project description.</a:t>
            </a:r>
          </a:p>
        </p:txBody>
      </p:sp>
    </p:spTree>
    <p:extLst>
      <p:ext uri="{BB962C8B-B14F-4D97-AF65-F5344CB8AC3E}">
        <p14:creationId xmlns:p14="http://schemas.microsoft.com/office/powerpoint/2010/main" xmlns="" val="13025805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r>
              <a:rPr lang="en-GB" dirty="0" smtClean="0">
                <a:solidFill>
                  <a:srgbClr val="C00000"/>
                </a:solidFill>
              </a:rPr>
              <a:t>Outcomes-focused Criteria</a:t>
            </a:r>
          </a:p>
        </p:txBody>
      </p:sp>
      <p:sp>
        <p:nvSpPr>
          <p:cNvPr id="3" name="Content Placeholder 2"/>
          <p:cNvSpPr>
            <a:spLocks noGrp="1"/>
          </p:cNvSpPr>
          <p:nvPr>
            <p:ph idx="1"/>
          </p:nvPr>
        </p:nvSpPr>
        <p:spPr/>
        <p:txBody>
          <a:bodyPr rtlCol="0">
            <a:normAutofit fontScale="92500" lnSpcReduction="10000"/>
          </a:bodyPr>
          <a:lstStyle/>
          <a:p>
            <a:pPr marL="971550" lvl="1" indent="-514350" eaLnBrk="1" fontAlgn="auto" hangingPunct="1">
              <a:spcAft>
                <a:spcPts val="0"/>
              </a:spcAft>
              <a:buFont typeface="+mj-lt"/>
              <a:buAutoNum type="arabicParenR"/>
              <a:defRPr/>
            </a:pPr>
            <a:r>
              <a:rPr lang="en-SG" b="1" dirty="0" smtClean="0">
                <a:solidFill>
                  <a:srgbClr val="FF0000"/>
                </a:solidFill>
              </a:rPr>
              <a:t>Program Educational Objectives (PEOs)</a:t>
            </a:r>
          </a:p>
          <a:p>
            <a:pPr marL="971550" lvl="1" indent="-514350" eaLnBrk="1" fontAlgn="auto" hangingPunct="1">
              <a:spcAft>
                <a:spcPts val="0"/>
              </a:spcAft>
              <a:buFont typeface="+mj-lt"/>
              <a:buAutoNum type="arabicParenR"/>
              <a:defRPr/>
            </a:pPr>
            <a:r>
              <a:rPr lang="en-SG" b="1" dirty="0" smtClean="0">
                <a:solidFill>
                  <a:srgbClr val="FF0000"/>
                </a:solidFill>
              </a:rPr>
              <a:t>Program Learning Outcomes (PLOs)</a:t>
            </a:r>
          </a:p>
          <a:p>
            <a:pPr marL="971550" lvl="1" indent="-514350" eaLnBrk="1" fontAlgn="auto" hangingPunct="1">
              <a:spcAft>
                <a:spcPts val="0"/>
              </a:spcAft>
              <a:buFont typeface="+mj-lt"/>
              <a:buAutoNum type="arabicParenR"/>
              <a:defRPr/>
            </a:pPr>
            <a:r>
              <a:rPr lang="en-SG" dirty="0" smtClean="0">
                <a:solidFill>
                  <a:srgbClr val="FF0000"/>
                </a:solidFill>
              </a:rPr>
              <a:t>Curriculum and Learning Processes</a:t>
            </a:r>
          </a:p>
          <a:p>
            <a:pPr marL="971550" lvl="1" indent="-514350" eaLnBrk="1" fontAlgn="auto" hangingPunct="1">
              <a:spcAft>
                <a:spcPts val="0"/>
              </a:spcAft>
              <a:buFont typeface="+mj-lt"/>
              <a:buAutoNum type="arabicParenR"/>
              <a:defRPr/>
            </a:pPr>
            <a:r>
              <a:rPr lang="en-SG" dirty="0" smtClean="0"/>
              <a:t>Students</a:t>
            </a:r>
          </a:p>
          <a:p>
            <a:pPr marL="971550" lvl="1" indent="-514350" eaLnBrk="1" fontAlgn="auto" hangingPunct="1">
              <a:spcAft>
                <a:spcPts val="0"/>
              </a:spcAft>
              <a:buFont typeface="+mj-lt"/>
              <a:buAutoNum type="arabicParenR"/>
              <a:defRPr/>
            </a:pPr>
            <a:r>
              <a:rPr lang="en-SG" dirty="0" smtClean="0"/>
              <a:t>Faculty and Support Staff</a:t>
            </a:r>
          </a:p>
          <a:p>
            <a:pPr marL="971550" lvl="1" indent="-514350" eaLnBrk="1" fontAlgn="auto" hangingPunct="1">
              <a:spcAft>
                <a:spcPts val="0"/>
              </a:spcAft>
              <a:buFont typeface="+mj-lt"/>
              <a:buAutoNum type="arabicParenR"/>
              <a:defRPr/>
            </a:pPr>
            <a:r>
              <a:rPr lang="en-SG" dirty="0" smtClean="0"/>
              <a:t>Facilities &amp; Infrastructure</a:t>
            </a:r>
          </a:p>
          <a:p>
            <a:pPr marL="971550" lvl="1" indent="-514350" eaLnBrk="1" fontAlgn="auto" hangingPunct="1">
              <a:spcAft>
                <a:spcPts val="0"/>
              </a:spcAft>
              <a:buFont typeface="+mj-lt"/>
              <a:buAutoNum type="arabicParenR"/>
              <a:defRPr/>
            </a:pPr>
            <a:r>
              <a:rPr lang="en-SG" dirty="0" smtClean="0"/>
              <a:t>Institutional Support &amp; Financial </a:t>
            </a:r>
            <a:r>
              <a:rPr lang="en-SG" dirty="0"/>
              <a:t>R</a:t>
            </a:r>
            <a:r>
              <a:rPr lang="en-SG" dirty="0" smtClean="0"/>
              <a:t>esources</a:t>
            </a:r>
          </a:p>
          <a:p>
            <a:pPr marL="971550" lvl="1" indent="-514350" eaLnBrk="1" fontAlgn="auto" hangingPunct="1">
              <a:spcAft>
                <a:spcPts val="0"/>
              </a:spcAft>
              <a:buFont typeface="+mj-lt"/>
              <a:buAutoNum type="arabicParenR"/>
              <a:defRPr/>
            </a:pPr>
            <a:r>
              <a:rPr lang="en-SG" dirty="0" smtClean="0">
                <a:solidFill>
                  <a:srgbClr val="FF0000"/>
                </a:solidFill>
              </a:rPr>
              <a:t>Continuous Quality Improvement</a:t>
            </a:r>
          </a:p>
          <a:p>
            <a:pPr marL="971550" lvl="1" indent="-514350" eaLnBrk="1" fontAlgn="auto" hangingPunct="1">
              <a:spcAft>
                <a:spcPts val="0"/>
              </a:spcAft>
              <a:buFont typeface="+mj-lt"/>
              <a:buAutoNum type="arabicParenR"/>
              <a:defRPr/>
            </a:pPr>
            <a:r>
              <a:rPr lang="en-SG" dirty="0" smtClean="0"/>
              <a:t>Industrial Linkages</a:t>
            </a:r>
          </a:p>
          <a:p>
            <a:pPr marL="971550" lvl="1" indent="-514350" eaLnBrk="1" fontAlgn="auto" hangingPunct="1">
              <a:spcAft>
                <a:spcPts val="0"/>
              </a:spcAft>
              <a:buFont typeface="+mj-lt"/>
              <a:buAutoNum type="arabicParenR"/>
              <a:defRPr/>
            </a:pPr>
            <a:r>
              <a:rPr lang="en-SG" dirty="0" smtClean="0">
                <a:solidFill>
                  <a:srgbClr val="FF0000"/>
                </a:solidFill>
              </a:rPr>
              <a:t>Program specific criteria</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287066" y="1371600"/>
            <a:ext cx="6285310" cy="1428750"/>
          </a:xfrm>
        </p:spPr>
        <p:txBody>
          <a:bodyPr>
            <a:normAutofit fontScale="90000"/>
          </a:bodyPr>
          <a:lstStyle/>
          <a:p>
            <a:r>
              <a:rPr lang="en-US" sz="3150" dirty="0">
                <a:solidFill>
                  <a:srgbClr val="C00000"/>
                </a:solidFill>
              </a:rPr>
              <a:t>Assessment</a:t>
            </a:r>
            <a:r>
              <a:rPr lang="en-US" sz="3000" dirty="0">
                <a:solidFill>
                  <a:srgbClr val="C00000"/>
                </a:solidFill>
              </a:rPr>
              <a:t/>
            </a:r>
            <a:br>
              <a:rPr lang="en-US" sz="3000" dirty="0">
                <a:solidFill>
                  <a:srgbClr val="C00000"/>
                </a:solidFill>
              </a:rPr>
            </a:br>
            <a:r>
              <a:rPr lang="en-US" sz="3000" dirty="0">
                <a:solidFill>
                  <a:srgbClr val="C00000"/>
                </a:solidFill>
              </a:rPr>
              <a:t>&amp;</a:t>
            </a:r>
            <a:br>
              <a:rPr lang="en-US" sz="3000" dirty="0">
                <a:solidFill>
                  <a:srgbClr val="C00000"/>
                </a:solidFill>
              </a:rPr>
            </a:br>
            <a:r>
              <a:rPr lang="en-US" sz="3000" dirty="0">
                <a:solidFill>
                  <a:srgbClr val="C00000"/>
                </a:solidFill>
              </a:rPr>
              <a:t>Demonstration of Outcomes Achievement</a:t>
            </a:r>
          </a:p>
        </p:txBody>
      </p:sp>
      <p:sp>
        <p:nvSpPr>
          <p:cNvPr id="3" name="Subtitle 2"/>
          <p:cNvSpPr>
            <a:spLocks noGrp="1"/>
          </p:cNvSpPr>
          <p:nvPr>
            <p:ph type="subTitle" idx="1"/>
          </p:nvPr>
        </p:nvSpPr>
        <p:spPr>
          <a:xfrm>
            <a:off x="2057400" y="2971801"/>
            <a:ext cx="4800600" cy="1771650"/>
          </a:xfrm>
        </p:spPr>
        <p:txBody>
          <a:bodyPr>
            <a:normAutofit/>
          </a:bodyPr>
          <a:lstStyle/>
          <a:p>
            <a:pPr>
              <a:lnSpc>
                <a:spcPct val="80000"/>
              </a:lnSpc>
            </a:pPr>
            <a:r>
              <a:rPr lang="en-US" sz="2250" dirty="0">
                <a:solidFill>
                  <a:schemeClr val="tx1"/>
                </a:solidFill>
              </a:rPr>
              <a:t>Breadth</a:t>
            </a:r>
          </a:p>
          <a:p>
            <a:pPr>
              <a:lnSpc>
                <a:spcPct val="80000"/>
              </a:lnSpc>
            </a:pPr>
            <a:r>
              <a:rPr lang="en-US" sz="2250" dirty="0">
                <a:solidFill>
                  <a:schemeClr val="tx1"/>
                </a:solidFill>
              </a:rPr>
              <a:t>Depth</a:t>
            </a:r>
          </a:p>
          <a:p>
            <a:pPr>
              <a:lnSpc>
                <a:spcPct val="80000"/>
              </a:lnSpc>
            </a:pPr>
            <a:r>
              <a:rPr lang="en-US" sz="2250" dirty="0">
                <a:solidFill>
                  <a:schemeClr val="tx1"/>
                </a:solidFill>
              </a:rPr>
              <a:t>Where gained</a:t>
            </a:r>
          </a:p>
          <a:p>
            <a:pPr>
              <a:lnSpc>
                <a:spcPct val="80000"/>
              </a:lnSpc>
            </a:pPr>
            <a:r>
              <a:rPr lang="en-US" sz="2250" dirty="0">
                <a:solidFill>
                  <a:schemeClr val="tx1"/>
                </a:solidFill>
              </a:rPr>
              <a:t>Learning Process</a:t>
            </a:r>
          </a:p>
          <a:p>
            <a:pPr>
              <a:lnSpc>
                <a:spcPct val="80000"/>
              </a:lnSpc>
            </a:pPr>
            <a:r>
              <a:rPr lang="en-US" sz="2250" dirty="0">
                <a:solidFill>
                  <a:schemeClr val="tx1"/>
                </a:solidFill>
              </a:rPr>
              <a:t>Assessment Methods</a:t>
            </a:r>
            <a:endParaRPr lang="en-MY" sz="2250" dirty="0">
              <a:solidFill>
                <a:schemeClr val="tx1"/>
              </a:solidFill>
            </a:endParaRPr>
          </a:p>
        </p:txBody>
      </p:sp>
      <p:sp>
        <p:nvSpPr>
          <p:cNvPr id="5" name="TextBox 2"/>
          <p:cNvSpPr txBox="1">
            <a:spLocks noChangeArrowheads="1"/>
          </p:cNvSpPr>
          <p:nvPr/>
        </p:nvSpPr>
        <p:spPr bwMode="auto">
          <a:xfrm>
            <a:off x="1180274" y="5029202"/>
            <a:ext cx="6773907"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350" dirty="0">
                <a:solidFill>
                  <a:srgbClr val="FF0000"/>
                </a:solidFill>
              </a:rPr>
              <a:t>Reference</a:t>
            </a:r>
            <a:r>
              <a:rPr lang="en-US" sz="1350" dirty="0"/>
              <a:t>: </a:t>
            </a:r>
            <a:r>
              <a:rPr lang="en-US" sz="1500" b="1" dirty="0"/>
              <a:t>Designing Better Engineering Education Through Assessment</a:t>
            </a:r>
          </a:p>
          <a:p>
            <a:pPr algn="ctr" eaLnBrk="1" hangingPunct="1"/>
            <a:r>
              <a:rPr lang="en-US" sz="1350" b="1" i="1" dirty="0"/>
              <a:t>by JE </a:t>
            </a:r>
            <a:r>
              <a:rPr lang="en-US" sz="1350" b="1" i="1" dirty="0" err="1"/>
              <a:t>Spurlin</a:t>
            </a:r>
            <a:r>
              <a:rPr lang="en-US" sz="1350" b="1" i="1" dirty="0"/>
              <a:t>, SA </a:t>
            </a:r>
            <a:r>
              <a:rPr lang="en-US" sz="1350" b="1" i="1" dirty="0" err="1"/>
              <a:t>Rajala</a:t>
            </a:r>
            <a:r>
              <a:rPr lang="en-US" sz="1350" b="1" i="1" dirty="0"/>
              <a:t> &amp; JP Lavelle</a:t>
            </a:r>
          </a:p>
          <a:p>
            <a:pPr algn="ctr" eaLnBrk="1" hangingPunct="1"/>
            <a:r>
              <a:rPr lang="en-US" sz="1350" b="1" i="1" dirty="0"/>
              <a:t>Stylus Publishing LLC, 2008</a:t>
            </a:r>
            <a:endParaRPr lang="en-MY" sz="1350" b="1" i="1" dirty="0"/>
          </a:p>
        </p:txBody>
      </p:sp>
    </p:spTree>
    <p:extLst>
      <p:ext uri="{BB962C8B-B14F-4D97-AF65-F5344CB8AC3E}">
        <p14:creationId xmlns:p14="http://schemas.microsoft.com/office/powerpoint/2010/main" xmlns="" val="314135428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Title 1"/>
          <p:cNvSpPr>
            <a:spLocks noGrp="1"/>
          </p:cNvSpPr>
          <p:nvPr>
            <p:ph type="title"/>
          </p:nvPr>
        </p:nvSpPr>
        <p:spPr/>
        <p:txBody>
          <a:bodyPr/>
          <a:lstStyle/>
          <a:p>
            <a:r>
              <a:rPr lang="en-US" dirty="0" smtClean="0">
                <a:solidFill>
                  <a:srgbClr val="FF0000"/>
                </a:solidFill>
              </a:rPr>
              <a:t>Assessment of SLO</a:t>
            </a:r>
          </a:p>
        </p:txBody>
      </p:sp>
      <p:sp>
        <p:nvSpPr>
          <p:cNvPr id="191491" name="Content Placeholder 2"/>
          <p:cNvSpPr>
            <a:spLocks noGrp="1"/>
          </p:cNvSpPr>
          <p:nvPr>
            <p:ph idx="1"/>
          </p:nvPr>
        </p:nvSpPr>
        <p:spPr/>
        <p:txBody>
          <a:bodyPr>
            <a:normAutofit fontScale="92500" lnSpcReduction="10000"/>
          </a:bodyPr>
          <a:lstStyle/>
          <a:p>
            <a:r>
              <a:rPr lang="en-US" dirty="0" smtClean="0"/>
              <a:t>Assessment is big subject and probably the major challenge of the teaching faculty</a:t>
            </a:r>
          </a:p>
          <a:p>
            <a:r>
              <a:rPr lang="en-US" dirty="0" smtClean="0"/>
              <a:t>Are assessment methods adequate to provide evidence of achievement of SLO?</a:t>
            </a:r>
          </a:p>
          <a:p>
            <a:r>
              <a:rPr lang="en-US" dirty="0" smtClean="0"/>
              <a:t>Each SLO may be measured or evaluated in terms of performance indicators</a:t>
            </a:r>
          </a:p>
          <a:p>
            <a:r>
              <a:rPr lang="en-US" dirty="0" smtClean="0"/>
              <a:t>Is there a system in place to ensure that students will acquire the stated SLO before graduation? (bearing in mind the various core and optional subjects available, and overseas attachment)</a:t>
            </a:r>
          </a:p>
        </p:txBody>
      </p:sp>
    </p:spTree>
    <p:extLst>
      <p:ext uri="{BB962C8B-B14F-4D97-AF65-F5344CB8AC3E}">
        <p14:creationId xmlns:p14="http://schemas.microsoft.com/office/powerpoint/2010/main" xmlns="" val="242200603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itle 3"/>
          <p:cNvSpPr>
            <a:spLocks noGrp="1"/>
          </p:cNvSpPr>
          <p:nvPr>
            <p:ph type="title"/>
          </p:nvPr>
        </p:nvSpPr>
        <p:spPr/>
        <p:txBody>
          <a:bodyPr/>
          <a:lstStyle/>
          <a:p>
            <a:r>
              <a:rPr lang="en-US" b="0" u="none" smtClean="0">
                <a:solidFill>
                  <a:srgbClr val="FF0000"/>
                </a:solidFill>
              </a:rPr>
              <a:t>Evidences Required</a:t>
            </a:r>
            <a:endParaRPr lang="en-MY" b="0" u="none" smtClean="0">
              <a:solidFill>
                <a:srgbClr val="FF0000"/>
              </a:solidFill>
            </a:endParaRPr>
          </a:p>
        </p:txBody>
      </p:sp>
      <p:sp>
        <p:nvSpPr>
          <p:cNvPr id="162819" name="Content Placeholder 2"/>
          <p:cNvSpPr>
            <a:spLocks noGrp="1"/>
          </p:cNvSpPr>
          <p:nvPr>
            <p:ph idx="1"/>
          </p:nvPr>
        </p:nvSpPr>
        <p:spPr/>
        <p:txBody>
          <a:bodyPr/>
          <a:lstStyle/>
          <a:p>
            <a:r>
              <a:rPr lang="en-US" sz="3000" dirty="0"/>
              <a:t>Demonstrate that </a:t>
            </a:r>
            <a:r>
              <a:rPr lang="en-MY" sz="3000" dirty="0"/>
              <a:t>students have achieved the specified learning outcomes at appropriate level by the time of graduation, and</a:t>
            </a:r>
          </a:p>
          <a:p>
            <a:r>
              <a:rPr lang="en-MY" sz="3000" dirty="0"/>
              <a:t>Provide evidence that the program has contributed to students’ ability to achieve the SLOs</a:t>
            </a:r>
          </a:p>
        </p:txBody>
      </p:sp>
    </p:spTree>
    <p:extLst>
      <p:ext uri="{BB962C8B-B14F-4D97-AF65-F5344CB8AC3E}">
        <p14:creationId xmlns:p14="http://schemas.microsoft.com/office/powerpoint/2010/main" xmlns="" val="272490855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itle 1"/>
          <p:cNvSpPr>
            <a:spLocks noGrp="1"/>
          </p:cNvSpPr>
          <p:nvPr>
            <p:ph type="title"/>
          </p:nvPr>
        </p:nvSpPr>
        <p:spPr/>
        <p:txBody>
          <a:bodyPr/>
          <a:lstStyle/>
          <a:p>
            <a:r>
              <a:rPr lang="en-US" dirty="0" smtClean="0">
                <a:solidFill>
                  <a:srgbClr val="FF0000"/>
                </a:solidFill>
              </a:rPr>
              <a:t>Assessment of SLO – Where?</a:t>
            </a:r>
            <a:endParaRPr lang="en-MY" dirty="0" smtClean="0">
              <a:solidFill>
                <a:srgbClr val="FF0000"/>
              </a:solidFill>
            </a:endParaRPr>
          </a:p>
        </p:txBody>
      </p:sp>
      <p:sp>
        <p:nvSpPr>
          <p:cNvPr id="163843" name="Content Placeholder 2"/>
          <p:cNvSpPr>
            <a:spLocks noGrp="1"/>
          </p:cNvSpPr>
          <p:nvPr>
            <p:ph idx="1"/>
          </p:nvPr>
        </p:nvSpPr>
        <p:spPr/>
        <p:txBody>
          <a:bodyPr/>
          <a:lstStyle/>
          <a:p>
            <a:r>
              <a:rPr lang="en-US" dirty="0" smtClean="0"/>
              <a:t>Course work &amp; curricular activities</a:t>
            </a:r>
          </a:p>
          <a:p>
            <a:pPr lvl="1">
              <a:buFont typeface="Arial" charset="0"/>
              <a:buChar char="•"/>
            </a:pPr>
            <a:r>
              <a:rPr lang="en-US" dirty="0" smtClean="0"/>
              <a:t>Classes chosen, major</a:t>
            </a:r>
          </a:p>
          <a:p>
            <a:r>
              <a:rPr lang="en-US" dirty="0" smtClean="0"/>
              <a:t>Classroom experience</a:t>
            </a:r>
          </a:p>
          <a:p>
            <a:pPr lvl="1">
              <a:buFont typeface="Arial" charset="0"/>
              <a:buChar char="•"/>
            </a:pPr>
            <a:r>
              <a:rPr lang="en-US" dirty="0" smtClean="0"/>
              <a:t>Pedagogy, facilities, faculty &amp; student interaction</a:t>
            </a:r>
          </a:p>
          <a:p>
            <a:r>
              <a:rPr lang="en-US" dirty="0" smtClean="0"/>
              <a:t>Out-of-class experience</a:t>
            </a:r>
          </a:p>
          <a:p>
            <a:pPr lvl="1">
              <a:buFont typeface="Arial" charset="0"/>
              <a:buChar char="•"/>
            </a:pPr>
            <a:r>
              <a:rPr lang="en-US" dirty="0" smtClean="0"/>
              <a:t>Co-curricular, internships, support services</a:t>
            </a:r>
            <a:endParaRPr lang="en-MY" dirty="0" smtClean="0"/>
          </a:p>
        </p:txBody>
      </p:sp>
    </p:spTree>
    <p:extLst>
      <p:ext uri="{BB962C8B-B14F-4D97-AF65-F5344CB8AC3E}">
        <p14:creationId xmlns:p14="http://schemas.microsoft.com/office/powerpoint/2010/main" xmlns="" val="153764676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Capstone/Final Year Project</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A well-designed capstone/final year project is a culminating </a:t>
            </a:r>
            <a:r>
              <a:rPr lang="en-US" dirty="0"/>
              <a:t>demonstration of </a:t>
            </a:r>
            <a:r>
              <a:rPr lang="en-US" dirty="0" smtClean="0"/>
              <a:t>whole range of learning outcomes</a:t>
            </a:r>
          </a:p>
          <a:p>
            <a:r>
              <a:rPr lang="en-US" dirty="0" smtClean="0"/>
              <a:t>Depth of specialized topic, e.g. design, analysis, investigation, ..</a:t>
            </a:r>
          </a:p>
          <a:p>
            <a:r>
              <a:rPr lang="en-US" dirty="0" smtClean="0"/>
              <a:t>Breadth of other outcomes, e.g. communication, environment, project management, …</a:t>
            </a:r>
          </a:p>
          <a:p>
            <a:endParaRPr lang="en-US" dirty="0"/>
          </a:p>
        </p:txBody>
      </p:sp>
    </p:spTree>
    <p:extLst>
      <p:ext uri="{BB962C8B-B14F-4D97-AF65-F5344CB8AC3E}">
        <p14:creationId xmlns:p14="http://schemas.microsoft.com/office/powerpoint/2010/main" xmlns="" val="266144565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Title 1"/>
          <p:cNvSpPr>
            <a:spLocks noGrp="1"/>
          </p:cNvSpPr>
          <p:nvPr>
            <p:ph type="title"/>
          </p:nvPr>
        </p:nvSpPr>
        <p:spPr/>
        <p:txBody>
          <a:bodyPr>
            <a:normAutofit/>
          </a:bodyPr>
          <a:lstStyle/>
          <a:p>
            <a:r>
              <a:rPr lang="en-US" dirty="0" smtClean="0">
                <a:solidFill>
                  <a:srgbClr val="C00000"/>
                </a:solidFill>
              </a:rPr>
              <a:t>Assessment Methods</a:t>
            </a:r>
            <a:endParaRPr lang="en-US" sz="2025" dirty="0">
              <a:solidFill>
                <a:srgbClr val="C00000"/>
              </a:solidFill>
            </a:endParaRPr>
          </a:p>
        </p:txBody>
      </p:sp>
      <p:sp>
        <p:nvSpPr>
          <p:cNvPr id="3" name="Content Placeholder 2"/>
          <p:cNvSpPr>
            <a:spLocks noGrp="1"/>
          </p:cNvSpPr>
          <p:nvPr>
            <p:ph sz="half" idx="1"/>
          </p:nvPr>
        </p:nvSpPr>
        <p:spPr/>
        <p:txBody>
          <a:bodyPr>
            <a:normAutofit lnSpcReduction="10000"/>
          </a:bodyPr>
          <a:lstStyle/>
          <a:p>
            <a:pPr>
              <a:lnSpc>
                <a:spcPct val="80000"/>
              </a:lnSpc>
            </a:pPr>
            <a:r>
              <a:rPr lang="en-US" sz="1950" dirty="0"/>
              <a:t>Written exams</a:t>
            </a:r>
          </a:p>
          <a:p>
            <a:pPr>
              <a:lnSpc>
                <a:spcPct val="80000"/>
              </a:lnSpc>
            </a:pPr>
            <a:r>
              <a:rPr lang="en-US" sz="1950" dirty="0"/>
              <a:t>Class tests</a:t>
            </a:r>
          </a:p>
          <a:p>
            <a:pPr>
              <a:lnSpc>
                <a:spcPct val="80000"/>
              </a:lnSpc>
            </a:pPr>
            <a:r>
              <a:rPr lang="en-US" sz="1950" dirty="0"/>
              <a:t>Project reports</a:t>
            </a:r>
          </a:p>
          <a:p>
            <a:pPr>
              <a:lnSpc>
                <a:spcPct val="80000"/>
              </a:lnSpc>
            </a:pPr>
            <a:r>
              <a:rPr lang="en-US" sz="1950" dirty="0"/>
              <a:t>Final Year/Capstone projects</a:t>
            </a:r>
          </a:p>
          <a:p>
            <a:pPr>
              <a:lnSpc>
                <a:spcPct val="80000"/>
              </a:lnSpc>
            </a:pPr>
            <a:r>
              <a:rPr lang="en-US" sz="1950" dirty="0"/>
              <a:t>Design assignments</a:t>
            </a:r>
          </a:p>
          <a:p>
            <a:pPr>
              <a:lnSpc>
                <a:spcPct val="80000"/>
              </a:lnSpc>
            </a:pPr>
            <a:r>
              <a:rPr lang="en-US" sz="1950" dirty="0"/>
              <a:t>Locally developed examinations, e.g. FEE for Professional Engineers</a:t>
            </a:r>
          </a:p>
          <a:p>
            <a:pPr>
              <a:lnSpc>
                <a:spcPct val="80000"/>
              </a:lnSpc>
            </a:pPr>
            <a:r>
              <a:rPr lang="en-US" sz="1950" dirty="0"/>
              <a:t>Oral exam</a:t>
            </a:r>
          </a:p>
          <a:p>
            <a:pPr>
              <a:lnSpc>
                <a:spcPct val="80000"/>
              </a:lnSpc>
            </a:pPr>
            <a:r>
              <a:rPr lang="en-US" sz="1950" dirty="0"/>
              <a:t>Internship/Industry Attachment report</a:t>
            </a:r>
          </a:p>
          <a:p>
            <a:pPr>
              <a:lnSpc>
                <a:spcPct val="80000"/>
              </a:lnSpc>
            </a:pPr>
            <a:r>
              <a:rPr lang="en-US" sz="1950" dirty="0"/>
              <a:t>Lab reports</a:t>
            </a:r>
          </a:p>
          <a:p>
            <a:pPr>
              <a:lnSpc>
                <a:spcPct val="80000"/>
              </a:lnSpc>
            </a:pPr>
            <a:endParaRPr lang="en-US" sz="1950" dirty="0"/>
          </a:p>
        </p:txBody>
      </p:sp>
      <p:sp>
        <p:nvSpPr>
          <p:cNvPr id="2" name="Content Placeholder 1"/>
          <p:cNvSpPr>
            <a:spLocks noGrp="1"/>
          </p:cNvSpPr>
          <p:nvPr>
            <p:ph sz="half" idx="2"/>
          </p:nvPr>
        </p:nvSpPr>
        <p:spPr/>
        <p:txBody>
          <a:bodyPr>
            <a:normAutofit lnSpcReduction="10000"/>
          </a:bodyPr>
          <a:lstStyle/>
          <a:p>
            <a:pPr>
              <a:lnSpc>
                <a:spcPct val="80000"/>
              </a:lnSpc>
            </a:pPr>
            <a:r>
              <a:rPr lang="en-US" dirty="0"/>
              <a:t>Written surveys and questionnaires</a:t>
            </a:r>
          </a:p>
          <a:p>
            <a:pPr>
              <a:lnSpc>
                <a:spcPct val="80000"/>
              </a:lnSpc>
            </a:pPr>
            <a:r>
              <a:rPr lang="en-US" dirty="0"/>
              <a:t>Exit and other interviews</a:t>
            </a:r>
          </a:p>
          <a:p>
            <a:pPr>
              <a:lnSpc>
                <a:spcPct val="80000"/>
              </a:lnSpc>
            </a:pPr>
            <a:r>
              <a:rPr lang="en-US" dirty="0"/>
              <a:t>Focus groups </a:t>
            </a:r>
          </a:p>
          <a:p>
            <a:pPr>
              <a:lnSpc>
                <a:spcPct val="80000"/>
              </a:lnSpc>
            </a:pPr>
            <a:r>
              <a:rPr lang="en-US" dirty="0"/>
              <a:t>External </a:t>
            </a:r>
            <a:r>
              <a:rPr lang="en-US" dirty="0" smtClean="0"/>
              <a:t>examiner</a:t>
            </a:r>
          </a:p>
          <a:p>
            <a:pPr>
              <a:lnSpc>
                <a:spcPct val="80000"/>
              </a:lnSpc>
            </a:pPr>
            <a:r>
              <a:rPr lang="en-US" dirty="0" smtClean="0"/>
              <a:t>End-of-course instructor survey</a:t>
            </a:r>
          </a:p>
          <a:p>
            <a:pPr>
              <a:lnSpc>
                <a:spcPct val="80000"/>
              </a:lnSpc>
            </a:pPr>
            <a:r>
              <a:rPr lang="en-US" dirty="0" smtClean="0"/>
              <a:t>End-of-course student survey</a:t>
            </a:r>
            <a:endParaRPr lang="en-US" dirty="0"/>
          </a:p>
          <a:p>
            <a:pPr>
              <a:lnSpc>
                <a:spcPct val="80000"/>
              </a:lnSpc>
            </a:pPr>
            <a:r>
              <a:rPr lang="en-US" dirty="0"/>
              <a:t>Portfolios</a:t>
            </a:r>
          </a:p>
          <a:p>
            <a:pPr>
              <a:lnSpc>
                <a:spcPct val="80000"/>
              </a:lnSpc>
            </a:pPr>
            <a:r>
              <a:rPr lang="en-US" dirty="0"/>
              <a:t>…</a:t>
            </a:r>
          </a:p>
          <a:p>
            <a:endParaRPr lang="en-US" dirty="0"/>
          </a:p>
        </p:txBody>
      </p:sp>
    </p:spTree>
    <p:extLst>
      <p:ext uri="{BB962C8B-B14F-4D97-AF65-F5344CB8AC3E}">
        <p14:creationId xmlns:p14="http://schemas.microsoft.com/office/powerpoint/2010/main" xmlns="" val="283266819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Title 1"/>
          <p:cNvSpPr>
            <a:spLocks noGrp="1"/>
          </p:cNvSpPr>
          <p:nvPr>
            <p:ph type="title"/>
          </p:nvPr>
        </p:nvSpPr>
        <p:spPr/>
        <p:txBody>
          <a:bodyPr>
            <a:normAutofit/>
          </a:bodyPr>
          <a:lstStyle/>
          <a:p>
            <a:r>
              <a:rPr lang="en-US" dirty="0" smtClean="0">
                <a:solidFill>
                  <a:srgbClr val="FF0000"/>
                </a:solidFill>
              </a:rPr>
              <a:t>Concluding Remarks</a:t>
            </a:r>
          </a:p>
        </p:txBody>
      </p:sp>
      <p:sp>
        <p:nvSpPr>
          <p:cNvPr id="192515" name="Content Placeholder 2"/>
          <p:cNvSpPr>
            <a:spLocks noGrp="1"/>
          </p:cNvSpPr>
          <p:nvPr>
            <p:ph idx="1"/>
          </p:nvPr>
        </p:nvSpPr>
        <p:spPr/>
        <p:txBody>
          <a:bodyPr>
            <a:normAutofit fontScale="85000" lnSpcReduction="10000"/>
          </a:bodyPr>
          <a:lstStyle/>
          <a:p>
            <a:r>
              <a:rPr lang="en-US" dirty="0" smtClean="0"/>
              <a:t>Onsite accreditation visits should focus on evidence-based assessment of attainment of outcomes</a:t>
            </a:r>
          </a:p>
          <a:p>
            <a:r>
              <a:rPr lang="en-US" dirty="0" smtClean="0"/>
              <a:t>Adequate breadth and depth</a:t>
            </a:r>
            <a:r>
              <a:rPr lang="en-US" dirty="0"/>
              <a:t> </a:t>
            </a:r>
            <a:r>
              <a:rPr lang="en-US" dirty="0" smtClean="0"/>
              <a:t>of POs</a:t>
            </a:r>
          </a:p>
          <a:p>
            <a:r>
              <a:rPr lang="en-US" dirty="0" smtClean="0"/>
              <a:t>Evidences of outcomes assessment – at course level</a:t>
            </a:r>
          </a:p>
          <a:p>
            <a:r>
              <a:rPr lang="en-US" dirty="0" smtClean="0"/>
              <a:t>Evidence of Continuous Improvement process</a:t>
            </a:r>
          </a:p>
          <a:p>
            <a:r>
              <a:rPr lang="en-US" dirty="0" smtClean="0"/>
              <a:t>Outcomes folder, course folder, portfolio of student work</a:t>
            </a:r>
          </a:p>
          <a:p>
            <a:r>
              <a:rPr lang="en-US" dirty="0" smtClean="0"/>
              <a:t>Evidences from interactions with stakeholders – faculty, students, alumni, …</a:t>
            </a:r>
          </a:p>
        </p:txBody>
      </p:sp>
    </p:spTree>
    <p:extLst>
      <p:ext uri="{BB962C8B-B14F-4D97-AF65-F5344CB8AC3E}">
        <p14:creationId xmlns="" xmlns:p14="http://schemas.microsoft.com/office/powerpoint/2010/main" val="137498096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43200" y="3200400"/>
            <a:ext cx="4560168" cy="1200329"/>
          </a:xfrm>
          <a:prstGeom prst="rect">
            <a:avLst/>
          </a:prstGeom>
          <a:noFill/>
        </p:spPr>
        <p:txBody>
          <a:bodyPr wrap="square">
            <a:spAutoFit/>
            <a:scene3d>
              <a:camera prst="orthographicFront">
                <a:rot lat="600000" lon="0" rev="600000"/>
              </a:camera>
              <a:lightRig rig="threePt" dir="t"/>
            </a:scene3d>
            <a:sp3d extrusionH="57150" contourW="12700">
              <a:bevelT w="50800" h="50800" prst="relaxedInset"/>
              <a:bevelB w="25400" h="88900"/>
              <a:extrusionClr>
                <a:srgbClr val="FFFF00"/>
              </a:extrusionClr>
              <a:contourClr>
                <a:srgbClr val="002060"/>
              </a:contourClr>
            </a:sp3d>
          </a:bodyPr>
          <a:lstStyle/>
          <a:p>
            <a:pPr>
              <a:defRPr/>
            </a:pPr>
            <a:r>
              <a:rPr lang="en-US" sz="7200" i="1" dirty="0">
                <a:ln w="38100">
                  <a:solidFill>
                    <a:srgbClr val="C00000"/>
                  </a:solidFill>
                </a:ln>
                <a:blipFill>
                  <a:blip r:embed="rId2"/>
                  <a:tile tx="0" ty="0" sx="100000" sy="100000" flip="none" algn="tl"/>
                </a:blipFill>
                <a:effectLst>
                  <a:innerShdw blurRad="63500" dist="50800" dir="13500000">
                    <a:prstClr val="black">
                      <a:alpha val="50000"/>
                    </a:prstClr>
                  </a:innerShdw>
                </a:effectLst>
              </a:rPr>
              <a:t>Thank you</a:t>
            </a:r>
            <a:endParaRPr lang="en-GB" sz="7200" i="1" dirty="0">
              <a:ln w="38100">
                <a:solidFill>
                  <a:srgbClr val="C00000"/>
                </a:solidFill>
              </a:ln>
              <a:blipFill>
                <a:blip r:embed="rId2"/>
                <a:tile tx="0" ty="0" sx="100000" sy="100000" flip="none" algn="tl"/>
              </a:blipFill>
              <a:effectLst>
                <a:innerShdw blurRad="63500" dist="50800" dir="13500000">
                  <a:prstClr val="black">
                    <a:alpha val="50000"/>
                  </a:prstClr>
                </a:innerShdw>
              </a:effectLst>
            </a:endParaRPr>
          </a:p>
        </p:txBody>
      </p:sp>
      <p:sp>
        <p:nvSpPr>
          <p:cNvPr id="193539" name="Title 1"/>
          <p:cNvSpPr>
            <a:spLocks noGrp="1"/>
          </p:cNvSpPr>
          <p:nvPr>
            <p:ph type="title"/>
          </p:nvPr>
        </p:nvSpPr>
        <p:spPr>
          <a:xfrm>
            <a:off x="1439466" y="1557338"/>
            <a:ext cx="6172200" cy="1143000"/>
          </a:xfrm>
        </p:spPr>
        <p:txBody>
          <a:bodyPr/>
          <a:lstStyle/>
          <a:p>
            <a:r>
              <a:rPr lang="en-US" smtClean="0">
                <a:solidFill>
                  <a:srgbClr val="C00000"/>
                </a:solidFill>
              </a:rPr>
              <a:t>Q&amp;A</a:t>
            </a:r>
            <a:endParaRPr lang="en-MY" smtClean="0">
              <a:solidFill>
                <a:srgbClr val="C00000"/>
              </a:solidFill>
            </a:endParaRPr>
          </a:p>
        </p:txBody>
      </p:sp>
    </p:spTree>
    <p:extLst>
      <p:ext uri="{BB962C8B-B14F-4D97-AF65-F5344CB8AC3E}">
        <p14:creationId xmlns="" xmlns:p14="http://schemas.microsoft.com/office/powerpoint/2010/main" val="14664491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r>
              <a:rPr lang="en-GB" dirty="0" smtClean="0">
                <a:solidFill>
                  <a:srgbClr val="C00000"/>
                </a:solidFill>
              </a:rPr>
              <a:t>Enabling Resources &amp; Facilities</a:t>
            </a:r>
          </a:p>
        </p:txBody>
      </p:sp>
      <p:sp>
        <p:nvSpPr>
          <p:cNvPr id="3" name="Content Placeholder 2"/>
          <p:cNvSpPr>
            <a:spLocks noGrp="1"/>
          </p:cNvSpPr>
          <p:nvPr>
            <p:ph idx="1"/>
          </p:nvPr>
        </p:nvSpPr>
        <p:spPr/>
        <p:txBody>
          <a:bodyPr rtlCol="0">
            <a:normAutofit fontScale="92500" lnSpcReduction="10000"/>
          </a:bodyPr>
          <a:lstStyle/>
          <a:p>
            <a:pPr marL="971550" lvl="1" indent="-514350" eaLnBrk="1" fontAlgn="auto" hangingPunct="1">
              <a:spcAft>
                <a:spcPts val="0"/>
              </a:spcAft>
              <a:buFont typeface="+mj-lt"/>
              <a:buAutoNum type="arabicParenR"/>
              <a:defRPr/>
            </a:pPr>
            <a:r>
              <a:rPr lang="en-SG" b="1" dirty="0" smtClean="0">
                <a:solidFill>
                  <a:schemeClr val="accent6">
                    <a:lumMod val="40000"/>
                    <a:lumOff val="60000"/>
                  </a:schemeClr>
                </a:solidFill>
              </a:rPr>
              <a:t>Program Educational Objectives (PEOs)</a:t>
            </a:r>
          </a:p>
          <a:p>
            <a:pPr marL="971550" lvl="1" indent="-514350" eaLnBrk="1" fontAlgn="auto" hangingPunct="1">
              <a:spcAft>
                <a:spcPts val="0"/>
              </a:spcAft>
              <a:buFont typeface="+mj-lt"/>
              <a:buAutoNum type="arabicParenR"/>
              <a:defRPr/>
            </a:pPr>
            <a:r>
              <a:rPr lang="en-SG" b="1" dirty="0" smtClean="0">
                <a:solidFill>
                  <a:schemeClr val="accent6">
                    <a:lumMod val="40000"/>
                    <a:lumOff val="60000"/>
                  </a:schemeClr>
                </a:solidFill>
              </a:rPr>
              <a:t>Program Learning Outcomes (PLOs)</a:t>
            </a:r>
          </a:p>
          <a:p>
            <a:pPr marL="971550" lvl="1" indent="-514350" eaLnBrk="1" fontAlgn="auto" hangingPunct="1">
              <a:spcAft>
                <a:spcPts val="0"/>
              </a:spcAft>
              <a:buFont typeface="+mj-lt"/>
              <a:buAutoNum type="arabicParenR"/>
              <a:defRPr/>
            </a:pPr>
            <a:r>
              <a:rPr lang="en-SG" dirty="0" smtClean="0">
                <a:solidFill>
                  <a:schemeClr val="accent6">
                    <a:lumMod val="40000"/>
                    <a:lumOff val="60000"/>
                  </a:schemeClr>
                </a:solidFill>
              </a:rPr>
              <a:t>Curriculum and Learning Processes</a:t>
            </a:r>
          </a:p>
          <a:p>
            <a:pPr marL="971550" lvl="1" indent="-514350" eaLnBrk="1" fontAlgn="auto" hangingPunct="1">
              <a:spcAft>
                <a:spcPts val="0"/>
              </a:spcAft>
              <a:buFont typeface="+mj-lt"/>
              <a:buAutoNum type="arabicParenR"/>
              <a:defRPr/>
            </a:pPr>
            <a:r>
              <a:rPr lang="en-SG" dirty="0" smtClean="0"/>
              <a:t>Students</a:t>
            </a:r>
          </a:p>
          <a:p>
            <a:pPr marL="971550" lvl="1" indent="-514350" eaLnBrk="1" fontAlgn="auto" hangingPunct="1">
              <a:spcAft>
                <a:spcPts val="0"/>
              </a:spcAft>
              <a:buFont typeface="+mj-lt"/>
              <a:buAutoNum type="arabicParenR"/>
              <a:defRPr/>
            </a:pPr>
            <a:r>
              <a:rPr lang="en-SG" dirty="0" smtClean="0"/>
              <a:t>Faculty and Support Staff</a:t>
            </a:r>
          </a:p>
          <a:p>
            <a:pPr marL="971550" lvl="1" indent="-514350" eaLnBrk="1" fontAlgn="auto" hangingPunct="1">
              <a:spcAft>
                <a:spcPts val="0"/>
              </a:spcAft>
              <a:buFont typeface="+mj-lt"/>
              <a:buAutoNum type="arabicParenR"/>
              <a:defRPr/>
            </a:pPr>
            <a:r>
              <a:rPr lang="en-SG" dirty="0" smtClean="0"/>
              <a:t>Facilities &amp; Infrastructure</a:t>
            </a:r>
          </a:p>
          <a:p>
            <a:pPr marL="971550" lvl="1" indent="-514350" eaLnBrk="1" fontAlgn="auto" hangingPunct="1">
              <a:spcAft>
                <a:spcPts val="0"/>
              </a:spcAft>
              <a:buFont typeface="+mj-lt"/>
              <a:buAutoNum type="arabicParenR"/>
              <a:defRPr/>
            </a:pPr>
            <a:r>
              <a:rPr lang="en-SG" dirty="0" smtClean="0"/>
              <a:t>Institutional Support &amp; Financial </a:t>
            </a:r>
            <a:r>
              <a:rPr lang="en-SG" dirty="0"/>
              <a:t>R</a:t>
            </a:r>
            <a:r>
              <a:rPr lang="en-SG" dirty="0" smtClean="0"/>
              <a:t>esources</a:t>
            </a:r>
          </a:p>
          <a:p>
            <a:pPr marL="971550" lvl="1" indent="-514350" eaLnBrk="1" fontAlgn="auto" hangingPunct="1">
              <a:spcAft>
                <a:spcPts val="0"/>
              </a:spcAft>
              <a:buFont typeface="+mj-lt"/>
              <a:buAutoNum type="arabicParenR"/>
              <a:defRPr/>
            </a:pPr>
            <a:r>
              <a:rPr lang="en-SG" dirty="0" smtClean="0">
                <a:solidFill>
                  <a:schemeClr val="accent6">
                    <a:lumMod val="40000"/>
                    <a:lumOff val="60000"/>
                  </a:schemeClr>
                </a:solidFill>
              </a:rPr>
              <a:t>Continuous Quality Improvement</a:t>
            </a:r>
          </a:p>
          <a:p>
            <a:pPr marL="971550" lvl="1" indent="-514350" eaLnBrk="1" fontAlgn="auto" hangingPunct="1">
              <a:spcAft>
                <a:spcPts val="0"/>
              </a:spcAft>
              <a:buFont typeface="+mj-lt"/>
              <a:buAutoNum type="arabicParenR"/>
              <a:defRPr/>
            </a:pPr>
            <a:r>
              <a:rPr lang="en-SG" dirty="0" smtClean="0"/>
              <a:t>Industrial Linkages</a:t>
            </a:r>
          </a:p>
          <a:p>
            <a:pPr marL="971550" lvl="1" indent="-514350" eaLnBrk="1" fontAlgn="auto" hangingPunct="1">
              <a:spcAft>
                <a:spcPts val="0"/>
              </a:spcAft>
              <a:buFont typeface="+mj-lt"/>
              <a:buAutoNum type="arabicParenR"/>
              <a:defRPr/>
            </a:pPr>
            <a:r>
              <a:rPr lang="en-SG" dirty="0" smtClean="0">
                <a:solidFill>
                  <a:schemeClr val="accent6">
                    <a:lumMod val="40000"/>
                    <a:lumOff val="60000"/>
                  </a:schemeClr>
                </a:solidFill>
              </a:rPr>
              <a:t>Program specific criteria</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MY" dirty="0" smtClean="0">
                <a:solidFill>
                  <a:srgbClr val="FF0000"/>
                </a:solidFill>
              </a:rPr>
              <a:t>Criterion 1 - Program Educational Objectives (</a:t>
            </a:r>
            <a:r>
              <a:rPr lang="en-MY" dirty="0" err="1" smtClean="0">
                <a:solidFill>
                  <a:srgbClr val="FF0000"/>
                </a:solidFill>
              </a:rPr>
              <a:t>PEOs</a:t>
            </a:r>
            <a:r>
              <a:rPr lang="en-MY" dirty="0" smtClean="0">
                <a:solidFill>
                  <a:srgbClr val="FF0000"/>
                </a:solidFill>
              </a:rPr>
              <a:t>) </a:t>
            </a:r>
            <a:endParaRPr lang="en-MY" dirty="0">
              <a:solidFill>
                <a:srgbClr val="FF0000"/>
              </a:solidFill>
            </a:endParaRPr>
          </a:p>
        </p:txBody>
      </p:sp>
      <p:sp>
        <p:nvSpPr>
          <p:cNvPr id="3" name="Content Placeholder 2"/>
          <p:cNvSpPr>
            <a:spLocks noGrp="1"/>
          </p:cNvSpPr>
          <p:nvPr>
            <p:ph idx="1"/>
          </p:nvPr>
        </p:nvSpPr>
        <p:spPr/>
        <p:txBody>
          <a:bodyPr>
            <a:normAutofit/>
          </a:bodyPr>
          <a:lstStyle/>
          <a:p>
            <a:r>
              <a:rPr lang="en-MY" dirty="0" smtClean="0"/>
              <a:t>Program educational objectives (PEO) are broad statements that describe what graduates are expected to achieve a few years after graduation.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664</TotalTime>
  <Words>3082</Words>
  <Application>Microsoft Office PowerPoint</Application>
  <PresentationFormat>On-screen Show (4:3)</PresentationFormat>
  <Paragraphs>472</Paragraphs>
  <Slides>77</Slides>
  <Notes>50</Notes>
  <HiddenSlides>0</HiddenSlides>
  <MMClips>0</MMClips>
  <ScaleCrop>false</ScaleCrop>
  <HeadingPairs>
    <vt:vector size="4" baseType="variant">
      <vt:variant>
        <vt:lpstr>Theme</vt:lpstr>
      </vt:variant>
      <vt:variant>
        <vt:i4>1</vt:i4>
      </vt:variant>
      <vt:variant>
        <vt:lpstr>Slide Titles</vt:lpstr>
      </vt:variant>
      <vt:variant>
        <vt:i4>77</vt:i4>
      </vt:variant>
    </vt:vector>
  </HeadingPairs>
  <TitlesOfParts>
    <vt:vector size="78" baseType="lpstr">
      <vt:lpstr>Office Theme</vt:lpstr>
      <vt:lpstr>Evidence-Based on-site Assessment during Accreditation Visits</vt:lpstr>
      <vt:lpstr>Key Points</vt:lpstr>
      <vt:lpstr>Attributes of PEVs</vt:lpstr>
      <vt:lpstr>Conflict of interest</vt:lpstr>
      <vt:lpstr>Slide 5</vt:lpstr>
      <vt:lpstr>PEC Accreditation Criteria</vt:lpstr>
      <vt:lpstr>Outcomes-focused Criteria</vt:lpstr>
      <vt:lpstr>Enabling Resources &amp; Facilities</vt:lpstr>
      <vt:lpstr>Criterion 1 - Program Educational Objectives (PEOs) </vt:lpstr>
      <vt:lpstr>Criterion 1 - Program Educational Objectives (PEOs) </vt:lpstr>
      <vt:lpstr>Criterion 2 - Program Learning Outcomes (PLOs) </vt:lpstr>
      <vt:lpstr>Criterion 3– Curriculum and Learning Process </vt:lpstr>
      <vt:lpstr>Criterion 3– Curriculum and Learning Process </vt:lpstr>
      <vt:lpstr>Assessment of learning outcomes</vt:lpstr>
      <vt:lpstr>Criterion 4 - Students </vt:lpstr>
      <vt:lpstr>Criterion 4 - Students </vt:lpstr>
      <vt:lpstr>Student Performance Evaluation</vt:lpstr>
      <vt:lpstr>Criterion 5–Faculty and Support Staff</vt:lpstr>
      <vt:lpstr>Criterion 5–Faculty and Support Staff</vt:lpstr>
      <vt:lpstr>Criterion 6–Facilities and Infrastructure</vt:lpstr>
      <vt:lpstr>Criterion 7–Institutional Support and Financial Resources</vt:lpstr>
      <vt:lpstr>Criterion 8–Continuous Quality Improvement</vt:lpstr>
      <vt:lpstr>Criterion 9–Industrial Linkages</vt:lpstr>
      <vt:lpstr>Slide 24</vt:lpstr>
      <vt:lpstr>Purpose of campus visit</vt:lpstr>
      <vt:lpstr>Outcomes of Campus Visits &amp; Assessment based on Pre-Visit Documents</vt:lpstr>
      <vt:lpstr>Outcomes of Campus Visits &amp; Assessment based on Pre-Visit Documents</vt:lpstr>
      <vt:lpstr>What the PEVs looks for?</vt:lpstr>
      <vt:lpstr>Focus of Outcomes-based Accreditation</vt:lpstr>
      <vt:lpstr>Outcomes of Significance</vt:lpstr>
      <vt:lpstr>Evaluation of POs</vt:lpstr>
      <vt:lpstr>Slide 32</vt:lpstr>
      <vt:lpstr>Student Learning Outcomes (SLO)</vt:lpstr>
      <vt:lpstr>Slide 34</vt:lpstr>
      <vt:lpstr>Student Learning Outcomes</vt:lpstr>
      <vt:lpstr>Student Learning Outcomes</vt:lpstr>
      <vt:lpstr>Slide 37</vt:lpstr>
      <vt:lpstr>Programme Curriculum</vt:lpstr>
      <vt:lpstr>Programme Curriculum</vt:lpstr>
      <vt:lpstr>Slide 40</vt:lpstr>
      <vt:lpstr>Slide 41</vt:lpstr>
      <vt:lpstr>Slide 42</vt:lpstr>
      <vt:lpstr>Complex problems (A requirement of WA)</vt:lpstr>
      <vt:lpstr>Slide 44</vt:lpstr>
      <vt:lpstr>Evaluation of SLOs</vt:lpstr>
      <vt:lpstr>Slide 46</vt:lpstr>
      <vt:lpstr>Slide 47</vt:lpstr>
      <vt:lpstr>SLO Folder</vt:lpstr>
      <vt:lpstr>Evidence beyond mapping exercise</vt:lpstr>
      <vt:lpstr>Evidences from Meetings/Interviews</vt:lpstr>
      <vt:lpstr>Evidences from Examination of Exhibits (1)</vt:lpstr>
      <vt:lpstr>Evidences from Examination of Exhibits (2)</vt:lpstr>
      <vt:lpstr>Slide 53</vt:lpstr>
      <vt:lpstr>Course Learning Outcomes (COs)</vt:lpstr>
      <vt:lpstr>Slide 55</vt:lpstr>
      <vt:lpstr>Course Learning outcomes</vt:lpstr>
      <vt:lpstr>Slide 57</vt:lpstr>
      <vt:lpstr>Contribution of each course </vt:lpstr>
      <vt:lpstr>Evidences of Outcomes Assessment</vt:lpstr>
      <vt:lpstr>Evidence of Faculty actively involved in outcomes assessment</vt:lpstr>
      <vt:lpstr>Avoid Obsession with Assessment</vt:lpstr>
      <vt:lpstr>Slide 62</vt:lpstr>
      <vt:lpstr>Psychomotor Domain</vt:lpstr>
      <vt:lpstr>Affective Domain</vt:lpstr>
      <vt:lpstr>Wrong Justification of Outcomes Attainment</vt:lpstr>
      <vt:lpstr>Evidences that Curriculum adequate to support all the 12 SLOs</vt:lpstr>
      <vt:lpstr>Curriculum</vt:lpstr>
      <vt:lpstr>Adequate evidences to demonstrate compliance with criteria?</vt:lpstr>
      <vt:lpstr>Check Samples of Student Works</vt:lpstr>
      <vt:lpstr>Assessment &amp; Demonstration of Outcomes Achievement</vt:lpstr>
      <vt:lpstr>Assessment of SLO</vt:lpstr>
      <vt:lpstr>Evidences Required</vt:lpstr>
      <vt:lpstr>Assessment of SLO – Where?</vt:lpstr>
      <vt:lpstr>Capstone/Final Year Project</vt:lpstr>
      <vt:lpstr>Assessment Methods</vt:lpstr>
      <vt:lpstr>Concluding Remarks</vt:lpstr>
      <vt:lpstr>Q&amp;A</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Accreditation System/Process  and  Role of Chairman in Accreditation Visits 11 March 2014 </dc:title>
  <dc:creator>PQR</dc:creator>
  <cp:lastModifiedBy>User</cp:lastModifiedBy>
  <cp:revision>100</cp:revision>
  <dcterms:created xsi:type="dcterms:W3CDTF">2014-03-07T03:26:14Z</dcterms:created>
  <dcterms:modified xsi:type="dcterms:W3CDTF">2016-08-28T13:35:04Z</dcterms:modified>
</cp:coreProperties>
</file>