
<file path=[Content_Types].xml><?xml version="1.0" encoding="utf-8"?>
<Types xmlns="http://schemas.openxmlformats.org/package/2006/content-types">
  <Default Extension="xml" ContentType="application/xml"/>
  <Default Extension="wmf" ContentType="image/x-wmf"/>
  <Default Extension="jpeg" ContentType="image/jpeg"/>
  <Default Extension="jpg" ContentType="image/jpeg"/>
  <Default Extension="emf" ContentType="image/x-emf"/>
  <Default Extension="rels" ContentType="application/vnd.openxmlformats-package.relationships+xml"/>
  <Default Extension="vml" ContentType="application/vnd.openxmlformats-officedocument.vmlDrawing"/>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embeddings/oleObject1.bin" ContentType="application/vnd.openxmlformats-officedocument.oleObject"/>
  <Override PartName="/ppt/notesSlides/notesSlide28.xml" ContentType="application/vnd.openxmlformats-officedocument.presentationml.notesSlide+xml"/>
  <Override PartName="/ppt/embeddings/oleObject2.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9"/>
  </p:notesMasterIdLst>
  <p:handoutMasterIdLst>
    <p:handoutMasterId r:id="rId190"/>
  </p:handoutMasterIdLst>
  <p:sldIdLst>
    <p:sldId id="532" r:id="rId2"/>
    <p:sldId id="534" r:id="rId3"/>
    <p:sldId id="324" r:id="rId4"/>
    <p:sldId id="326" r:id="rId5"/>
    <p:sldId id="535" r:id="rId6"/>
    <p:sldId id="536" r:id="rId7"/>
    <p:sldId id="537" r:id="rId8"/>
    <p:sldId id="541" r:id="rId9"/>
    <p:sldId id="542" r:id="rId10"/>
    <p:sldId id="543" r:id="rId11"/>
    <p:sldId id="544" r:id="rId12"/>
    <p:sldId id="549" r:id="rId13"/>
    <p:sldId id="550" r:id="rId14"/>
    <p:sldId id="555" r:id="rId15"/>
    <p:sldId id="552" r:id="rId16"/>
    <p:sldId id="553" r:id="rId17"/>
    <p:sldId id="554" r:id="rId18"/>
    <p:sldId id="551" r:id="rId19"/>
    <p:sldId id="558" r:id="rId20"/>
    <p:sldId id="560" r:id="rId21"/>
    <p:sldId id="562" r:id="rId22"/>
    <p:sldId id="557" r:id="rId23"/>
    <p:sldId id="556" r:id="rId24"/>
    <p:sldId id="561" r:id="rId25"/>
    <p:sldId id="559" r:id="rId26"/>
    <p:sldId id="582" r:id="rId27"/>
    <p:sldId id="564" r:id="rId28"/>
    <p:sldId id="531" r:id="rId29"/>
    <p:sldId id="565" r:id="rId30"/>
    <p:sldId id="263" r:id="rId31"/>
    <p:sldId id="464" r:id="rId32"/>
    <p:sldId id="281" r:id="rId33"/>
    <p:sldId id="521" r:id="rId34"/>
    <p:sldId id="476" r:id="rId35"/>
    <p:sldId id="472" r:id="rId36"/>
    <p:sldId id="498" r:id="rId37"/>
    <p:sldId id="333" r:id="rId38"/>
    <p:sldId id="583" r:id="rId39"/>
    <p:sldId id="584" r:id="rId40"/>
    <p:sldId id="357" r:id="rId41"/>
    <p:sldId id="344" r:id="rId42"/>
    <p:sldId id="345" r:id="rId43"/>
    <p:sldId id="346" r:id="rId44"/>
    <p:sldId id="341" r:id="rId45"/>
    <p:sldId id="586" r:id="rId46"/>
    <p:sldId id="585" r:id="rId47"/>
    <p:sldId id="348" r:id="rId48"/>
    <p:sldId id="349" r:id="rId49"/>
    <p:sldId id="350" r:id="rId50"/>
    <p:sldId id="351" r:id="rId51"/>
    <p:sldId id="523" r:id="rId52"/>
    <p:sldId id="275" r:id="rId53"/>
    <p:sldId id="512" r:id="rId54"/>
    <p:sldId id="513" r:id="rId55"/>
    <p:sldId id="360" r:id="rId56"/>
    <p:sldId id="524" r:id="rId57"/>
    <p:sldId id="276" r:id="rId58"/>
    <p:sldId id="503" r:id="rId59"/>
    <p:sldId id="260" r:id="rId60"/>
    <p:sldId id="590" r:id="rId61"/>
    <p:sldId id="591" r:id="rId62"/>
    <p:sldId id="592" r:id="rId63"/>
    <p:sldId id="593" r:id="rId64"/>
    <p:sldId id="594" r:id="rId65"/>
    <p:sldId id="595" r:id="rId66"/>
    <p:sldId id="596" r:id="rId67"/>
    <p:sldId id="597" r:id="rId68"/>
    <p:sldId id="598" r:id="rId69"/>
    <p:sldId id="599" r:id="rId70"/>
    <p:sldId id="600" r:id="rId71"/>
    <p:sldId id="601" r:id="rId72"/>
    <p:sldId id="571" r:id="rId73"/>
    <p:sldId id="525" r:id="rId74"/>
    <p:sldId id="293" r:id="rId75"/>
    <p:sldId id="414" r:id="rId76"/>
    <p:sldId id="415" r:id="rId77"/>
    <p:sldId id="587" r:id="rId78"/>
    <p:sldId id="417" r:id="rId79"/>
    <p:sldId id="418" r:id="rId80"/>
    <p:sldId id="419" r:id="rId81"/>
    <p:sldId id="420" r:id="rId82"/>
    <p:sldId id="421" r:id="rId83"/>
    <p:sldId id="335" r:id="rId84"/>
    <p:sldId id="364" r:id="rId85"/>
    <p:sldId id="484" r:id="rId86"/>
    <p:sldId id="322" r:id="rId87"/>
    <p:sldId id="471" r:id="rId88"/>
    <p:sldId id="522" r:id="rId89"/>
    <p:sldId id="423" r:id="rId90"/>
    <p:sldId id="485" r:id="rId91"/>
    <p:sldId id="292" r:id="rId92"/>
    <p:sldId id="519" r:id="rId93"/>
    <p:sldId id="520" r:id="rId94"/>
    <p:sldId id="287" r:id="rId95"/>
    <p:sldId id="299" r:id="rId96"/>
    <p:sldId id="298" r:id="rId97"/>
    <p:sldId id="290" r:id="rId98"/>
    <p:sldId id="291" r:id="rId99"/>
    <p:sldId id="288" r:id="rId100"/>
    <p:sldId id="289" r:id="rId101"/>
    <p:sldId id="320" r:id="rId102"/>
    <p:sldId id="301" r:id="rId103"/>
    <p:sldId id="302" r:id="rId104"/>
    <p:sldId id="303" r:id="rId105"/>
    <p:sldId id="304" r:id="rId106"/>
    <p:sldId id="305" r:id="rId107"/>
    <p:sldId id="306" r:id="rId108"/>
    <p:sldId id="307" r:id="rId109"/>
    <p:sldId id="308" r:id="rId110"/>
    <p:sldId id="383" r:id="rId111"/>
    <p:sldId id="528" r:id="rId112"/>
    <p:sldId id="309" r:id="rId113"/>
    <p:sldId id="310" r:id="rId114"/>
    <p:sldId id="311" r:id="rId115"/>
    <p:sldId id="312" r:id="rId116"/>
    <p:sldId id="313" r:id="rId117"/>
    <p:sldId id="314" r:id="rId118"/>
    <p:sldId id="315" r:id="rId119"/>
    <p:sldId id="316" r:id="rId120"/>
    <p:sldId id="317" r:id="rId121"/>
    <p:sldId id="318" r:id="rId122"/>
    <p:sldId id="319" r:id="rId123"/>
    <p:sldId id="434" r:id="rId124"/>
    <p:sldId id="436" r:id="rId125"/>
    <p:sldId id="437" r:id="rId126"/>
    <p:sldId id="438" r:id="rId127"/>
    <p:sldId id="439" r:id="rId128"/>
    <p:sldId id="569" r:id="rId129"/>
    <p:sldId id="570" r:id="rId130"/>
    <p:sldId id="455" r:id="rId131"/>
    <p:sldId id="529" r:id="rId132"/>
    <p:sldId id="368" r:id="rId133"/>
    <p:sldId id="369" r:id="rId134"/>
    <p:sldId id="375" r:id="rId135"/>
    <p:sldId id="372" r:id="rId136"/>
    <p:sldId id="373" r:id="rId137"/>
    <p:sldId id="374" r:id="rId138"/>
    <p:sldId id="376" r:id="rId139"/>
    <p:sldId id="294" r:id="rId140"/>
    <p:sldId id="588" r:id="rId141"/>
    <p:sldId id="589" r:id="rId142"/>
    <p:sldId id="499" r:id="rId143"/>
    <p:sldId id="500" r:id="rId144"/>
    <p:sldId id="501" r:id="rId145"/>
    <p:sldId id="295" r:id="rId146"/>
    <p:sldId id="296" r:id="rId147"/>
    <p:sldId id="297" r:id="rId148"/>
    <p:sldId id="384" r:id="rId149"/>
    <p:sldId id="572" r:id="rId150"/>
    <p:sldId id="449" r:id="rId151"/>
    <p:sldId id="450" r:id="rId152"/>
    <p:sldId id="451" r:id="rId153"/>
    <p:sldId id="573" r:id="rId154"/>
    <p:sldId id="566" r:id="rId155"/>
    <p:sldId id="527" r:id="rId156"/>
    <p:sldId id="482" r:id="rId157"/>
    <p:sldId id="264" r:id="rId158"/>
    <p:sldId id="265" r:id="rId159"/>
    <p:sldId id="266" r:id="rId160"/>
    <p:sldId id="267" r:id="rId161"/>
    <p:sldId id="389" r:id="rId162"/>
    <p:sldId id="394" r:id="rId163"/>
    <p:sldId id="388" r:id="rId164"/>
    <p:sldId id="395" r:id="rId165"/>
    <p:sldId id="396" r:id="rId166"/>
    <p:sldId id="338" r:id="rId167"/>
    <p:sldId id="398" r:id="rId168"/>
    <p:sldId id="399" r:id="rId169"/>
    <p:sldId id="400" r:id="rId170"/>
    <p:sldId id="406" r:id="rId171"/>
    <p:sldId id="407" r:id="rId172"/>
    <p:sldId id="408" r:id="rId173"/>
    <p:sldId id="409" r:id="rId174"/>
    <p:sldId id="410" r:id="rId175"/>
    <p:sldId id="411" r:id="rId176"/>
    <p:sldId id="412" r:id="rId177"/>
    <p:sldId id="413" r:id="rId178"/>
    <p:sldId id="339" r:id="rId179"/>
    <p:sldId id="340" r:id="rId180"/>
    <p:sldId id="577" r:id="rId181"/>
    <p:sldId id="574" r:id="rId182"/>
    <p:sldId id="575" r:id="rId183"/>
    <p:sldId id="576" r:id="rId184"/>
    <p:sldId id="578" r:id="rId185"/>
    <p:sldId id="579" r:id="rId186"/>
    <p:sldId id="580" r:id="rId187"/>
    <p:sldId id="581" r:id="rId188"/>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1006" autoAdjust="0"/>
    <p:restoredTop sz="97183" autoAdjust="0"/>
  </p:normalViewPr>
  <p:slideViewPr>
    <p:cSldViewPr>
      <p:cViewPr varScale="1">
        <p:scale>
          <a:sx n="106" d="100"/>
          <a:sy n="106" d="100"/>
        </p:scale>
        <p:origin x="-904" y="-1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42" Type="http://schemas.openxmlformats.org/officeDocument/2006/relationships/slide" Target="slides/slide141.xml"/><Relationship Id="rId143" Type="http://schemas.openxmlformats.org/officeDocument/2006/relationships/slide" Target="slides/slide142.xml"/><Relationship Id="rId144" Type="http://schemas.openxmlformats.org/officeDocument/2006/relationships/slide" Target="slides/slide143.xml"/><Relationship Id="rId145" Type="http://schemas.openxmlformats.org/officeDocument/2006/relationships/slide" Target="slides/slide144.xml"/><Relationship Id="rId146" Type="http://schemas.openxmlformats.org/officeDocument/2006/relationships/slide" Target="slides/slide145.xml"/><Relationship Id="rId147" Type="http://schemas.openxmlformats.org/officeDocument/2006/relationships/slide" Target="slides/slide146.xml"/><Relationship Id="rId148" Type="http://schemas.openxmlformats.org/officeDocument/2006/relationships/slide" Target="slides/slide147.xml"/><Relationship Id="rId149" Type="http://schemas.openxmlformats.org/officeDocument/2006/relationships/slide" Target="slides/slide148.xml"/><Relationship Id="rId180" Type="http://schemas.openxmlformats.org/officeDocument/2006/relationships/slide" Target="slides/slide179.xml"/><Relationship Id="rId181" Type="http://schemas.openxmlformats.org/officeDocument/2006/relationships/slide" Target="slides/slide180.xml"/><Relationship Id="rId182" Type="http://schemas.openxmlformats.org/officeDocument/2006/relationships/slide" Target="slides/slide181.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83" Type="http://schemas.openxmlformats.org/officeDocument/2006/relationships/slide" Target="slides/slide182.xml"/><Relationship Id="rId184" Type="http://schemas.openxmlformats.org/officeDocument/2006/relationships/slide" Target="slides/slide183.xml"/><Relationship Id="rId185" Type="http://schemas.openxmlformats.org/officeDocument/2006/relationships/slide" Target="slides/slide184.xml"/><Relationship Id="rId186" Type="http://schemas.openxmlformats.org/officeDocument/2006/relationships/slide" Target="slides/slide185.xml"/><Relationship Id="rId187" Type="http://schemas.openxmlformats.org/officeDocument/2006/relationships/slide" Target="slides/slide186.xml"/><Relationship Id="rId188" Type="http://schemas.openxmlformats.org/officeDocument/2006/relationships/slide" Target="slides/slide187.xml"/><Relationship Id="rId189" Type="http://schemas.openxmlformats.org/officeDocument/2006/relationships/notesMaster" Target="notesMasters/notesMaster1.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 Id="rId110" Type="http://schemas.openxmlformats.org/officeDocument/2006/relationships/slide" Target="slides/slide109.xml"/><Relationship Id="rId111" Type="http://schemas.openxmlformats.org/officeDocument/2006/relationships/slide" Target="slides/slide110.xml"/><Relationship Id="rId112" Type="http://schemas.openxmlformats.org/officeDocument/2006/relationships/slide" Target="slides/slide111.xml"/><Relationship Id="rId113" Type="http://schemas.openxmlformats.org/officeDocument/2006/relationships/slide" Target="slides/slide112.xml"/><Relationship Id="rId114" Type="http://schemas.openxmlformats.org/officeDocument/2006/relationships/slide" Target="slides/slide113.xml"/><Relationship Id="rId115" Type="http://schemas.openxmlformats.org/officeDocument/2006/relationships/slide" Target="slides/slide114.xml"/><Relationship Id="rId116" Type="http://schemas.openxmlformats.org/officeDocument/2006/relationships/slide" Target="slides/slide115.xml"/><Relationship Id="rId117" Type="http://schemas.openxmlformats.org/officeDocument/2006/relationships/slide" Target="slides/slide116.xml"/><Relationship Id="rId118" Type="http://schemas.openxmlformats.org/officeDocument/2006/relationships/slide" Target="slides/slide117.xml"/><Relationship Id="rId119" Type="http://schemas.openxmlformats.org/officeDocument/2006/relationships/slide" Target="slides/slide118.xml"/><Relationship Id="rId150" Type="http://schemas.openxmlformats.org/officeDocument/2006/relationships/slide" Target="slides/slide149.xml"/><Relationship Id="rId151" Type="http://schemas.openxmlformats.org/officeDocument/2006/relationships/slide" Target="slides/slide150.xml"/><Relationship Id="rId152" Type="http://schemas.openxmlformats.org/officeDocument/2006/relationships/slide" Target="slides/slide15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53" Type="http://schemas.openxmlformats.org/officeDocument/2006/relationships/slide" Target="slides/slide152.xml"/><Relationship Id="rId154" Type="http://schemas.openxmlformats.org/officeDocument/2006/relationships/slide" Target="slides/slide153.xml"/><Relationship Id="rId155" Type="http://schemas.openxmlformats.org/officeDocument/2006/relationships/slide" Target="slides/slide154.xml"/><Relationship Id="rId156" Type="http://schemas.openxmlformats.org/officeDocument/2006/relationships/slide" Target="slides/slide155.xml"/><Relationship Id="rId157" Type="http://schemas.openxmlformats.org/officeDocument/2006/relationships/slide" Target="slides/slide156.xml"/><Relationship Id="rId158" Type="http://schemas.openxmlformats.org/officeDocument/2006/relationships/slide" Target="slides/slide157.xml"/><Relationship Id="rId159" Type="http://schemas.openxmlformats.org/officeDocument/2006/relationships/slide" Target="slides/slide158.xml"/><Relationship Id="rId190" Type="http://schemas.openxmlformats.org/officeDocument/2006/relationships/handoutMaster" Target="handoutMasters/handoutMaster1.xml"/><Relationship Id="rId191" Type="http://schemas.openxmlformats.org/officeDocument/2006/relationships/printerSettings" Target="printerSettings/printerSettings1.bin"/><Relationship Id="rId192" Type="http://schemas.openxmlformats.org/officeDocument/2006/relationships/presProps" Target="presProp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193" Type="http://schemas.openxmlformats.org/officeDocument/2006/relationships/viewProps" Target="viewProps.xml"/><Relationship Id="rId194" Type="http://schemas.openxmlformats.org/officeDocument/2006/relationships/theme" Target="theme/theme1.xml"/><Relationship Id="rId195" Type="http://schemas.openxmlformats.org/officeDocument/2006/relationships/tableStyles" Target="tableStyles.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97" Type="http://schemas.openxmlformats.org/officeDocument/2006/relationships/slide" Target="slides/slide96.xml"/><Relationship Id="rId98" Type="http://schemas.openxmlformats.org/officeDocument/2006/relationships/slide" Target="slides/slide97.xml"/><Relationship Id="rId99" Type="http://schemas.openxmlformats.org/officeDocument/2006/relationships/slide" Target="slides/slide98.xml"/><Relationship Id="rId120" Type="http://schemas.openxmlformats.org/officeDocument/2006/relationships/slide" Target="slides/slide119.xml"/><Relationship Id="rId121" Type="http://schemas.openxmlformats.org/officeDocument/2006/relationships/slide" Target="slides/slide120.xml"/><Relationship Id="rId122" Type="http://schemas.openxmlformats.org/officeDocument/2006/relationships/slide" Target="slides/slide121.xml"/><Relationship Id="rId123" Type="http://schemas.openxmlformats.org/officeDocument/2006/relationships/slide" Target="slides/slide122.xml"/><Relationship Id="rId124" Type="http://schemas.openxmlformats.org/officeDocument/2006/relationships/slide" Target="slides/slide123.xml"/><Relationship Id="rId125" Type="http://schemas.openxmlformats.org/officeDocument/2006/relationships/slide" Target="slides/slide124.xml"/><Relationship Id="rId126" Type="http://schemas.openxmlformats.org/officeDocument/2006/relationships/slide" Target="slides/slide125.xml"/><Relationship Id="rId127" Type="http://schemas.openxmlformats.org/officeDocument/2006/relationships/slide" Target="slides/slide126.xml"/><Relationship Id="rId128" Type="http://schemas.openxmlformats.org/officeDocument/2006/relationships/slide" Target="slides/slide127.xml"/><Relationship Id="rId129" Type="http://schemas.openxmlformats.org/officeDocument/2006/relationships/slide" Target="slides/slide128.xml"/><Relationship Id="rId160" Type="http://schemas.openxmlformats.org/officeDocument/2006/relationships/slide" Target="slides/slide159.xml"/><Relationship Id="rId161" Type="http://schemas.openxmlformats.org/officeDocument/2006/relationships/slide" Target="slides/slide160.xml"/><Relationship Id="rId162" Type="http://schemas.openxmlformats.org/officeDocument/2006/relationships/slide" Target="slides/slide16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63" Type="http://schemas.openxmlformats.org/officeDocument/2006/relationships/slide" Target="slides/slide162.xml"/><Relationship Id="rId164" Type="http://schemas.openxmlformats.org/officeDocument/2006/relationships/slide" Target="slides/slide163.xml"/><Relationship Id="rId165" Type="http://schemas.openxmlformats.org/officeDocument/2006/relationships/slide" Target="slides/slide164.xml"/><Relationship Id="rId166" Type="http://schemas.openxmlformats.org/officeDocument/2006/relationships/slide" Target="slides/slide165.xml"/><Relationship Id="rId167" Type="http://schemas.openxmlformats.org/officeDocument/2006/relationships/slide" Target="slides/slide166.xml"/><Relationship Id="rId168" Type="http://schemas.openxmlformats.org/officeDocument/2006/relationships/slide" Target="slides/slide167.xml"/><Relationship Id="rId169" Type="http://schemas.openxmlformats.org/officeDocument/2006/relationships/slide" Target="slides/slide16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30" Type="http://schemas.openxmlformats.org/officeDocument/2006/relationships/slide" Target="slides/slide129.xml"/><Relationship Id="rId131" Type="http://schemas.openxmlformats.org/officeDocument/2006/relationships/slide" Target="slides/slide130.xml"/><Relationship Id="rId132" Type="http://schemas.openxmlformats.org/officeDocument/2006/relationships/slide" Target="slides/slide131.xml"/><Relationship Id="rId133" Type="http://schemas.openxmlformats.org/officeDocument/2006/relationships/slide" Target="slides/slide132.xml"/><Relationship Id="rId134" Type="http://schemas.openxmlformats.org/officeDocument/2006/relationships/slide" Target="slides/slide133.xml"/><Relationship Id="rId135" Type="http://schemas.openxmlformats.org/officeDocument/2006/relationships/slide" Target="slides/slide134.xml"/><Relationship Id="rId136" Type="http://schemas.openxmlformats.org/officeDocument/2006/relationships/slide" Target="slides/slide135.xml"/><Relationship Id="rId137" Type="http://schemas.openxmlformats.org/officeDocument/2006/relationships/slide" Target="slides/slide136.xml"/><Relationship Id="rId138" Type="http://schemas.openxmlformats.org/officeDocument/2006/relationships/slide" Target="slides/slide137.xml"/><Relationship Id="rId139" Type="http://schemas.openxmlformats.org/officeDocument/2006/relationships/slide" Target="slides/slide138.xml"/><Relationship Id="rId170" Type="http://schemas.openxmlformats.org/officeDocument/2006/relationships/slide" Target="slides/slide169.xml"/><Relationship Id="rId171" Type="http://schemas.openxmlformats.org/officeDocument/2006/relationships/slide" Target="slides/slide170.xml"/><Relationship Id="rId172" Type="http://schemas.openxmlformats.org/officeDocument/2006/relationships/slide" Target="slides/slide171.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173" Type="http://schemas.openxmlformats.org/officeDocument/2006/relationships/slide" Target="slides/slide172.xml"/><Relationship Id="rId174" Type="http://schemas.openxmlformats.org/officeDocument/2006/relationships/slide" Target="slides/slide173.xml"/><Relationship Id="rId175" Type="http://schemas.openxmlformats.org/officeDocument/2006/relationships/slide" Target="slides/slide174.xml"/><Relationship Id="rId176" Type="http://schemas.openxmlformats.org/officeDocument/2006/relationships/slide" Target="slides/slide175.xml"/><Relationship Id="rId177" Type="http://schemas.openxmlformats.org/officeDocument/2006/relationships/slide" Target="slides/slide176.xml"/><Relationship Id="rId178" Type="http://schemas.openxmlformats.org/officeDocument/2006/relationships/slide" Target="slides/slide177.xml"/><Relationship Id="rId179" Type="http://schemas.openxmlformats.org/officeDocument/2006/relationships/slide" Target="slides/slide17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100" Type="http://schemas.openxmlformats.org/officeDocument/2006/relationships/slide" Target="slides/slide99.xml"/><Relationship Id="rId101" Type="http://schemas.openxmlformats.org/officeDocument/2006/relationships/slide" Target="slides/slide100.xml"/><Relationship Id="rId102" Type="http://schemas.openxmlformats.org/officeDocument/2006/relationships/slide" Target="slides/slide101.xml"/><Relationship Id="rId103" Type="http://schemas.openxmlformats.org/officeDocument/2006/relationships/slide" Target="slides/slide102.xml"/><Relationship Id="rId104" Type="http://schemas.openxmlformats.org/officeDocument/2006/relationships/slide" Target="slides/slide103.xml"/><Relationship Id="rId105" Type="http://schemas.openxmlformats.org/officeDocument/2006/relationships/slide" Target="slides/slide104.xml"/><Relationship Id="rId106" Type="http://schemas.openxmlformats.org/officeDocument/2006/relationships/slide" Target="slides/slide105.xml"/><Relationship Id="rId107" Type="http://schemas.openxmlformats.org/officeDocument/2006/relationships/slide" Target="slides/slide106.xml"/><Relationship Id="rId108" Type="http://schemas.openxmlformats.org/officeDocument/2006/relationships/slide" Target="slides/slide107.xml"/><Relationship Id="rId109" Type="http://schemas.openxmlformats.org/officeDocument/2006/relationships/slide" Target="slides/slide108.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40" Type="http://schemas.openxmlformats.org/officeDocument/2006/relationships/slide" Target="slides/slide139.xml"/><Relationship Id="rId141" Type="http://schemas.openxmlformats.org/officeDocument/2006/relationships/slide" Target="slides/slide14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D1A059E-036C-4B91-A79C-63448D0AA468}"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MY"/>
        </a:p>
      </dgm:t>
    </dgm:pt>
    <dgm:pt modelId="{CF38F22F-83EC-45C6-A3E1-81BF018C5948}">
      <dgm:prSet phldrT="[Text]" custT="1"/>
      <dgm:spPr>
        <a:solidFill>
          <a:srgbClr val="FFFF00"/>
        </a:solidFill>
      </dgm:spPr>
      <dgm:t>
        <a:bodyPr/>
        <a:lstStyle/>
        <a:p>
          <a:r>
            <a:rPr lang="en-US" sz="3600" b="1" dirty="0" smtClean="0">
              <a:solidFill>
                <a:schemeClr val="tx1"/>
              </a:solidFill>
            </a:rPr>
            <a:t>Program </a:t>
          </a:r>
        </a:p>
        <a:p>
          <a:r>
            <a:rPr lang="en-US" sz="3600" b="1" dirty="0" smtClean="0">
              <a:solidFill>
                <a:schemeClr val="tx1"/>
              </a:solidFill>
            </a:rPr>
            <a:t>Objectives &amp; Outcomes</a:t>
          </a:r>
          <a:endParaRPr lang="en-MY" sz="3600" b="1" dirty="0">
            <a:solidFill>
              <a:schemeClr val="tx1"/>
            </a:solidFill>
          </a:endParaRPr>
        </a:p>
      </dgm:t>
    </dgm:pt>
    <dgm:pt modelId="{C52F103C-CE52-4828-AA74-83A84B33207B}" type="parTrans" cxnId="{7E78C17B-7E17-4DFD-A79B-D3A0A81C4E33}">
      <dgm:prSet/>
      <dgm:spPr/>
      <dgm:t>
        <a:bodyPr/>
        <a:lstStyle/>
        <a:p>
          <a:endParaRPr lang="en-MY">
            <a:solidFill>
              <a:schemeClr val="tx1"/>
            </a:solidFill>
          </a:endParaRPr>
        </a:p>
      </dgm:t>
    </dgm:pt>
    <dgm:pt modelId="{6E3400B0-8C83-4DEB-97E4-4259A87F1012}" type="sibTrans" cxnId="{7E78C17B-7E17-4DFD-A79B-D3A0A81C4E33}">
      <dgm:prSet/>
      <dgm:spPr/>
      <dgm:t>
        <a:bodyPr/>
        <a:lstStyle/>
        <a:p>
          <a:endParaRPr lang="en-MY">
            <a:solidFill>
              <a:schemeClr val="tx1"/>
            </a:solidFill>
          </a:endParaRPr>
        </a:p>
      </dgm:t>
    </dgm:pt>
    <dgm:pt modelId="{CC0E7A6D-ACC8-4CFC-B203-31D78A17FEC1}">
      <dgm:prSet phldrT="[Text]" custT="1"/>
      <dgm:spPr>
        <a:solidFill>
          <a:srgbClr val="FFFF00"/>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sz="3600" b="1" dirty="0" smtClean="0">
              <a:solidFill>
                <a:schemeClr val="tx1"/>
              </a:solidFill>
            </a:rPr>
            <a:t>Students</a:t>
          </a:r>
          <a:endParaRPr lang="en-MY" sz="2800" b="1" dirty="0">
            <a:solidFill>
              <a:schemeClr val="tx1"/>
            </a:solidFill>
          </a:endParaRPr>
        </a:p>
      </dgm:t>
    </dgm:pt>
    <dgm:pt modelId="{266D95C1-92D3-415C-8FE7-F507C75158DE}" type="parTrans" cxnId="{27EC5AD9-BF65-4250-A15F-8695E045BE5D}">
      <dgm:prSet/>
      <dgm:spPr/>
      <dgm:t>
        <a:bodyPr/>
        <a:lstStyle/>
        <a:p>
          <a:endParaRPr lang="en-MY">
            <a:solidFill>
              <a:schemeClr val="tx1"/>
            </a:solidFill>
          </a:endParaRPr>
        </a:p>
      </dgm:t>
    </dgm:pt>
    <dgm:pt modelId="{1FFFB58D-83EC-44A2-97E6-F2E09B5967B9}" type="sibTrans" cxnId="{27EC5AD9-BF65-4250-A15F-8695E045BE5D}">
      <dgm:prSet/>
      <dgm:spPr/>
      <dgm:t>
        <a:bodyPr/>
        <a:lstStyle/>
        <a:p>
          <a:endParaRPr lang="en-MY">
            <a:solidFill>
              <a:schemeClr val="tx1"/>
            </a:solidFill>
          </a:endParaRPr>
        </a:p>
      </dgm:t>
    </dgm:pt>
    <dgm:pt modelId="{7638EA6E-D4DA-4491-90BF-F9AE6C75475B}">
      <dgm:prSet phldrT="[Text]" custT="1"/>
      <dgm:spPr>
        <a:solidFill>
          <a:srgbClr val="FFFF00"/>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sz="3200" b="1" dirty="0" smtClean="0">
              <a:solidFill>
                <a:schemeClr val="tx1"/>
              </a:solidFill>
            </a:rPr>
            <a:t>Staff</a:t>
          </a:r>
          <a:endParaRPr lang="en-MY" sz="2400" b="1" dirty="0">
            <a:solidFill>
              <a:schemeClr val="tx1"/>
            </a:solidFill>
          </a:endParaRPr>
        </a:p>
      </dgm:t>
    </dgm:pt>
    <dgm:pt modelId="{F158A893-4ECE-4196-BF1A-789AAEA9A6AE}" type="parTrans" cxnId="{E2BCDB96-82E7-4E3E-9550-5A14B8CF5788}">
      <dgm:prSet/>
      <dgm:spPr/>
      <dgm:t>
        <a:bodyPr/>
        <a:lstStyle/>
        <a:p>
          <a:endParaRPr lang="en-MY">
            <a:solidFill>
              <a:schemeClr val="tx1"/>
            </a:solidFill>
          </a:endParaRPr>
        </a:p>
      </dgm:t>
    </dgm:pt>
    <dgm:pt modelId="{AB5A9481-5878-46F6-9F1C-E7A418EBFE72}" type="sibTrans" cxnId="{E2BCDB96-82E7-4E3E-9550-5A14B8CF5788}">
      <dgm:prSet/>
      <dgm:spPr/>
      <dgm:t>
        <a:bodyPr/>
        <a:lstStyle/>
        <a:p>
          <a:endParaRPr lang="en-MY">
            <a:solidFill>
              <a:schemeClr val="tx1"/>
            </a:solidFill>
          </a:endParaRPr>
        </a:p>
      </dgm:t>
    </dgm:pt>
    <dgm:pt modelId="{CE31A4C4-55C5-43F5-AFD9-3D451196BFCD}">
      <dgm:prSet phldrT="[Text]" custT="1"/>
      <dgm:spPr>
        <a:solidFill>
          <a:srgbClr val="FFFF00"/>
        </a:solidFill>
      </dgm:spPr>
      <dgm:t>
        <a:bodyPr/>
        <a:lstStyle/>
        <a:p>
          <a:r>
            <a:rPr lang="en-US" sz="2800" b="1" dirty="0" smtClean="0">
              <a:solidFill>
                <a:schemeClr val="tx1"/>
              </a:solidFill>
            </a:rPr>
            <a:t>QMS</a:t>
          </a:r>
          <a:endParaRPr lang="en-MY" sz="2800" b="1" dirty="0">
            <a:solidFill>
              <a:schemeClr val="tx1"/>
            </a:solidFill>
          </a:endParaRPr>
        </a:p>
      </dgm:t>
    </dgm:pt>
    <dgm:pt modelId="{56C1EEAE-83B1-4B1E-9C06-53DEA4F239DD}" type="parTrans" cxnId="{8DB06D30-8803-40F2-85EC-A81E9D2148A0}">
      <dgm:prSet/>
      <dgm:spPr/>
      <dgm:t>
        <a:bodyPr/>
        <a:lstStyle/>
        <a:p>
          <a:endParaRPr lang="en-MY">
            <a:solidFill>
              <a:schemeClr val="tx1"/>
            </a:solidFill>
          </a:endParaRPr>
        </a:p>
      </dgm:t>
    </dgm:pt>
    <dgm:pt modelId="{21B58829-4608-4F37-AAB5-9065320A4B99}" type="sibTrans" cxnId="{8DB06D30-8803-40F2-85EC-A81E9D2148A0}">
      <dgm:prSet/>
      <dgm:spPr/>
      <dgm:t>
        <a:bodyPr/>
        <a:lstStyle/>
        <a:p>
          <a:endParaRPr lang="en-MY">
            <a:solidFill>
              <a:schemeClr val="tx1"/>
            </a:solidFill>
          </a:endParaRPr>
        </a:p>
      </dgm:t>
    </dgm:pt>
    <dgm:pt modelId="{6D0BD2B3-3EDF-41A3-9C69-6516292E4EE9}">
      <dgm:prSet phldrT="[Text]" custT="1"/>
      <dgm:spPr>
        <a:solidFill>
          <a:srgbClr val="FFFF00"/>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sz="3600" b="1" dirty="0" smtClean="0">
              <a:solidFill>
                <a:schemeClr val="tx1"/>
              </a:solidFill>
            </a:rPr>
            <a:t>Facilities</a:t>
          </a:r>
          <a:endParaRPr lang="en-MY" sz="3600" b="1" dirty="0" smtClean="0">
            <a:solidFill>
              <a:schemeClr val="tx1"/>
            </a:solidFill>
          </a:endParaRPr>
        </a:p>
      </dgm:t>
    </dgm:pt>
    <dgm:pt modelId="{1DFF2FB1-F91F-4647-94DD-D7B11C7ADCC4}" type="parTrans" cxnId="{A40FEC6B-5204-437A-9851-FCF76BE2BBA1}">
      <dgm:prSet/>
      <dgm:spPr/>
      <dgm:t>
        <a:bodyPr/>
        <a:lstStyle/>
        <a:p>
          <a:endParaRPr lang="en-MY">
            <a:solidFill>
              <a:schemeClr val="tx1"/>
            </a:solidFill>
          </a:endParaRPr>
        </a:p>
      </dgm:t>
    </dgm:pt>
    <dgm:pt modelId="{658DBA72-C3FC-45B0-9154-3AA4A64AF6A4}" type="sibTrans" cxnId="{A40FEC6B-5204-437A-9851-FCF76BE2BBA1}">
      <dgm:prSet/>
      <dgm:spPr/>
      <dgm:t>
        <a:bodyPr/>
        <a:lstStyle/>
        <a:p>
          <a:endParaRPr lang="en-MY">
            <a:solidFill>
              <a:schemeClr val="tx1"/>
            </a:solidFill>
          </a:endParaRPr>
        </a:p>
      </dgm:t>
    </dgm:pt>
    <dgm:pt modelId="{845AD105-7696-4F97-8061-E11082BEEFF6}">
      <dgm:prSet phldrT="[Text]" custT="1"/>
      <dgm:spPr>
        <a:solidFill>
          <a:srgbClr val="FFFF00"/>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sz="3200" b="1" dirty="0" smtClean="0">
              <a:solidFill>
                <a:schemeClr val="tx1"/>
              </a:solidFill>
            </a:rPr>
            <a:t>Curriculum</a:t>
          </a:r>
          <a:endParaRPr lang="en-MY" sz="3200" b="1" dirty="0">
            <a:solidFill>
              <a:schemeClr val="tx1"/>
            </a:solidFill>
          </a:endParaRPr>
        </a:p>
      </dgm:t>
    </dgm:pt>
    <dgm:pt modelId="{E2DFF029-8548-4E14-890E-86861908F7E9}" type="parTrans" cxnId="{71C805C3-8A16-4148-8C62-7126EB124E55}">
      <dgm:prSet/>
      <dgm:spPr/>
      <dgm:t>
        <a:bodyPr/>
        <a:lstStyle/>
        <a:p>
          <a:endParaRPr lang="en-MY">
            <a:solidFill>
              <a:schemeClr val="tx1"/>
            </a:solidFill>
          </a:endParaRPr>
        </a:p>
      </dgm:t>
    </dgm:pt>
    <dgm:pt modelId="{681C6880-6C4D-44C4-9AC8-64D0F9B43F93}" type="sibTrans" cxnId="{71C805C3-8A16-4148-8C62-7126EB124E55}">
      <dgm:prSet/>
      <dgm:spPr/>
      <dgm:t>
        <a:bodyPr/>
        <a:lstStyle/>
        <a:p>
          <a:endParaRPr lang="en-MY">
            <a:solidFill>
              <a:schemeClr val="tx1"/>
            </a:solidFill>
          </a:endParaRPr>
        </a:p>
      </dgm:t>
    </dgm:pt>
    <dgm:pt modelId="{3FE20E80-D358-441D-A2C8-B49A95E4827D}" type="pres">
      <dgm:prSet presAssocID="{5D1A059E-036C-4B91-A79C-63448D0AA468}" presName="Name0" presStyleCnt="0">
        <dgm:presLayoutVars>
          <dgm:chMax val="1"/>
          <dgm:dir/>
          <dgm:animLvl val="ctr"/>
          <dgm:resizeHandles val="exact"/>
        </dgm:presLayoutVars>
      </dgm:prSet>
      <dgm:spPr/>
      <dgm:t>
        <a:bodyPr/>
        <a:lstStyle/>
        <a:p>
          <a:endParaRPr lang="en-MY"/>
        </a:p>
      </dgm:t>
    </dgm:pt>
    <dgm:pt modelId="{3891B11C-AB6C-4DBF-A4B1-1B838DF88BDA}" type="pres">
      <dgm:prSet presAssocID="{CF38F22F-83EC-45C6-A3E1-81BF018C5948}" presName="centerShape" presStyleLbl="node0" presStyleIdx="0" presStyleCnt="1" custScaleX="129995" custLinFactNeighborY="1123"/>
      <dgm:spPr/>
      <dgm:t>
        <a:bodyPr/>
        <a:lstStyle/>
        <a:p>
          <a:endParaRPr lang="en-MY"/>
        </a:p>
      </dgm:t>
    </dgm:pt>
    <dgm:pt modelId="{C2987E39-3B0A-48A8-B4C6-B8C1AEB41D5A}" type="pres">
      <dgm:prSet presAssocID="{CC0E7A6D-ACC8-4CFC-B203-31D78A17FEC1}" presName="node" presStyleLbl="node1" presStyleIdx="0" presStyleCnt="5" custScaleX="149240" custRadScaleRad="98693">
        <dgm:presLayoutVars>
          <dgm:bulletEnabled val="1"/>
        </dgm:presLayoutVars>
      </dgm:prSet>
      <dgm:spPr/>
      <dgm:t>
        <a:bodyPr/>
        <a:lstStyle/>
        <a:p>
          <a:endParaRPr lang="en-MY"/>
        </a:p>
      </dgm:t>
    </dgm:pt>
    <dgm:pt modelId="{AA58C604-8165-4CE6-909F-3DF31CBD3230}" type="pres">
      <dgm:prSet presAssocID="{CC0E7A6D-ACC8-4CFC-B203-31D78A17FEC1}" presName="dummy" presStyleCnt="0"/>
      <dgm:spPr/>
    </dgm:pt>
    <dgm:pt modelId="{C90D57D5-6D6E-4C82-8AE4-25E25E14485C}" type="pres">
      <dgm:prSet presAssocID="{1FFFB58D-83EC-44A2-97E6-F2E09B5967B9}" presName="sibTrans" presStyleLbl="sibTrans2D1" presStyleIdx="0" presStyleCnt="5"/>
      <dgm:spPr/>
      <dgm:t>
        <a:bodyPr/>
        <a:lstStyle/>
        <a:p>
          <a:endParaRPr lang="en-MY"/>
        </a:p>
      </dgm:t>
    </dgm:pt>
    <dgm:pt modelId="{FE97926B-56A3-4CAD-8563-5FBBB024C596}" type="pres">
      <dgm:prSet presAssocID="{7638EA6E-D4DA-4491-90BF-F9AE6C75475B}" presName="node" presStyleLbl="node1" presStyleIdx="1" presStyleCnt="5" custScaleX="153911" custRadScaleRad="113399" custRadScaleInc="9112">
        <dgm:presLayoutVars>
          <dgm:bulletEnabled val="1"/>
        </dgm:presLayoutVars>
      </dgm:prSet>
      <dgm:spPr/>
      <dgm:t>
        <a:bodyPr/>
        <a:lstStyle/>
        <a:p>
          <a:endParaRPr lang="en-MY"/>
        </a:p>
      </dgm:t>
    </dgm:pt>
    <dgm:pt modelId="{E9189920-1BD1-44FB-BEBB-ECD87B9D4CD0}" type="pres">
      <dgm:prSet presAssocID="{7638EA6E-D4DA-4491-90BF-F9AE6C75475B}" presName="dummy" presStyleCnt="0"/>
      <dgm:spPr/>
    </dgm:pt>
    <dgm:pt modelId="{231D5E4E-C71A-4288-BE1B-324470954C35}" type="pres">
      <dgm:prSet presAssocID="{AB5A9481-5878-46F6-9F1C-E7A418EBFE72}" presName="sibTrans" presStyleLbl="sibTrans2D1" presStyleIdx="1" presStyleCnt="5"/>
      <dgm:spPr/>
      <dgm:t>
        <a:bodyPr/>
        <a:lstStyle/>
        <a:p>
          <a:endParaRPr lang="en-MY"/>
        </a:p>
      </dgm:t>
    </dgm:pt>
    <dgm:pt modelId="{24FA1C78-0679-4DFA-A363-B8A0A23F8A31}" type="pres">
      <dgm:prSet presAssocID="{CE31A4C4-55C5-43F5-AFD9-3D451196BFCD}" presName="node" presStyleLbl="node1" presStyleIdx="2" presStyleCnt="5" custScaleX="158243" custRadScaleRad="101441" custRadScaleInc="-19764">
        <dgm:presLayoutVars>
          <dgm:bulletEnabled val="1"/>
        </dgm:presLayoutVars>
      </dgm:prSet>
      <dgm:spPr/>
      <dgm:t>
        <a:bodyPr/>
        <a:lstStyle/>
        <a:p>
          <a:endParaRPr lang="en-MY"/>
        </a:p>
      </dgm:t>
    </dgm:pt>
    <dgm:pt modelId="{E0D4B9C5-4709-4DA1-9FD0-5ED3308D74F2}" type="pres">
      <dgm:prSet presAssocID="{CE31A4C4-55C5-43F5-AFD9-3D451196BFCD}" presName="dummy" presStyleCnt="0"/>
      <dgm:spPr/>
    </dgm:pt>
    <dgm:pt modelId="{1542FC3A-45C2-4CE6-927D-D02BB057E803}" type="pres">
      <dgm:prSet presAssocID="{21B58829-4608-4F37-AAB5-9065320A4B99}" presName="sibTrans" presStyleLbl="sibTrans2D1" presStyleIdx="2" presStyleCnt="5"/>
      <dgm:spPr/>
      <dgm:t>
        <a:bodyPr/>
        <a:lstStyle/>
        <a:p>
          <a:endParaRPr lang="en-MY"/>
        </a:p>
      </dgm:t>
    </dgm:pt>
    <dgm:pt modelId="{580D2AB1-7B40-4B42-A85A-B813E33936D8}" type="pres">
      <dgm:prSet presAssocID="{6D0BD2B3-3EDF-41A3-9C69-6516292E4EE9}" presName="node" presStyleLbl="node1" presStyleIdx="3" presStyleCnt="5" custScaleX="154289" custRadScaleRad="101357" custRadScaleInc="18241">
        <dgm:presLayoutVars>
          <dgm:bulletEnabled val="1"/>
        </dgm:presLayoutVars>
      </dgm:prSet>
      <dgm:spPr/>
      <dgm:t>
        <a:bodyPr/>
        <a:lstStyle/>
        <a:p>
          <a:endParaRPr lang="en-MY"/>
        </a:p>
      </dgm:t>
    </dgm:pt>
    <dgm:pt modelId="{42CC434D-3D18-4AC0-BB87-76D0EB4059B8}" type="pres">
      <dgm:prSet presAssocID="{6D0BD2B3-3EDF-41A3-9C69-6516292E4EE9}" presName="dummy" presStyleCnt="0"/>
      <dgm:spPr/>
    </dgm:pt>
    <dgm:pt modelId="{29450A0E-0E41-40B9-885B-C9F5C193CB84}" type="pres">
      <dgm:prSet presAssocID="{658DBA72-C3FC-45B0-9154-3AA4A64AF6A4}" presName="sibTrans" presStyleLbl="sibTrans2D1" presStyleIdx="3" presStyleCnt="5"/>
      <dgm:spPr/>
      <dgm:t>
        <a:bodyPr/>
        <a:lstStyle/>
        <a:p>
          <a:endParaRPr lang="en-MY"/>
        </a:p>
      </dgm:t>
    </dgm:pt>
    <dgm:pt modelId="{7CFBB3A4-877E-4BDD-9525-F4670B0934B6}" type="pres">
      <dgm:prSet presAssocID="{845AD105-7696-4F97-8061-E11082BEEFF6}" presName="node" presStyleLbl="node1" presStyleIdx="4" presStyleCnt="5" custScaleX="156679" custRadScaleRad="113399" custRadScaleInc="-9112">
        <dgm:presLayoutVars>
          <dgm:bulletEnabled val="1"/>
        </dgm:presLayoutVars>
      </dgm:prSet>
      <dgm:spPr/>
      <dgm:t>
        <a:bodyPr/>
        <a:lstStyle/>
        <a:p>
          <a:endParaRPr lang="en-MY"/>
        </a:p>
      </dgm:t>
    </dgm:pt>
    <dgm:pt modelId="{62EF4A88-04DF-49AD-BB4C-81908C2B867A}" type="pres">
      <dgm:prSet presAssocID="{845AD105-7696-4F97-8061-E11082BEEFF6}" presName="dummy" presStyleCnt="0"/>
      <dgm:spPr/>
    </dgm:pt>
    <dgm:pt modelId="{4E22FA6B-4D25-4E08-A90E-C48D36D81AD5}" type="pres">
      <dgm:prSet presAssocID="{681C6880-6C4D-44C4-9AC8-64D0F9B43F93}" presName="sibTrans" presStyleLbl="sibTrans2D1" presStyleIdx="4" presStyleCnt="5"/>
      <dgm:spPr/>
      <dgm:t>
        <a:bodyPr/>
        <a:lstStyle/>
        <a:p>
          <a:endParaRPr lang="en-MY"/>
        </a:p>
      </dgm:t>
    </dgm:pt>
  </dgm:ptLst>
  <dgm:cxnLst>
    <dgm:cxn modelId="{28155411-66B5-45BF-9497-9F7D33BDCFAB}" type="presOf" srcId="{6D0BD2B3-3EDF-41A3-9C69-6516292E4EE9}" destId="{580D2AB1-7B40-4B42-A85A-B813E33936D8}" srcOrd="0" destOrd="0" presId="urn:microsoft.com/office/officeart/2005/8/layout/radial6"/>
    <dgm:cxn modelId="{4A652402-4ABB-4A53-A441-79B8EBEB266D}" type="presOf" srcId="{7638EA6E-D4DA-4491-90BF-F9AE6C75475B}" destId="{FE97926B-56A3-4CAD-8563-5FBBB024C596}" srcOrd="0" destOrd="0" presId="urn:microsoft.com/office/officeart/2005/8/layout/radial6"/>
    <dgm:cxn modelId="{4AD4300F-0051-4F78-BCC8-1C0E875C4C46}" type="presOf" srcId="{CE31A4C4-55C5-43F5-AFD9-3D451196BFCD}" destId="{24FA1C78-0679-4DFA-A363-B8A0A23F8A31}" srcOrd="0" destOrd="0" presId="urn:microsoft.com/office/officeart/2005/8/layout/radial6"/>
    <dgm:cxn modelId="{792C1AA2-5D99-4F69-8FF4-668F5A53D733}" type="presOf" srcId="{AB5A9481-5878-46F6-9F1C-E7A418EBFE72}" destId="{231D5E4E-C71A-4288-BE1B-324470954C35}" srcOrd="0" destOrd="0" presId="urn:microsoft.com/office/officeart/2005/8/layout/radial6"/>
    <dgm:cxn modelId="{DCBECB25-B17F-4726-9854-225187C0F3B3}" type="presOf" srcId="{845AD105-7696-4F97-8061-E11082BEEFF6}" destId="{7CFBB3A4-877E-4BDD-9525-F4670B0934B6}" srcOrd="0" destOrd="0" presId="urn:microsoft.com/office/officeart/2005/8/layout/radial6"/>
    <dgm:cxn modelId="{8DB06D30-8803-40F2-85EC-A81E9D2148A0}" srcId="{CF38F22F-83EC-45C6-A3E1-81BF018C5948}" destId="{CE31A4C4-55C5-43F5-AFD9-3D451196BFCD}" srcOrd="2" destOrd="0" parTransId="{56C1EEAE-83B1-4B1E-9C06-53DEA4F239DD}" sibTransId="{21B58829-4608-4F37-AAB5-9065320A4B99}"/>
    <dgm:cxn modelId="{F9177A2F-557E-4FC0-ACC8-79F15C77761A}" type="presOf" srcId="{658DBA72-C3FC-45B0-9154-3AA4A64AF6A4}" destId="{29450A0E-0E41-40B9-885B-C9F5C193CB84}" srcOrd="0" destOrd="0" presId="urn:microsoft.com/office/officeart/2005/8/layout/radial6"/>
    <dgm:cxn modelId="{A2DBEA52-EFEF-4EB3-A6B6-993A0F3DDB9E}" type="presOf" srcId="{5D1A059E-036C-4B91-A79C-63448D0AA468}" destId="{3FE20E80-D358-441D-A2C8-B49A95E4827D}" srcOrd="0" destOrd="0" presId="urn:microsoft.com/office/officeart/2005/8/layout/radial6"/>
    <dgm:cxn modelId="{A40FEC6B-5204-437A-9851-FCF76BE2BBA1}" srcId="{CF38F22F-83EC-45C6-A3E1-81BF018C5948}" destId="{6D0BD2B3-3EDF-41A3-9C69-6516292E4EE9}" srcOrd="3" destOrd="0" parTransId="{1DFF2FB1-F91F-4647-94DD-D7B11C7ADCC4}" sibTransId="{658DBA72-C3FC-45B0-9154-3AA4A64AF6A4}"/>
    <dgm:cxn modelId="{251050C7-2ECC-4589-BFED-9B6017DE8A8B}" type="presOf" srcId="{CC0E7A6D-ACC8-4CFC-B203-31D78A17FEC1}" destId="{C2987E39-3B0A-48A8-B4C6-B8C1AEB41D5A}" srcOrd="0" destOrd="0" presId="urn:microsoft.com/office/officeart/2005/8/layout/radial6"/>
    <dgm:cxn modelId="{E46F8018-3DDA-4BC3-BD7B-DCAC524D8D51}" type="presOf" srcId="{681C6880-6C4D-44C4-9AC8-64D0F9B43F93}" destId="{4E22FA6B-4D25-4E08-A90E-C48D36D81AD5}" srcOrd="0" destOrd="0" presId="urn:microsoft.com/office/officeart/2005/8/layout/radial6"/>
    <dgm:cxn modelId="{B56F6ED8-E6D8-4336-B983-EABB3EBA821D}" type="presOf" srcId="{21B58829-4608-4F37-AAB5-9065320A4B99}" destId="{1542FC3A-45C2-4CE6-927D-D02BB057E803}" srcOrd="0" destOrd="0" presId="urn:microsoft.com/office/officeart/2005/8/layout/radial6"/>
    <dgm:cxn modelId="{27EC5AD9-BF65-4250-A15F-8695E045BE5D}" srcId="{CF38F22F-83EC-45C6-A3E1-81BF018C5948}" destId="{CC0E7A6D-ACC8-4CFC-B203-31D78A17FEC1}" srcOrd="0" destOrd="0" parTransId="{266D95C1-92D3-415C-8FE7-F507C75158DE}" sibTransId="{1FFFB58D-83EC-44A2-97E6-F2E09B5967B9}"/>
    <dgm:cxn modelId="{9BDCDE62-5221-48F2-8233-F1E785005E11}" type="presOf" srcId="{CF38F22F-83EC-45C6-A3E1-81BF018C5948}" destId="{3891B11C-AB6C-4DBF-A4B1-1B838DF88BDA}" srcOrd="0" destOrd="0" presId="urn:microsoft.com/office/officeart/2005/8/layout/radial6"/>
    <dgm:cxn modelId="{7E78C17B-7E17-4DFD-A79B-D3A0A81C4E33}" srcId="{5D1A059E-036C-4B91-A79C-63448D0AA468}" destId="{CF38F22F-83EC-45C6-A3E1-81BF018C5948}" srcOrd="0" destOrd="0" parTransId="{C52F103C-CE52-4828-AA74-83A84B33207B}" sibTransId="{6E3400B0-8C83-4DEB-97E4-4259A87F1012}"/>
    <dgm:cxn modelId="{E2BCDB96-82E7-4E3E-9550-5A14B8CF5788}" srcId="{CF38F22F-83EC-45C6-A3E1-81BF018C5948}" destId="{7638EA6E-D4DA-4491-90BF-F9AE6C75475B}" srcOrd="1" destOrd="0" parTransId="{F158A893-4ECE-4196-BF1A-789AAEA9A6AE}" sibTransId="{AB5A9481-5878-46F6-9F1C-E7A418EBFE72}"/>
    <dgm:cxn modelId="{F1D8612E-DF40-47D0-B026-0099B7E96BBB}" type="presOf" srcId="{1FFFB58D-83EC-44A2-97E6-F2E09B5967B9}" destId="{C90D57D5-6D6E-4C82-8AE4-25E25E14485C}" srcOrd="0" destOrd="0" presId="urn:microsoft.com/office/officeart/2005/8/layout/radial6"/>
    <dgm:cxn modelId="{71C805C3-8A16-4148-8C62-7126EB124E55}" srcId="{CF38F22F-83EC-45C6-A3E1-81BF018C5948}" destId="{845AD105-7696-4F97-8061-E11082BEEFF6}" srcOrd="4" destOrd="0" parTransId="{E2DFF029-8548-4E14-890E-86861908F7E9}" sibTransId="{681C6880-6C4D-44C4-9AC8-64D0F9B43F93}"/>
    <dgm:cxn modelId="{10BD9833-58B5-48A6-BA66-4F3D5F0FC039}" type="presParOf" srcId="{3FE20E80-D358-441D-A2C8-B49A95E4827D}" destId="{3891B11C-AB6C-4DBF-A4B1-1B838DF88BDA}" srcOrd="0" destOrd="0" presId="urn:microsoft.com/office/officeart/2005/8/layout/radial6"/>
    <dgm:cxn modelId="{92D7B816-0C15-49CB-9855-CB145F9996D8}" type="presParOf" srcId="{3FE20E80-D358-441D-A2C8-B49A95E4827D}" destId="{C2987E39-3B0A-48A8-B4C6-B8C1AEB41D5A}" srcOrd="1" destOrd="0" presId="urn:microsoft.com/office/officeart/2005/8/layout/radial6"/>
    <dgm:cxn modelId="{FC442A25-B48B-4258-81DA-E1CB9C42A0D8}" type="presParOf" srcId="{3FE20E80-D358-441D-A2C8-B49A95E4827D}" destId="{AA58C604-8165-4CE6-909F-3DF31CBD3230}" srcOrd="2" destOrd="0" presId="urn:microsoft.com/office/officeart/2005/8/layout/radial6"/>
    <dgm:cxn modelId="{9D25EBE5-E749-4F45-ADC2-3A26AC253432}" type="presParOf" srcId="{3FE20E80-D358-441D-A2C8-B49A95E4827D}" destId="{C90D57D5-6D6E-4C82-8AE4-25E25E14485C}" srcOrd="3" destOrd="0" presId="urn:microsoft.com/office/officeart/2005/8/layout/radial6"/>
    <dgm:cxn modelId="{BF2BE3B4-9F47-4B5E-857F-DE09A4D0BFE3}" type="presParOf" srcId="{3FE20E80-D358-441D-A2C8-B49A95E4827D}" destId="{FE97926B-56A3-4CAD-8563-5FBBB024C596}" srcOrd="4" destOrd="0" presId="urn:microsoft.com/office/officeart/2005/8/layout/radial6"/>
    <dgm:cxn modelId="{08C48D1B-74CC-4D01-9BBC-3C49767A1CD5}" type="presParOf" srcId="{3FE20E80-D358-441D-A2C8-B49A95E4827D}" destId="{E9189920-1BD1-44FB-BEBB-ECD87B9D4CD0}" srcOrd="5" destOrd="0" presId="urn:microsoft.com/office/officeart/2005/8/layout/radial6"/>
    <dgm:cxn modelId="{9D9ECFB6-BFAB-4372-AFCB-CBF9EA3E26C4}" type="presParOf" srcId="{3FE20E80-D358-441D-A2C8-B49A95E4827D}" destId="{231D5E4E-C71A-4288-BE1B-324470954C35}" srcOrd="6" destOrd="0" presId="urn:microsoft.com/office/officeart/2005/8/layout/radial6"/>
    <dgm:cxn modelId="{24A5B644-6A52-4993-8866-68BBD02A1F8F}" type="presParOf" srcId="{3FE20E80-D358-441D-A2C8-B49A95E4827D}" destId="{24FA1C78-0679-4DFA-A363-B8A0A23F8A31}" srcOrd="7" destOrd="0" presId="urn:microsoft.com/office/officeart/2005/8/layout/radial6"/>
    <dgm:cxn modelId="{884A5613-7116-4152-955E-4D49E1F30A60}" type="presParOf" srcId="{3FE20E80-D358-441D-A2C8-B49A95E4827D}" destId="{E0D4B9C5-4709-4DA1-9FD0-5ED3308D74F2}" srcOrd="8" destOrd="0" presId="urn:microsoft.com/office/officeart/2005/8/layout/radial6"/>
    <dgm:cxn modelId="{EEAF6F94-36E4-43BC-B3A0-1D980489C8B7}" type="presParOf" srcId="{3FE20E80-D358-441D-A2C8-B49A95E4827D}" destId="{1542FC3A-45C2-4CE6-927D-D02BB057E803}" srcOrd="9" destOrd="0" presId="urn:microsoft.com/office/officeart/2005/8/layout/radial6"/>
    <dgm:cxn modelId="{D9EE9E5B-06A7-433C-A68D-0BD2071F970A}" type="presParOf" srcId="{3FE20E80-D358-441D-A2C8-B49A95E4827D}" destId="{580D2AB1-7B40-4B42-A85A-B813E33936D8}" srcOrd="10" destOrd="0" presId="urn:microsoft.com/office/officeart/2005/8/layout/radial6"/>
    <dgm:cxn modelId="{087A7FD2-6516-48AD-8698-F784426DBFD9}" type="presParOf" srcId="{3FE20E80-D358-441D-A2C8-B49A95E4827D}" destId="{42CC434D-3D18-4AC0-BB87-76D0EB4059B8}" srcOrd="11" destOrd="0" presId="urn:microsoft.com/office/officeart/2005/8/layout/radial6"/>
    <dgm:cxn modelId="{0B885A01-3311-4645-9B90-28265E07BDB9}" type="presParOf" srcId="{3FE20E80-D358-441D-A2C8-B49A95E4827D}" destId="{29450A0E-0E41-40B9-885B-C9F5C193CB84}" srcOrd="12" destOrd="0" presId="urn:microsoft.com/office/officeart/2005/8/layout/radial6"/>
    <dgm:cxn modelId="{BA9BB170-003A-4A67-B605-3B907B49BA4F}" type="presParOf" srcId="{3FE20E80-D358-441D-A2C8-B49A95E4827D}" destId="{7CFBB3A4-877E-4BDD-9525-F4670B0934B6}" srcOrd="13" destOrd="0" presId="urn:microsoft.com/office/officeart/2005/8/layout/radial6"/>
    <dgm:cxn modelId="{31DC3C1B-D9DF-4704-B37B-2168D5612E65}" type="presParOf" srcId="{3FE20E80-D358-441D-A2C8-B49A95E4827D}" destId="{62EF4A88-04DF-49AD-BB4C-81908C2B867A}" srcOrd="14" destOrd="0" presId="urn:microsoft.com/office/officeart/2005/8/layout/radial6"/>
    <dgm:cxn modelId="{67685E4A-4310-418D-9A3E-30E9AA8EAE3F}" type="presParOf" srcId="{3FE20E80-D358-441D-A2C8-B49A95E4827D}" destId="{4E22FA6B-4D25-4E08-A90E-C48D36D81AD5}" srcOrd="15" destOrd="0" presId="urn:microsoft.com/office/officeart/2005/8/layout/radial6"/>
  </dgm:cxnLst>
  <dgm:bg>
    <a:solidFill>
      <a:srgbClr val="00B050"/>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22FA6B-4D25-4E08-A90E-C48D36D81AD5}">
      <dsp:nvSpPr>
        <dsp:cNvPr id="0" name=""/>
        <dsp:cNvSpPr/>
      </dsp:nvSpPr>
      <dsp:spPr>
        <a:xfrm>
          <a:off x="1374237" y="854837"/>
          <a:ext cx="5643333" cy="5643333"/>
        </a:xfrm>
        <a:prstGeom prst="blockArc">
          <a:avLst>
            <a:gd name="adj1" fmla="val 11891111"/>
            <a:gd name="adj2" fmla="val 16686420"/>
            <a:gd name="adj3" fmla="val 464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9450A0E-0E41-40B9-885B-C9F5C193CB84}">
      <dsp:nvSpPr>
        <dsp:cNvPr id="0" name=""/>
        <dsp:cNvSpPr/>
      </dsp:nvSpPr>
      <dsp:spPr>
        <a:xfrm>
          <a:off x="1433033" y="649283"/>
          <a:ext cx="5643333" cy="5643333"/>
        </a:xfrm>
        <a:prstGeom prst="blockArc">
          <a:avLst>
            <a:gd name="adj1" fmla="val 7348479"/>
            <a:gd name="adj2" fmla="val 11624379"/>
            <a:gd name="adj3" fmla="val 464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542FC3A-45C2-4CE6-927D-D02BB057E803}">
      <dsp:nvSpPr>
        <dsp:cNvPr id="0" name=""/>
        <dsp:cNvSpPr/>
      </dsp:nvSpPr>
      <dsp:spPr>
        <a:xfrm>
          <a:off x="1764838" y="897369"/>
          <a:ext cx="5643333" cy="5643333"/>
        </a:xfrm>
        <a:prstGeom prst="blockArc">
          <a:avLst>
            <a:gd name="adj1" fmla="val 2915683"/>
            <a:gd name="adj2" fmla="val 7865713"/>
            <a:gd name="adj3" fmla="val 464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31D5E4E-C71A-4288-BE1B-324470954C35}">
      <dsp:nvSpPr>
        <dsp:cNvPr id="0" name=""/>
        <dsp:cNvSpPr/>
      </dsp:nvSpPr>
      <dsp:spPr>
        <a:xfrm>
          <a:off x="2092768" y="649122"/>
          <a:ext cx="5643333" cy="5643333"/>
        </a:xfrm>
        <a:prstGeom prst="blockArc">
          <a:avLst>
            <a:gd name="adj1" fmla="val 20775829"/>
            <a:gd name="adj2" fmla="val 3429164"/>
            <a:gd name="adj3" fmla="val 464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90D57D5-6D6E-4C82-8AE4-25E25E14485C}">
      <dsp:nvSpPr>
        <dsp:cNvPr id="0" name=""/>
        <dsp:cNvSpPr/>
      </dsp:nvSpPr>
      <dsp:spPr>
        <a:xfrm>
          <a:off x="2151603" y="854837"/>
          <a:ext cx="5643333" cy="5643333"/>
        </a:xfrm>
        <a:prstGeom prst="blockArc">
          <a:avLst>
            <a:gd name="adj1" fmla="val 15713580"/>
            <a:gd name="adj2" fmla="val 20508889"/>
            <a:gd name="adj3" fmla="val 464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891B11C-AB6C-4DBF-A4B1-1B838DF88BDA}">
      <dsp:nvSpPr>
        <dsp:cNvPr id="0" name=""/>
        <dsp:cNvSpPr/>
      </dsp:nvSpPr>
      <dsp:spPr>
        <a:xfrm>
          <a:off x="2895601" y="2430659"/>
          <a:ext cx="3377970" cy="2598539"/>
        </a:xfrm>
        <a:prstGeom prst="ellipse">
          <a:avLst/>
        </a:prstGeom>
        <a:solidFill>
          <a:srgbClr val="FFF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r>
            <a:rPr lang="en-US" sz="3600" b="1" kern="1200" dirty="0" smtClean="0">
              <a:solidFill>
                <a:schemeClr val="tx1"/>
              </a:solidFill>
            </a:rPr>
            <a:t>Program </a:t>
          </a:r>
        </a:p>
        <a:p>
          <a:pPr lvl="0" algn="ctr" defTabSz="1600200">
            <a:lnSpc>
              <a:spcPct val="90000"/>
            </a:lnSpc>
            <a:spcBef>
              <a:spcPct val="0"/>
            </a:spcBef>
            <a:spcAft>
              <a:spcPct val="35000"/>
            </a:spcAft>
          </a:pPr>
          <a:r>
            <a:rPr lang="en-US" sz="3600" b="1" kern="1200" dirty="0" smtClean="0">
              <a:solidFill>
                <a:schemeClr val="tx1"/>
              </a:solidFill>
            </a:rPr>
            <a:t>Objectives &amp; Outcomes</a:t>
          </a:r>
          <a:endParaRPr lang="en-MY" sz="3600" b="1" kern="1200" dirty="0">
            <a:solidFill>
              <a:schemeClr val="tx1"/>
            </a:solidFill>
          </a:endParaRPr>
        </a:p>
      </dsp:txBody>
      <dsp:txXfrm>
        <a:off x="3390293" y="2811206"/>
        <a:ext cx="2388586" cy="1837445"/>
      </dsp:txXfrm>
    </dsp:sp>
    <dsp:sp modelId="{C2987E39-3B0A-48A8-B4C6-B8C1AEB41D5A}">
      <dsp:nvSpPr>
        <dsp:cNvPr id="0" name=""/>
        <dsp:cNvSpPr/>
      </dsp:nvSpPr>
      <dsp:spPr>
        <a:xfrm>
          <a:off x="3227266" y="38375"/>
          <a:ext cx="2714641" cy="1818977"/>
        </a:xfrm>
        <a:prstGeom prst="ellipse">
          <a:avLst/>
        </a:prstGeom>
        <a:solidFill>
          <a:srgbClr val="FFF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3600" b="1" kern="1200" dirty="0" smtClean="0">
              <a:solidFill>
                <a:schemeClr val="tx1"/>
              </a:solidFill>
            </a:rPr>
            <a:t>Students</a:t>
          </a:r>
          <a:endParaRPr lang="en-MY" sz="2800" b="1" kern="1200" dirty="0">
            <a:solidFill>
              <a:schemeClr val="tx1"/>
            </a:solidFill>
          </a:endParaRPr>
        </a:p>
      </dsp:txBody>
      <dsp:txXfrm>
        <a:off x="3624816" y="304758"/>
        <a:ext cx="1919541" cy="1286211"/>
      </dsp:txXfrm>
    </dsp:sp>
    <dsp:sp modelId="{FE97926B-56A3-4CAD-8563-5FBBB024C596}">
      <dsp:nvSpPr>
        <dsp:cNvPr id="0" name=""/>
        <dsp:cNvSpPr/>
      </dsp:nvSpPr>
      <dsp:spPr>
        <a:xfrm>
          <a:off x="6191986" y="1906839"/>
          <a:ext cx="2799606" cy="1818977"/>
        </a:xfrm>
        <a:prstGeom prst="ellipse">
          <a:avLst/>
        </a:prstGeom>
        <a:solidFill>
          <a:srgbClr val="FFF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3200" b="1" kern="1200" dirty="0" smtClean="0">
              <a:solidFill>
                <a:schemeClr val="tx1"/>
              </a:solidFill>
            </a:rPr>
            <a:t>Staff</a:t>
          </a:r>
          <a:endParaRPr lang="en-MY" sz="2400" b="1" kern="1200" dirty="0">
            <a:solidFill>
              <a:schemeClr val="tx1"/>
            </a:solidFill>
          </a:endParaRPr>
        </a:p>
      </dsp:txBody>
      <dsp:txXfrm>
        <a:off x="6601979" y="2173222"/>
        <a:ext cx="1979620" cy="1286211"/>
      </dsp:txXfrm>
    </dsp:sp>
    <dsp:sp modelId="{24FA1C78-0679-4DFA-A363-B8A0A23F8A31}">
      <dsp:nvSpPr>
        <dsp:cNvPr id="0" name=""/>
        <dsp:cNvSpPr/>
      </dsp:nvSpPr>
      <dsp:spPr>
        <a:xfrm>
          <a:off x="4970190" y="4876823"/>
          <a:ext cx="2878404" cy="1818977"/>
        </a:xfrm>
        <a:prstGeom prst="ellipse">
          <a:avLst/>
        </a:prstGeom>
        <a:solidFill>
          <a:srgbClr val="FFF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b="1" kern="1200" dirty="0" smtClean="0">
              <a:solidFill>
                <a:schemeClr val="tx1"/>
              </a:solidFill>
            </a:rPr>
            <a:t>QMS</a:t>
          </a:r>
          <a:endParaRPr lang="en-MY" sz="2800" b="1" kern="1200" dirty="0">
            <a:solidFill>
              <a:schemeClr val="tx1"/>
            </a:solidFill>
          </a:endParaRPr>
        </a:p>
      </dsp:txBody>
      <dsp:txXfrm>
        <a:off x="5391723" y="5143206"/>
        <a:ext cx="2035338" cy="1286211"/>
      </dsp:txXfrm>
    </dsp:sp>
    <dsp:sp modelId="{580D2AB1-7B40-4B42-A85A-B813E33936D8}">
      <dsp:nvSpPr>
        <dsp:cNvPr id="0" name=""/>
        <dsp:cNvSpPr/>
      </dsp:nvSpPr>
      <dsp:spPr>
        <a:xfrm>
          <a:off x="1371591" y="4886658"/>
          <a:ext cx="2806481" cy="1818977"/>
        </a:xfrm>
        <a:prstGeom prst="ellipse">
          <a:avLst/>
        </a:prstGeom>
        <a:solidFill>
          <a:srgbClr val="FFF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3600" b="1" kern="1200" dirty="0" smtClean="0">
              <a:solidFill>
                <a:schemeClr val="tx1"/>
              </a:solidFill>
            </a:rPr>
            <a:t>Facilities</a:t>
          </a:r>
          <a:endParaRPr lang="en-MY" sz="3600" b="1" kern="1200" dirty="0" smtClean="0">
            <a:solidFill>
              <a:schemeClr val="tx1"/>
            </a:solidFill>
          </a:endParaRPr>
        </a:p>
      </dsp:txBody>
      <dsp:txXfrm>
        <a:off x="1782591" y="5153041"/>
        <a:ext cx="1984481" cy="1286211"/>
      </dsp:txXfrm>
    </dsp:sp>
    <dsp:sp modelId="{7CFBB3A4-877E-4BDD-9525-F4670B0934B6}">
      <dsp:nvSpPr>
        <dsp:cNvPr id="0" name=""/>
        <dsp:cNvSpPr/>
      </dsp:nvSpPr>
      <dsp:spPr>
        <a:xfrm>
          <a:off x="152406" y="1906839"/>
          <a:ext cx="2849955" cy="1818977"/>
        </a:xfrm>
        <a:prstGeom prst="ellipse">
          <a:avLst/>
        </a:prstGeom>
        <a:solidFill>
          <a:srgbClr val="FFF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3200" b="1" kern="1200" dirty="0" smtClean="0">
              <a:solidFill>
                <a:schemeClr val="tx1"/>
              </a:solidFill>
            </a:rPr>
            <a:t>Curriculum</a:t>
          </a:r>
          <a:endParaRPr lang="en-MY" sz="3200" b="1" kern="1200" dirty="0">
            <a:solidFill>
              <a:schemeClr val="tx1"/>
            </a:solidFill>
          </a:endParaRPr>
        </a:p>
      </dsp:txBody>
      <dsp:txXfrm>
        <a:off x="569772" y="2173222"/>
        <a:ext cx="2015223" cy="1286211"/>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0.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2.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fld id="{7614CDC2-13E1-409A-866A-0777E4FE7D88}" type="datetimeFigureOut">
              <a:rPr lang="en-US" smtClean="0"/>
              <a:t>4/20/14</a:t>
            </a:fld>
            <a:endParaRPr lang="en-US"/>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8CB0A04F-01A2-408D-A7BC-7FC93036C8BA}" type="slidenum">
              <a:rPr lang="en-US" smtClean="0"/>
              <a:t>‹#›</a:t>
            </a:fld>
            <a:endParaRPr lang="en-US"/>
          </a:p>
        </p:txBody>
      </p:sp>
    </p:spTree>
    <p:extLst>
      <p:ext uri="{BB962C8B-B14F-4D97-AF65-F5344CB8AC3E}">
        <p14:creationId xmlns:p14="http://schemas.microsoft.com/office/powerpoint/2010/main" val="1007429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MY"/>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E19D13C1-7C50-4E42-89C4-1D4EFA979C4F}" type="datetimeFigureOut">
              <a:rPr lang="en-MY" smtClean="0"/>
              <a:pPr/>
              <a:t>4/20/14</a:t>
            </a:fld>
            <a:endParaRPr lang="en-MY"/>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MY"/>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MY"/>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BC3C75AE-9377-4EEA-A336-DE35D24B7897}" type="slidenum">
              <a:rPr lang="en-MY" smtClean="0"/>
              <a:pPr/>
              <a:t>‹#›</a:t>
            </a:fld>
            <a:endParaRPr lang="en-MY"/>
          </a:p>
        </p:txBody>
      </p:sp>
    </p:spTree>
    <p:extLst>
      <p:ext uri="{BB962C8B-B14F-4D97-AF65-F5344CB8AC3E}">
        <p14:creationId xmlns:p14="http://schemas.microsoft.com/office/powerpoint/2010/main" val="40687599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7.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0.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2.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4.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6.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7.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8.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9.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0.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3.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4.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E5E1B8A-7EA2-42E8-9823-732875C3281B}" type="slidenum">
              <a:rPr lang="en-US" smtClean="0"/>
              <a:pPr fontAlgn="base">
                <a:spcBef>
                  <a:spcPct val="0"/>
                </a:spcBef>
                <a:spcAft>
                  <a:spcPct val="0"/>
                </a:spcAft>
                <a:defRPr/>
              </a:pPr>
              <a:t>11</a:t>
            </a:fld>
            <a:endParaRPr lang="en-US" smtClean="0"/>
          </a:p>
        </p:txBody>
      </p:sp>
      <p:sp>
        <p:nvSpPr>
          <p:cNvPr id="11059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0596" name="Rectangle 3"/>
          <p:cNvSpPr>
            <a:spLocks noGrp="1" noChangeArrowheads="1"/>
          </p:cNvSpPr>
          <p:nvPr>
            <p:ph type="body" idx="1"/>
          </p:nvPr>
        </p:nvSpPr>
        <p:spPr bwMode="auto">
          <a:xfrm>
            <a:off x="731520" y="4560570"/>
            <a:ext cx="5852160" cy="4318874"/>
          </a:xfrm>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a:ln/>
        </p:spPr>
        <p:txBody>
          <a:bodyPr/>
          <a:lstStyle/>
          <a:p>
            <a:r>
              <a:rPr lang="en-US"/>
              <a:t>EAC Training Modules (OBE for Panel Evaluator)</a:t>
            </a:r>
          </a:p>
        </p:txBody>
      </p:sp>
      <p:sp>
        <p:nvSpPr>
          <p:cNvPr id="7" name="Rectangle 7"/>
          <p:cNvSpPr>
            <a:spLocks noGrp="1" noChangeArrowheads="1"/>
          </p:cNvSpPr>
          <p:nvPr>
            <p:ph type="sldNum" sz="quarter" idx="5"/>
          </p:nvPr>
        </p:nvSpPr>
        <p:spPr>
          <a:ln/>
        </p:spPr>
        <p:txBody>
          <a:bodyPr/>
          <a:lstStyle/>
          <a:p>
            <a:fld id="{D6ED5E63-BC95-497F-9A65-43146A71E11B}" type="slidenum">
              <a:rPr lang="en-US"/>
              <a:pPr/>
              <a:t>85</a:t>
            </a:fld>
            <a:endParaRPr lang="en-US"/>
          </a:p>
        </p:txBody>
      </p:sp>
      <p:sp>
        <p:nvSpPr>
          <p:cNvPr id="719874" name="Rectangle 2"/>
          <p:cNvSpPr>
            <a:spLocks noGrp="1" noRot="1" noChangeAspect="1" noChangeArrowheads="1" noTextEdit="1"/>
          </p:cNvSpPr>
          <p:nvPr>
            <p:ph type="sldImg"/>
          </p:nvPr>
        </p:nvSpPr>
        <p:spPr>
          <a:ln/>
        </p:spPr>
      </p:sp>
      <p:sp>
        <p:nvSpPr>
          <p:cNvPr id="7198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a:ln/>
        </p:spPr>
        <p:txBody>
          <a:bodyPr/>
          <a:lstStyle/>
          <a:p>
            <a:r>
              <a:rPr lang="en-US"/>
              <a:t>EAC Training Modules (OBE for Panel Evaluator)</a:t>
            </a:r>
          </a:p>
        </p:txBody>
      </p:sp>
      <p:sp>
        <p:nvSpPr>
          <p:cNvPr id="7" name="Rectangle 7"/>
          <p:cNvSpPr>
            <a:spLocks noGrp="1" noChangeArrowheads="1"/>
          </p:cNvSpPr>
          <p:nvPr>
            <p:ph type="sldNum" sz="quarter" idx="5"/>
          </p:nvPr>
        </p:nvSpPr>
        <p:spPr>
          <a:ln/>
        </p:spPr>
        <p:txBody>
          <a:bodyPr/>
          <a:lstStyle/>
          <a:p>
            <a:fld id="{23428663-E065-4F1A-8379-35EBF3B7826F}" type="slidenum">
              <a:rPr lang="en-US"/>
              <a:pPr/>
              <a:t>87</a:t>
            </a:fld>
            <a:endParaRPr lang="en-US"/>
          </a:p>
        </p:txBody>
      </p:sp>
      <p:sp>
        <p:nvSpPr>
          <p:cNvPr id="706562" name="Rectangle 2"/>
          <p:cNvSpPr>
            <a:spLocks noGrp="1" noRot="1" noChangeAspect="1" noChangeArrowheads="1" noTextEdit="1"/>
          </p:cNvSpPr>
          <p:nvPr>
            <p:ph type="sldImg"/>
          </p:nvPr>
        </p:nvSpPr>
        <p:spPr>
          <a:ln/>
        </p:spPr>
      </p:sp>
      <p:sp>
        <p:nvSpPr>
          <p:cNvPr id="7065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a:ln/>
        </p:spPr>
        <p:txBody>
          <a:bodyPr/>
          <a:lstStyle/>
          <a:p>
            <a:r>
              <a:rPr lang="en-US"/>
              <a:t>EAC Training Modules (OBE for Panel Evaluator)</a:t>
            </a:r>
          </a:p>
        </p:txBody>
      </p:sp>
      <p:sp>
        <p:nvSpPr>
          <p:cNvPr id="7" name="Rectangle 7"/>
          <p:cNvSpPr>
            <a:spLocks noGrp="1" noChangeArrowheads="1"/>
          </p:cNvSpPr>
          <p:nvPr>
            <p:ph type="sldNum" sz="quarter" idx="5"/>
          </p:nvPr>
        </p:nvSpPr>
        <p:spPr>
          <a:ln/>
        </p:spPr>
        <p:txBody>
          <a:bodyPr/>
          <a:lstStyle/>
          <a:p>
            <a:fld id="{6952BC70-FF83-435A-9239-55A1FD85CAD5}" type="slidenum">
              <a:rPr lang="en-US"/>
              <a:pPr/>
              <a:t>90</a:t>
            </a:fld>
            <a:endParaRPr lang="en-US"/>
          </a:p>
        </p:txBody>
      </p:sp>
      <p:sp>
        <p:nvSpPr>
          <p:cNvPr id="720898" name="Rectangle 2"/>
          <p:cNvSpPr>
            <a:spLocks noGrp="1" noRot="1" noChangeAspect="1" noChangeArrowheads="1" noTextEdit="1"/>
          </p:cNvSpPr>
          <p:nvPr>
            <p:ph type="sldImg"/>
          </p:nvPr>
        </p:nvSpPr>
        <p:spPr>
          <a:ln/>
        </p:spPr>
      </p:sp>
      <p:sp>
        <p:nvSpPr>
          <p:cNvPr id="7208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p:spPr>
        <p:txBody>
          <a:bodyPr/>
          <a:lstStyle/>
          <a:p>
            <a:fld id="{AB6A0556-97D9-4CB8-B726-38BE065FF36E}" type="slidenum">
              <a:rPr lang="en-US" smtClean="0">
                <a:latin typeface="Times New Roman" pitchFamily="18" charset="0"/>
              </a:rPr>
              <a:pPr/>
              <a:t>134</a:t>
            </a:fld>
            <a:endParaRPr lang="en-US" smtClean="0">
              <a:latin typeface="Times New Roman" pitchFamily="18" charset="0"/>
            </a:endParaRPr>
          </a:p>
        </p:txBody>
      </p:sp>
      <p:sp>
        <p:nvSpPr>
          <p:cNvPr id="150531" name="Rectangle 2"/>
          <p:cNvSpPr>
            <a:spLocks noGrp="1" noRot="1" noChangeAspect="1" noChangeArrowheads="1" noTextEdit="1"/>
          </p:cNvSpPr>
          <p:nvPr>
            <p:ph type="sldImg"/>
          </p:nvPr>
        </p:nvSpPr>
        <p:spPr>
          <a:ln/>
        </p:spPr>
      </p:sp>
      <p:sp>
        <p:nvSpPr>
          <p:cNvPr id="150532" name="Rectangle 3"/>
          <p:cNvSpPr>
            <a:spLocks noGrp="1" noChangeArrowheads="1"/>
          </p:cNvSpPr>
          <p:nvPr>
            <p:ph type="body" idx="1"/>
          </p:nvPr>
        </p:nvSpPr>
        <p:spPr>
          <a:noFill/>
          <a:ln/>
        </p:spPr>
        <p:txBody>
          <a:bodyPr/>
          <a:lstStyle/>
          <a:p>
            <a:pPr eaLnBrk="1" hangingPunct="1"/>
            <a:endParaRPr lang="en-US" smtClean="0">
              <a:latin typeface="Times New Roman"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p:spPr>
        <p:txBody>
          <a:bodyPr/>
          <a:lstStyle/>
          <a:p>
            <a:fld id="{3FA0CCEF-C9CF-41FF-98EB-DB5BADD433CE}" type="slidenum">
              <a:rPr lang="en-US" smtClean="0">
                <a:latin typeface="Times New Roman" pitchFamily="18" charset="0"/>
              </a:rPr>
              <a:pPr/>
              <a:t>135</a:t>
            </a:fld>
            <a:endParaRPr lang="en-US" smtClean="0">
              <a:latin typeface="Times New Roman" pitchFamily="18" charset="0"/>
            </a:endParaRPr>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noFill/>
          <a:ln/>
        </p:spPr>
        <p:txBody>
          <a:bodyPr/>
          <a:lstStyle/>
          <a:p>
            <a:pPr eaLnBrk="1" hangingPunct="1"/>
            <a:endParaRPr lang="en-US" smtClean="0">
              <a:latin typeface="Times New Roman"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p:spPr>
        <p:txBody>
          <a:bodyPr/>
          <a:lstStyle/>
          <a:p>
            <a:fld id="{FE9B875A-D8F2-4009-B6F8-233BDC8B0CF3}" type="slidenum">
              <a:rPr lang="en-US" smtClean="0">
                <a:latin typeface="Times New Roman" pitchFamily="18" charset="0"/>
              </a:rPr>
              <a:pPr/>
              <a:t>136</a:t>
            </a:fld>
            <a:endParaRPr lang="en-US" smtClean="0">
              <a:latin typeface="Times New Roman" pitchFamily="18" charset="0"/>
            </a:endParaRPr>
          </a:p>
        </p:txBody>
      </p:sp>
      <p:sp>
        <p:nvSpPr>
          <p:cNvPr id="148483" name="Rectangle 2"/>
          <p:cNvSpPr>
            <a:spLocks noGrp="1" noRot="1" noChangeAspect="1" noChangeArrowheads="1" noTextEdit="1"/>
          </p:cNvSpPr>
          <p:nvPr>
            <p:ph type="sldImg"/>
          </p:nvPr>
        </p:nvSpPr>
        <p:spPr>
          <a:ln/>
        </p:spPr>
      </p:sp>
      <p:sp>
        <p:nvSpPr>
          <p:cNvPr id="148484" name="Rectangle 3"/>
          <p:cNvSpPr>
            <a:spLocks noGrp="1" noChangeArrowheads="1"/>
          </p:cNvSpPr>
          <p:nvPr>
            <p:ph type="body" idx="1"/>
          </p:nvPr>
        </p:nvSpPr>
        <p:spPr>
          <a:noFill/>
          <a:ln/>
        </p:spPr>
        <p:txBody>
          <a:bodyPr/>
          <a:lstStyle/>
          <a:p>
            <a:pPr eaLnBrk="1" hangingPunct="1"/>
            <a:endParaRPr lang="en-US" smtClean="0">
              <a:latin typeface="Times New Roman"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noFill/>
        </p:spPr>
        <p:txBody>
          <a:bodyPr/>
          <a:lstStyle/>
          <a:p>
            <a:fld id="{EBF34BFE-2E40-4D48-9415-1A36FE91D717}" type="slidenum">
              <a:rPr lang="en-US" smtClean="0">
                <a:latin typeface="Times New Roman" pitchFamily="18" charset="0"/>
              </a:rPr>
              <a:pPr/>
              <a:t>137</a:t>
            </a:fld>
            <a:endParaRPr lang="en-US" smtClean="0">
              <a:latin typeface="Times New Roman" pitchFamily="18" charset="0"/>
            </a:endParaRPr>
          </a:p>
        </p:txBody>
      </p:sp>
      <p:sp>
        <p:nvSpPr>
          <p:cNvPr id="149507" name="Rectangle 2"/>
          <p:cNvSpPr>
            <a:spLocks noGrp="1" noRot="1" noChangeAspect="1" noChangeArrowheads="1" noTextEdit="1"/>
          </p:cNvSpPr>
          <p:nvPr>
            <p:ph type="sldImg"/>
          </p:nvPr>
        </p:nvSpPr>
        <p:spPr>
          <a:ln/>
        </p:spPr>
      </p:sp>
      <p:sp>
        <p:nvSpPr>
          <p:cNvPr id="149508" name="Rectangle 3"/>
          <p:cNvSpPr>
            <a:spLocks noGrp="1" noChangeArrowheads="1"/>
          </p:cNvSpPr>
          <p:nvPr>
            <p:ph type="body" idx="1"/>
          </p:nvPr>
        </p:nvSpPr>
        <p:spPr>
          <a:noFill/>
          <a:ln/>
        </p:spPr>
        <p:txBody>
          <a:bodyPr/>
          <a:lstStyle/>
          <a:p>
            <a:pPr eaLnBrk="1" hangingPunct="1"/>
            <a:endParaRPr lang="en-US" smtClean="0">
              <a:latin typeface="Times New Roman"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p:spPr>
        <p:txBody>
          <a:bodyPr/>
          <a:lstStyle/>
          <a:p>
            <a:fld id="{62E12D6A-3501-4704-A9CA-466428273207}" type="slidenum">
              <a:rPr lang="en-US" smtClean="0">
                <a:latin typeface="Times New Roman" pitchFamily="18" charset="0"/>
              </a:rPr>
              <a:pPr/>
              <a:t>138</a:t>
            </a:fld>
            <a:endParaRPr lang="en-US" smtClean="0">
              <a:latin typeface="Times New Roman" pitchFamily="18" charset="0"/>
            </a:endParaRPr>
          </a:p>
        </p:txBody>
      </p:sp>
      <p:sp>
        <p:nvSpPr>
          <p:cNvPr id="151555" name="Rectangle 2"/>
          <p:cNvSpPr>
            <a:spLocks noGrp="1" noRot="1" noChangeAspect="1" noChangeArrowheads="1" noTextEdit="1"/>
          </p:cNvSpPr>
          <p:nvPr>
            <p:ph type="sldImg"/>
          </p:nvPr>
        </p:nvSpPr>
        <p:spPr>
          <a:ln/>
        </p:spPr>
      </p:sp>
      <p:sp>
        <p:nvSpPr>
          <p:cNvPr id="151556" name="Rectangle 3"/>
          <p:cNvSpPr>
            <a:spLocks noGrp="1" noChangeArrowheads="1"/>
          </p:cNvSpPr>
          <p:nvPr>
            <p:ph type="body" idx="1"/>
          </p:nvPr>
        </p:nvSpPr>
        <p:spPr>
          <a:noFill/>
          <a:ln/>
        </p:spPr>
        <p:txBody>
          <a:bodyPr/>
          <a:lstStyle/>
          <a:p>
            <a:pPr eaLnBrk="1" hangingPunct="1"/>
            <a:endParaRPr lang="en-US" smtClean="0">
              <a:latin typeface="Times New Roman"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a:ln/>
        </p:spPr>
        <p:txBody>
          <a:bodyPr/>
          <a:lstStyle/>
          <a:p>
            <a:r>
              <a:rPr lang="en-US"/>
              <a:t>EAC Training Modules (OBE for Panel Evaluator)</a:t>
            </a:r>
          </a:p>
        </p:txBody>
      </p:sp>
      <p:sp>
        <p:nvSpPr>
          <p:cNvPr id="7" name="Rectangle 7"/>
          <p:cNvSpPr>
            <a:spLocks noGrp="1" noChangeArrowheads="1"/>
          </p:cNvSpPr>
          <p:nvPr>
            <p:ph type="sldNum" sz="quarter" idx="5"/>
          </p:nvPr>
        </p:nvSpPr>
        <p:spPr>
          <a:ln/>
        </p:spPr>
        <p:txBody>
          <a:bodyPr/>
          <a:lstStyle/>
          <a:p>
            <a:fld id="{3ACCFE9E-B1BF-43B2-A7D8-8899C3E5377A}" type="slidenum">
              <a:rPr lang="en-US"/>
              <a:pPr/>
              <a:t>142</a:t>
            </a:fld>
            <a:endParaRPr lang="en-US"/>
          </a:p>
        </p:txBody>
      </p:sp>
      <p:sp>
        <p:nvSpPr>
          <p:cNvPr id="735234" name="Rectangle 2"/>
          <p:cNvSpPr>
            <a:spLocks noGrp="1" noRot="1" noChangeAspect="1" noChangeArrowheads="1" noTextEdit="1"/>
          </p:cNvSpPr>
          <p:nvPr>
            <p:ph type="sldImg"/>
          </p:nvPr>
        </p:nvSpPr>
        <p:spPr>
          <a:ln/>
        </p:spPr>
      </p:sp>
      <p:sp>
        <p:nvSpPr>
          <p:cNvPr id="73523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a:ln/>
        </p:spPr>
        <p:txBody>
          <a:bodyPr/>
          <a:lstStyle/>
          <a:p>
            <a:r>
              <a:rPr lang="en-US"/>
              <a:t>EAC Training Modules (OBE for Panel Evaluator)</a:t>
            </a:r>
          </a:p>
        </p:txBody>
      </p:sp>
      <p:sp>
        <p:nvSpPr>
          <p:cNvPr id="7" name="Rectangle 7"/>
          <p:cNvSpPr>
            <a:spLocks noGrp="1" noChangeArrowheads="1"/>
          </p:cNvSpPr>
          <p:nvPr>
            <p:ph type="sldNum" sz="quarter" idx="5"/>
          </p:nvPr>
        </p:nvSpPr>
        <p:spPr>
          <a:ln/>
        </p:spPr>
        <p:txBody>
          <a:bodyPr/>
          <a:lstStyle/>
          <a:p>
            <a:fld id="{F2E8552C-008E-4452-AFF0-909DB364FD33}" type="slidenum">
              <a:rPr lang="en-US"/>
              <a:pPr/>
              <a:t>143</a:t>
            </a:fld>
            <a:endParaRPr lang="en-US"/>
          </a:p>
        </p:txBody>
      </p:sp>
      <p:sp>
        <p:nvSpPr>
          <p:cNvPr id="736258" name="Rectangle 2"/>
          <p:cNvSpPr>
            <a:spLocks noGrp="1" noRot="1" noChangeAspect="1" noChangeArrowheads="1" noTextEdit="1"/>
          </p:cNvSpPr>
          <p:nvPr>
            <p:ph type="sldImg"/>
          </p:nvPr>
        </p:nvSpPr>
        <p:spPr>
          <a:ln/>
        </p:spPr>
      </p:sp>
      <p:sp>
        <p:nvSpPr>
          <p:cNvPr id="7362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a:ln/>
        </p:spPr>
        <p:txBody>
          <a:bodyPr/>
          <a:lstStyle/>
          <a:p>
            <a:r>
              <a:rPr lang="en-US"/>
              <a:t>EAC Training Modules (OBE for Panel Evaluator)</a:t>
            </a:r>
          </a:p>
        </p:txBody>
      </p:sp>
      <p:sp>
        <p:nvSpPr>
          <p:cNvPr id="7" name="Rectangle 7"/>
          <p:cNvSpPr>
            <a:spLocks noGrp="1" noChangeArrowheads="1"/>
          </p:cNvSpPr>
          <p:nvPr>
            <p:ph type="sldNum" sz="quarter" idx="5"/>
          </p:nvPr>
        </p:nvSpPr>
        <p:spPr>
          <a:ln/>
        </p:spPr>
        <p:txBody>
          <a:bodyPr/>
          <a:lstStyle/>
          <a:p>
            <a:fld id="{B186DF08-47B5-444E-A827-6221CBE3250C}" type="slidenum">
              <a:rPr lang="en-US"/>
              <a:pPr/>
              <a:t>34</a:t>
            </a:fld>
            <a:endParaRPr lang="en-US"/>
          </a:p>
        </p:txBody>
      </p:sp>
      <p:sp>
        <p:nvSpPr>
          <p:cNvPr id="711682" name="Rectangle 2"/>
          <p:cNvSpPr>
            <a:spLocks noGrp="1" noRot="1" noChangeAspect="1" noChangeArrowheads="1" noTextEdit="1"/>
          </p:cNvSpPr>
          <p:nvPr>
            <p:ph type="sldImg"/>
          </p:nvPr>
        </p:nvSpPr>
        <p:spPr>
          <a:ln/>
        </p:spPr>
      </p:sp>
      <p:sp>
        <p:nvSpPr>
          <p:cNvPr id="7116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a:ln/>
        </p:spPr>
        <p:txBody>
          <a:bodyPr/>
          <a:lstStyle/>
          <a:p>
            <a:r>
              <a:rPr lang="en-US"/>
              <a:t>EAC Training Modules (OBE for Panel Evaluator)</a:t>
            </a:r>
          </a:p>
        </p:txBody>
      </p:sp>
      <p:sp>
        <p:nvSpPr>
          <p:cNvPr id="7" name="Rectangle 7"/>
          <p:cNvSpPr>
            <a:spLocks noGrp="1" noChangeArrowheads="1"/>
          </p:cNvSpPr>
          <p:nvPr>
            <p:ph type="sldNum" sz="quarter" idx="5"/>
          </p:nvPr>
        </p:nvSpPr>
        <p:spPr>
          <a:ln/>
        </p:spPr>
        <p:txBody>
          <a:bodyPr/>
          <a:lstStyle/>
          <a:p>
            <a:fld id="{EA2E28F9-AE03-452C-9B06-18FAB61B32B2}" type="slidenum">
              <a:rPr lang="en-US"/>
              <a:pPr/>
              <a:t>144</a:t>
            </a:fld>
            <a:endParaRPr lang="en-US"/>
          </a:p>
        </p:txBody>
      </p:sp>
      <p:sp>
        <p:nvSpPr>
          <p:cNvPr id="737282" name="Rectangle 2"/>
          <p:cNvSpPr>
            <a:spLocks noGrp="1" noRot="1" noChangeAspect="1" noChangeArrowheads="1" noTextEdit="1"/>
          </p:cNvSpPr>
          <p:nvPr>
            <p:ph type="sldImg"/>
          </p:nvPr>
        </p:nvSpPr>
        <p:spPr>
          <a:ln/>
        </p:spPr>
      </p:sp>
      <p:sp>
        <p:nvSpPr>
          <p:cNvPr id="7372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a:ln/>
        </p:spPr>
        <p:txBody>
          <a:bodyPr/>
          <a:lstStyle/>
          <a:p>
            <a:r>
              <a:rPr lang="en-US"/>
              <a:t>EAC Training Modules (OBE for Panel Evaluator)</a:t>
            </a:r>
          </a:p>
        </p:txBody>
      </p:sp>
      <p:sp>
        <p:nvSpPr>
          <p:cNvPr id="7" name="Rectangle 7"/>
          <p:cNvSpPr>
            <a:spLocks noGrp="1" noChangeArrowheads="1"/>
          </p:cNvSpPr>
          <p:nvPr>
            <p:ph type="sldNum" sz="quarter" idx="5"/>
          </p:nvPr>
        </p:nvSpPr>
        <p:spPr>
          <a:ln/>
        </p:spPr>
        <p:txBody>
          <a:bodyPr/>
          <a:lstStyle/>
          <a:p>
            <a:fld id="{DCFE1B6F-6F5A-4FA0-80C9-99E9BF6C9BA9}" type="slidenum">
              <a:rPr lang="en-US"/>
              <a:pPr/>
              <a:t>156</a:t>
            </a:fld>
            <a:endParaRPr lang="en-US"/>
          </a:p>
        </p:txBody>
      </p:sp>
      <p:sp>
        <p:nvSpPr>
          <p:cNvPr id="717826" name="Rectangle 2"/>
          <p:cNvSpPr>
            <a:spLocks noGrp="1" noRot="1" noChangeAspect="1" noChangeArrowheads="1" noTextEdit="1"/>
          </p:cNvSpPr>
          <p:nvPr>
            <p:ph type="sldImg"/>
          </p:nvPr>
        </p:nvSpPr>
        <p:spPr>
          <a:ln/>
        </p:spPr>
      </p:sp>
      <p:sp>
        <p:nvSpPr>
          <p:cNvPr id="7178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FCC95DC5-EA74-4FFD-B954-A4E82B85E403}" type="slidenum">
              <a:rPr lang="en-US" smtClean="0">
                <a:latin typeface="Times New Roman" pitchFamily="18" charset="0"/>
              </a:rPr>
              <a:pPr/>
              <a:t>157</a:t>
            </a:fld>
            <a:endParaRPr lang="en-US" smtClean="0">
              <a:latin typeface="Times New Roman" pitchFamily="18"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endParaRPr lang="en-US" smtClean="0">
              <a:latin typeface="Times New Roman" pitchFamily="18"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7B512A58-9091-47F8-8943-AC9C64C144AC}" type="slidenum">
              <a:rPr lang="en-US" smtClean="0">
                <a:latin typeface="Times New Roman" pitchFamily="18" charset="0"/>
              </a:rPr>
              <a:pPr/>
              <a:t>158</a:t>
            </a:fld>
            <a:endParaRPr lang="en-US" smtClean="0">
              <a:latin typeface="Times New Roman" pitchFamily="18" charset="0"/>
            </a:endParaRP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endParaRPr lang="en-US" smtClean="0">
              <a:latin typeface="Times New Roman" pitchFamily="18"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30CBDDC9-B87D-482A-B104-BA4512644BF2}" type="slidenum">
              <a:rPr lang="en-US" smtClean="0">
                <a:latin typeface="Times New Roman" pitchFamily="18" charset="0"/>
              </a:rPr>
              <a:pPr/>
              <a:t>159</a:t>
            </a:fld>
            <a:endParaRPr lang="en-US" smtClean="0">
              <a:latin typeface="Times New Roman" pitchFamily="18" charset="0"/>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endParaRPr lang="en-US" smtClean="0">
              <a:latin typeface="Times New Roman" pitchFamily="18"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9ED38FF6-82CD-4D06-BFF1-AA679FD6BD6E}" type="slidenum">
              <a:rPr lang="en-US" smtClean="0">
                <a:latin typeface="Times New Roman" pitchFamily="18" charset="0"/>
              </a:rPr>
              <a:pPr/>
              <a:t>160</a:t>
            </a:fld>
            <a:endParaRPr lang="en-US" smtClean="0">
              <a:latin typeface="Times New Roman" pitchFamily="18" charset="0"/>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endParaRPr lang="en-US" smtClean="0">
              <a:latin typeface="Times New Roman" pitchFamily="18"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noFill/>
        </p:spPr>
        <p:txBody>
          <a:bodyPr/>
          <a:lstStyle/>
          <a:p>
            <a:fld id="{EA1B17E7-EDF5-48A8-8A77-2637DD74DD5A}" type="slidenum">
              <a:rPr lang="en-US" smtClean="0">
                <a:latin typeface="Times New Roman" pitchFamily="18" charset="0"/>
              </a:rPr>
              <a:pPr/>
              <a:t>163</a:t>
            </a:fld>
            <a:endParaRPr lang="en-US" smtClean="0">
              <a:latin typeface="Times New Roman" pitchFamily="18" charset="0"/>
            </a:endParaRPr>
          </a:p>
        </p:txBody>
      </p:sp>
      <p:sp>
        <p:nvSpPr>
          <p:cNvPr id="155651" name="Rectangle 2"/>
          <p:cNvSpPr>
            <a:spLocks noGrp="1" noRot="1" noChangeAspect="1" noChangeArrowheads="1" noTextEdit="1"/>
          </p:cNvSpPr>
          <p:nvPr>
            <p:ph type="sldImg"/>
          </p:nvPr>
        </p:nvSpPr>
        <p:spPr>
          <a:ln/>
        </p:spPr>
      </p:sp>
      <p:sp>
        <p:nvSpPr>
          <p:cNvPr id="155652" name="Rectangle 3"/>
          <p:cNvSpPr>
            <a:spLocks noGrp="1" noChangeArrowheads="1"/>
          </p:cNvSpPr>
          <p:nvPr>
            <p:ph type="body" idx="1"/>
          </p:nvPr>
        </p:nvSpPr>
        <p:spPr>
          <a:noFill/>
          <a:ln/>
        </p:spPr>
        <p:txBody>
          <a:bodyPr/>
          <a:lstStyle/>
          <a:p>
            <a:endParaRPr lang="en-US" smtClean="0">
              <a:latin typeface="Times New Roman" pitchFamily="18"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a:spLocks noGrp="1" noChangeArrowheads="1"/>
          </p:cNvSpPr>
          <p:nvPr>
            <p:ph type="sldNum" sz="quarter" idx="5"/>
          </p:nvPr>
        </p:nvSpPr>
        <p:spPr>
          <a:noFill/>
        </p:spPr>
        <p:txBody>
          <a:bodyPr/>
          <a:lstStyle/>
          <a:p>
            <a:fld id="{A549FF21-87B4-4529-B1CF-428B0883BEC2}" type="slidenum">
              <a:rPr lang="en-US" smtClean="0">
                <a:latin typeface="Times New Roman" pitchFamily="18" charset="0"/>
              </a:rPr>
              <a:pPr/>
              <a:t>164</a:t>
            </a:fld>
            <a:endParaRPr lang="en-US" smtClean="0">
              <a:latin typeface="Times New Roman" pitchFamily="18" charset="0"/>
            </a:endParaRPr>
          </a:p>
        </p:txBody>
      </p:sp>
      <p:sp>
        <p:nvSpPr>
          <p:cNvPr id="160771" name="Rectangle 2"/>
          <p:cNvSpPr>
            <a:spLocks noGrp="1" noRot="1" noChangeAspect="1" noChangeArrowheads="1" noTextEdit="1"/>
          </p:cNvSpPr>
          <p:nvPr>
            <p:ph type="sldImg"/>
          </p:nvPr>
        </p:nvSpPr>
        <p:spPr>
          <a:ln/>
        </p:spPr>
      </p:sp>
      <p:sp>
        <p:nvSpPr>
          <p:cNvPr id="160772" name="Rectangle 3"/>
          <p:cNvSpPr>
            <a:spLocks noGrp="1" noChangeArrowheads="1"/>
          </p:cNvSpPr>
          <p:nvPr>
            <p:ph type="body" idx="1"/>
          </p:nvPr>
        </p:nvSpPr>
        <p:spPr>
          <a:noFill/>
          <a:ln/>
        </p:spPr>
        <p:txBody>
          <a:bodyPr/>
          <a:lstStyle/>
          <a:p>
            <a:endParaRPr lang="en-US" smtClean="0">
              <a:latin typeface="Times New Roman" pitchFamily="18"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a:noFill/>
        </p:spPr>
        <p:txBody>
          <a:bodyPr/>
          <a:lstStyle/>
          <a:p>
            <a:fld id="{F477691F-E858-42D3-AADF-16A42888AC3C}" type="slidenum">
              <a:rPr lang="en-US" smtClean="0">
                <a:latin typeface="Times New Roman" pitchFamily="18" charset="0"/>
              </a:rPr>
              <a:pPr/>
              <a:t>165</a:t>
            </a:fld>
            <a:endParaRPr lang="en-US" smtClean="0">
              <a:latin typeface="Times New Roman" pitchFamily="18" charset="0"/>
            </a:endParaRPr>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p:spPr>
        <p:txBody>
          <a:bodyPr/>
          <a:lstStyle/>
          <a:p>
            <a:pPr eaLnBrk="1" hangingPunct="1"/>
            <a:endParaRPr lang="en-US" smtClean="0">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a:ln/>
        </p:spPr>
        <p:txBody>
          <a:bodyPr/>
          <a:lstStyle/>
          <a:p>
            <a:r>
              <a:rPr lang="en-US"/>
              <a:t>EAC Training Modules (OBE for Panel Evaluator)</a:t>
            </a:r>
          </a:p>
        </p:txBody>
      </p:sp>
      <p:sp>
        <p:nvSpPr>
          <p:cNvPr id="7" name="Rectangle 7"/>
          <p:cNvSpPr>
            <a:spLocks noGrp="1" noChangeArrowheads="1"/>
          </p:cNvSpPr>
          <p:nvPr>
            <p:ph type="sldNum" sz="quarter" idx="5"/>
          </p:nvPr>
        </p:nvSpPr>
        <p:spPr>
          <a:ln/>
        </p:spPr>
        <p:txBody>
          <a:bodyPr/>
          <a:lstStyle/>
          <a:p>
            <a:fld id="{86FA17F4-0647-4E11-9889-46C66D4D58B6}" type="slidenum">
              <a:rPr lang="en-US"/>
              <a:pPr/>
              <a:t>35</a:t>
            </a:fld>
            <a:endParaRPr lang="en-US"/>
          </a:p>
        </p:txBody>
      </p:sp>
      <p:sp>
        <p:nvSpPr>
          <p:cNvPr id="707586" name="Rectangle 2"/>
          <p:cNvSpPr>
            <a:spLocks noGrp="1" noRot="1" noChangeAspect="1" noChangeArrowheads="1" noTextEdit="1"/>
          </p:cNvSpPr>
          <p:nvPr>
            <p:ph type="sldImg"/>
          </p:nvPr>
        </p:nvSpPr>
        <p:spPr>
          <a:ln/>
        </p:spPr>
      </p:sp>
      <p:sp>
        <p:nvSpPr>
          <p:cNvPr id="7075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a:ln/>
        </p:spPr>
        <p:txBody>
          <a:bodyPr/>
          <a:lstStyle/>
          <a:p>
            <a:r>
              <a:rPr lang="en-US"/>
              <a:t>EAC Training Modules (OBE for Panel Evaluator)</a:t>
            </a:r>
          </a:p>
        </p:txBody>
      </p:sp>
      <p:sp>
        <p:nvSpPr>
          <p:cNvPr id="7" name="Rectangle 7"/>
          <p:cNvSpPr>
            <a:spLocks noGrp="1" noChangeArrowheads="1"/>
          </p:cNvSpPr>
          <p:nvPr>
            <p:ph type="sldNum" sz="quarter" idx="5"/>
          </p:nvPr>
        </p:nvSpPr>
        <p:spPr>
          <a:ln/>
        </p:spPr>
        <p:txBody>
          <a:bodyPr/>
          <a:lstStyle/>
          <a:p>
            <a:fld id="{14A96E6C-D7ED-4CEE-BCDC-4C9D1D4CB5B8}" type="slidenum">
              <a:rPr lang="en-US"/>
              <a:pPr/>
              <a:t>36</a:t>
            </a:fld>
            <a:endParaRPr lang="en-US"/>
          </a:p>
        </p:txBody>
      </p:sp>
      <p:sp>
        <p:nvSpPr>
          <p:cNvPr id="734210" name="Rectangle 2"/>
          <p:cNvSpPr>
            <a:spLocks noGrp="1" noRot="1" noChangeAspect="1" noChangeArrowheads="1" noTextEdit="1"/>
          </p:cNvSpPr>
          <p:nvPr>
            <p:ph type="sldImg"/>
          </p:nvPr>
        </p:nvSpPr>
        <p:spPr>
          <a:ln/>
        </p:spPr>
      </p:sp>
      <p:sp>
        <p:nvSpPr>
          <p:cNvPr id="7342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a:ln/>
        </p:spPr>
        <p:txBody>
          <a:bodyPr/>
          <a:lstStyle/>
          <a:p>
            <a:r>
              <a:rPr lang="en-US"/>
              <a:t>EAC Training Modules (OBE for Panel Evaluator)</a:t>
            </a:r>
          </a:p>
        </p:txBody>
      </p:sp>
      <p:sp>
        <p:nvSpPr>
          <p:cNvPr id="7" name="Rectangle 7"/>
          <p:cNvSpPr>
            <a:spLocks noGrp="1" noChangeArrowheads="1"/>
          </p:cNvSpPr>
          <p:nvPr>
            <p:ph type="sldNum" sz="quarter" idx="5"/>
          </p:nvPr>
        </p:nvSpPr>
        <p:spPr>
          <a:ln/>
        </p:spPr>
        <p:txBody>
          <a:bodyPr/>
          <a:lstStyle/>
          <a:p>
            <a:fld id="{A823D1C6-CAD6-4913-BDF3-0DE08C9FF989}" type="slidenum">
              <a:rPr lang="en-US"/>
              <a:pPr/>
              <a:t>39</a:t>
            </a:fld>
            <a:endParaRPr lang="en-US"/>
          </a:p>
        </p:txBody>
      </p:sp>
      <p:sp>
        <p:nvSpPr>
          <p:cNvPr id="718850" name="Rectangle 2"/>
          <p:cNvSpPr>
            <a:spLocks noGrp="1" noRot="1" noChangeAspect="1" noChangeArrowheads="1" noTextEdit="1"/>
          </p:cNvSpPr>
          <p:nvPr>
            <p:ph type="sldImg"/>
          </p:nvPr>
        </p:nvSpPr>
        <p:spPr>
          <a:ln/>
        </p:spPr>
      </p:sp>
      <p:sp>
        <p:nvSpPr>
          <p:cNvPr id="7188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p:spPr>
        <p:txBody>
          <a:bodyPr/>
          <a:lstStyle/>
          <a:p>
            <a:fld id="{9962AE47-7CDD-4960-8D80-3318D1017CA9}" type="slidenum">
              <a:rPr lang="en-US" smtClean="0">
                <a:latin typeface="Times New Roman" pitchFamily="18" charset="0"/>
              </a:rPr>
              <a:pPr/>
              <a:t>45</a:t>
            </a:fld>
            <a:endParaRPr lang="en-US" smtClean="0">
              <a:latin typeface="Times New Roman" pitchFamily="18" charset="0"/>
            </a:endParaRPr>
          </a:p>
        </p:txBody>
      </p:sp>
      <p:sp>
        <p:nvSpPr>
          <p:cNvPr id="146435" name="Rectangle 2"/>
          <p:cNvSpPr>
            <a:spLocks noGrp="1" noRot="1" noChangeAspect="1" noChangeArrowheads="1" noTextEdit="1"/>
          </p:cNvSpPr>
          <p:nvPr>
            <p:ph type="sldImg"/>
          </p:nvPr>
        </p:nvSpPr>
        <p:spPr>
          <a:xfrm>
            <a:off x="1258888" y="720725"/>
            <a:ext cx="4799012" cy="3598863"/>
          </a:xfrm>
          <a:ln/>
        </p:spPr>
      </p:sp>
      <p:sp>
        <p:nvSpPr>
          <p:cNvPr id="146436" name="Rectangle 3"/>
          <p:cNvSpPr>
            <a:spLocks noGrp="1" noChangeArrowheads="1"/>
          </p:cNvSpPr>
          <p:nvPr>
            <p:ph type="body" idx="1"/>
          </p:nvPr>
        </p:nvSpPr>
        <p:spPr>
          <a:noFill/>
          <a:ln/>
        </p:spPr>
        <p:txBody>
          <a:bodyPr/>
          <a:lstStyle/>
          <a:p>
            <a:pPr eaLnBrk="1" hangingPunct="1"/>
            <a:endParaRPr lang="en-US" smtClean="0">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a:ln/>
        </p:spPr>
        <p:txBody>
          <a:bodyPr/>
          <a:lstStyle/>
          <a:p>
            <a:r>
              <a:rPr lang="en-US"/>
              <a:t>EAC Training Modules (OBE for Panel Evaluator)</a:t>
            </a:r>
          </a:p>
        </p:txBody>
      </p:sp>
      <p:sp>
        <p:nvSpPr>
          <p:cNvPr id="7" name="Rectangle 7"/>
          <p:cNvSpPr>
            <a:spLocks noGrp="1" noChangeArrowheads="1"/>
          </p:cNvSpPr>
          <p:nvPr>
            <p:ph type="sldNum" sz="quarter" idx="5"/>
          </p:nvPr>
        </p:nvSpPr>
        <p:spPr>
          <a:ln/>
        </p:spPr>
        <p:txBody>
          <a:bodyPr/>
          <a:lstStyle/>
          <a:p>
            <a:fld id="{BA8C34F3-5496-4979-89E7-B79860C3A874}" type="slidenum">
              <a:rPr lang="en-US"/>
              <a:pPr/>
              <a:t>53</a:t>
            </a:fld>
            <a:endParaRPr lang="en-US"/>
          </a:p>
        </p:txBody>
      </p:sp>
      <p:sp>
        <p:nvSpPr>
          <p:cNvPr id="748546" name="Rectangle 2"/>
          <p:cNvSpPr>
            <a:spLocks noGrp="1" noRot="1" noChangeAspect="1" noChangeArrowheads="1" noTextEdit="1"/>
          </p:cNvSpPr>
          <p:nvPr>
            <p:ph type="sldImg"/>
          </p:nvPr>
        </p:nvSpPr>
        <p:spPr>
          <a:ln/>
        </p:spPr>
      </p:sp>
      <p:sp>
        <p:nvSpPr>
          <p:cNvPr id="7485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a:ln/>
        </p:spPr>
        <p:txBody>
          <a:bodyPr/>
          <a:lstStyle/>
          <a:p>
            <a:r>
              <a:rPr lang="en-US"/>
              <a:t>EAC Training Modules (OBE for Panel Evaluator)</a:t>
            </a:r>
          </a:p>
        </p:txBody>
      </p:sp>
      <p:sp>
        <p:nvSpPr>
          <p:cNvPr id="7" name="Rectangle 7"/>
          <p:cNvSpPr>
            <a:spLocks noGrp="1" noChangeArrowheads="1"/>
          </p:cNvSpPr>
          <p:nvPr>
            <p:ph type="sldNum" sz="quarter" idx="5"/>
          </p:nvPr>
        </p:nvSpPr>
        <p:spPr>
          <a:ln/>
        </p:spPr>
        <p:txBody>
          <a:bodyPr/>
          <a:lstStyle/>
          <a:p>
            <a:fld id="{E2AB70AB-5050-4742-A4DB-2567C99FBC68}" type="slidenum">
              <a:rPr lang="en-US"/>
              <a:pPr/>
              <a:t>54</a:t>
            </a:fld>
            <a:endParaRPr lang="en-US"/>
          </a:p>
        </p:txBody>
      </p:sp>
      <p:sp>
        <p:nvSpPr>
          <p:cNvPr id="749570" name="Rectangle 2"/>
          <p:cNvSpPr>
            <a:spLocks noGrp="1" noRot="1" noChangeAspect="1" noChangeArrowheads="1" noTextEdit="1"/>
          </p:cNvSpPr>
          <p:nvPr>
            <p:ph type="sldImg"/>
          </p:nvPr>
        </p:nvSpPr>
        <p:spPr>
          <a:ln/>
        </p:spPr>
      </p:sp>
      <p:sp>
        <p:nvSpPr>
          <p:cNvPr id="7495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a:ln/>
        </p:spPr>
        <p:txBody>
          <a:bodyPr/>
          <a:lstStyle/>
          <a:p>
            <a:r>
              <a:rPr lang="en-US"/>
              <a:t>EAC Training Modules (OBE for Panel Evaluator)</a:t>
            </a:r>
          </a:p>
        </p:txBody>
      </p:sp>
      <p:sp>
        <p:nvSpPr>
          <p:cNvPr id="7" name="Rectangle 7"/>
          <p:cNvSpPr>
            <a:spLocks noGrp="1" noChangeArrowheads="1"/>
          </p:cNvSpPr>
          <p:nvPr>
            <p:ph type="sldNum" sz="quarter" idx="5"/>
          </p:nvPr>
        </p:nvSpPr>
        <p:spPr>
          <a:ln/>
        </p:spPr>
        <p:txBody>
          <a:bodyPr/>
          <a:lstStyle/>
          <a:p>
            <a:fld id="{5D65D803-2C33-4A02-B895-0D52E1BA57AA}" type="slidenum">
              <a:rPr lang="en-US"/>
              <a:pPr/>
              <a:t>58</a:t>
            </a:fld>
            <a:endParaRPr lang="en-US"/>
          </a:p>
        </p:txBody>
      </p:sp>
      <p:sp>
        <p:nvSpPr>
          <p:cNvPr id="739330" name="Rectangle 2"/>
          <p:cNvSpPr>
            <a:spLocks noGrp="1" noRot="1" noChangeAspect="1" noChangeArrowheads="1" noTextEdit="1"/>
          </p:cNvSpPr>
          <p:nvPr>
            <p:ph type="sldImg"/>
          </p:nvPr>
        </p:nvSpPr>
        <p:spPr>
          <a:ln/>
        </p:spPr>
      </p:sp>
      <p:sp>
        <p:nvSpPr>
          <p:cNvPr id="739331"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MY"/>
          </a:p>
        </p:txBody>
      </p:sp>
      <p:sp>
        <p:nvSpPr>
          <p:cNvPr id="4" name="Date Placeholder 3"/>
          <p:cNvSpPr>
            <a:spLocks noGrp="1"/>
          </p:cNvSpPr>
          <p:nvPr>
            <p:ph type="dt" sz="half" idx="10"/>
          </p:nvPr>
        </p:nvSpPr>
        <p:spPr/>
        <p:txBody>
          <a:bodyPr/>
          <a:lstStyle/>
          <a:p>
            <a:fld id="{1A68B9E7-9283-47E9-A7CF-1DE0FD5FB362}" type="datetimeFigureOut">
              <a:rPr lang="en-MY" smtClean="0"/>
              <a:pPr/>
              <a:t>4/20/14</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FCB6C688-D391-49FA-9427-186D52100BF7}" type="slidenum">
              <a:rPr lang="en-MY" smtClean="0"/>
              <a:pPr/>
              <a:t>‹#›</a:t>
            </a:fld>
            <a:endParaRPr lang="en-MY"/>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p>
            <a:fld id="{1A68B9E7-9283-47E9-A7CF-1DE0FD5FB362}" type="datetimeFigureOut">
              <a:rPr lang="en-MY" smtClean="0"/>
              <a:pPr/>
              <a:t>4/20/14</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FCB6C688-D391-49FA-9427-186D52100BF7}" type="slidenum">
              <a:rPr lang="en-MY" smtClean="0"/>
              <a:pPr/>
              <a:t>‹#›</a:t>
            </a:fld>
            <a:endParaRPr lang="en-MY"/>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M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p>
            <a:fld id="{1A68B9E7-9283-47E9-A7CF-1DE0FD5FB362}" type="datetimeFigureOut">
              <a:rPr lang="en-MY" smtClean="0"/>
              <a:pPr/>
              <a:t>4/20/14</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FCB6C688-D391-49FA-9427-186D52100BF7}" type="slidenum">
              <a:rPr lang="en-MY" smtClean="0"/>
              <a:pPr/>
              <a:t>‹#›</a:t>
            </a:fld>
            <a:endParaRPr lang="en-MY"/>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MY"/>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5" name="Rectangle 139"/>
          <p:cNvSpPr>
            <a:spLocks noGrp="1" noChangeArrowheads="1"/>
          </p:cNvSpPr>
          <p:nvPr>
            <p:ph type="dt" sz="half" idx="10"/>
          </p:nvPr>
        </p:nvSpPr>
        <p:spPr>
          <a:ln/>
        </p:spPr>
        <p:txBody>
          <a:bodyPr/>
          <a:lstStyle>
            <a:lvl1pPr>
              <a:defRPr/>
            </a:lvl1pPr>
          </a:lstStyle>
          <a:p>
            <a:pPr>
              <a:defRPr/>
            </a:pPr>
            <a:endParaRPr lang="en-US"/>
          </a:p>
        </p:txBody>
      </p:sp>
      <p:sp>
        <p:nvSpPr>
          <p:cNvPr id="6" name="Rectangle 140"/>
          <p:cNvSpPr>
            <a:spLocks noGrp="1" noChangeArrowheads="1"/>
          </p:cNvSpPr>
          <p:nvPr>
            <p:ph type="ftr" sz="quarter" idx="11"/>
          </p:nvPr>
        </p:nvSpPr>
        <p:spPr>
          <a:ln/>
        </p:spPr>
        <p:txBody>
          <a:bodyPr/>
          <a:lstStyle>
            <a:lvl1pPr>
              <a:defRPr/>
            </a:lvl1pPr>
          </a:lstStyle>
          <a:p>
            <a:pPr>
              <a:defRPr/>
            </a:pPr>
            <a:endParaRPr lang="en-US"/>
          </a:p>
        </p:txBody>
      </p:sp>
      <p:sp>
        <p:nvSpPr>
          <p:cNvPr id="7" name="Rectangle 141"/>
          <p:cNvSpPr>
            <a:spLocks noGrp="1" noChangeArrowheads="1"/>
          </p:cNvSpPr>
          <p:nvPr>
            <p:ph type="sldNum" sz="quarter" idx="12"/>
          </p:nvPr>
        </p:nvSpPr>
        <p:spPr>
          <a:ln/>
        </p:spPr>
        <p:txBody>
          <a:bodyPr/>
          <a:lstStyle>
            <a:lvl1pPr>
              <a:defRPr/>
            </a:lvl1pPr>
          </a:lstStyle>
          <a:p>
            <a:pPr>
              <a:defRPr/>
            </a:pPr>
            <a:fld id="{E455B988-D14A-445D-8551-1DECE464C43E}"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MY"/>
          </a:p>
        </p:txBody>
      </p:sp>
      <p:sp>
        <p:nvSpPr>
          <p:cNvPr id="3" name="Table Placeholder 2"/>
          <p:cNvSpPr>
            <a:spLocks noGrp="1"/>
          </p:cNvSpPr>
          <p:nvPr>
            <p:ph type="tbl" idx="1"/>
          </p:nvPr>
        </p:nvSpPr>
        <p:spPr>
          <a:xfrm>
            <a:off x="685800" y="1981200"/>
            <a:ext cx="7772400" cy="4114800"/>
          </a:xfrm>
        </p:spPr>
        <p:txBody>
          <a:bodyPr/>
          <a:lstStyle/>
          <a:p>
            <a:pPr lvl="0"/>
            <a:endParaRPr lang="en-MY"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r>
              <a:rPr lang="en-GB"/>
              <a:t>Megat Johari Megat Mohd Noor</a:t>
            </a:r>
          </a:p>
        </p:txBody>
      </p:sp>
      <p:sp>
        <p:nvSpPr>
          <p:cNvPr id="6" name="Rectangle 6"/>
          <p:cNvSpPr>
            <a:spLocks noGrp="1" noChangeArrowheads="1"/>
          </p:cNvSpPr>
          <p:nvPr>
            <p:ph type="sldNum" sz="quarter" idx="12"/>
          </p:nvPr>
        </p:nvSpPr>
        <p:spPr>
          <a:ln/>
        </p:spPr>
        <p:txBody>
          <a:bodyPr/>
          <a:lstStyle>
            <a:lvl1pPr>
              <a:defRPr/>
            </a:lvl1pPr>
          </a:lstStyle>
          <a:p>
            <a:pPr>
              <a:defRPr/>
            </a:pPr>
            <a:fld id="{2E602C89-11C4-402C-8C97-4E45136E972B}"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p>
            <a:fld id="{1A68B9E7-9283-47E9-A7CF-1DE0FD5FB362}" type="datetimeFigureOut">
              <a:rPr lang="en-MY" smtClean="0"/>
              <a:pPr/>
              <a:t>4/20/14</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FCB6C688-D391-49FA-9427-186D52100BF7}" type="slidenum">
              <a:rPr lang="en-MY" smtClean="0"/>
              <a:pPr/>
              <a:t>‹#›</a:t>
            </a:fld>
            <a:endParaRPr lang="en-MY"/>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A68B9E7-9283-47E9-A7CF-1DE0FD5FB362}" type="datetimeFigureOut">
              <a:rPr lang="en-MY" smtClean="0"/>
              <a:pPr/>
              <a:t>4/20/14</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FCB6C688-D391-49FA-9427-186D52100BF7}" type="slidenum">
              <a:rPr lang="en-MY" smtClean="0"/>
              <a:pPr/>
              <a:t>‹#›</a:t>
            </a:fld>
            <a:endParaRPr lang="en-MY"/>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5" name="Date Placeholder 4"/>
          <p:cNvSpPr>
            <a:spLocks noGrp="1"/>
          </p:cNvSpPr>
          <p:nvPr>
            <p:ph type="dt" sz="half" idx="10"/>
          </p:nvPr>
        </p:nvSpPr>
        <p:spPr/>
        <p:txBody>
          <a:bodyPr/>
          <a:lstStyle/>
          <a:p>
            <a:fld id="{1A68B9E7-9283-47E9-A7CF-1DE0FD5FB362}" type="datetimeFigureOut">
              <a:rPr lang="en-MY" smtClean="0"/>
              <a:pPr/>
              <a:t>4/20/14</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FCB6C688-D391-49FA-9427-186D52100BF7}" type="slidenum">
              <a:rPr lang="en-MY" smtClean="0"/>
              <a:pPr/>
              <a:t>‹#›</a:t>
            </a:fld>
            <a:endParaRPr lang="en-MY"/>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7" name="Date Placeholder 6"/>
          <p:cNvSpPr>
            <a:spLocks noGrp="1"/>
          </p:cNvSpPr>
          <p:nvPr>
            <p:ph type="dt" sz="half" idx="10"/>
          </p:nvPr>
        </p:nvSpPr>
        <p:spPr/>
        <p:txBody>
          <a:bodyPr/>
          <a:lstStyle/>
          <a:p>
            <a:fld id="{1A68B9E7-9283-47E9-A7CF-1DE0FD5FB362}" type="datetimeFigureOut">
              <a:rPr lang="en-MY" smtClean="0"/>
              <a:pPr/>
              <a:t>4/20/14</a:t>
            </a:fld>
            <a:endParaRPr lang="en-MY"/>
          </a:p>
        </p:txBody>
      </p:sp>
      <p:sp>
        <p:nvSpPr>
          <p:cNvPr id="8" name="Footer Placeholder 7"/>
          <p:cNvSpPr>
            <a:spLocks noGrp="1"/>
          </p:cNvSpPr>
          <p:nvPr>
            <p:ph type="ftr" sz="quarter" idx="11"/>
          </p:nvPr>
        </p:nvSpPr>
        <p:spPr/>
        <p:txBody>
          <a:bodyPr/>
          <a:lstStyle/>
          <a:p>
            <a:endParaRPr lang="en-MY"/>
          </a:p>
        </p:txBody>
      </p:sp>
      <p:sp>
        <p:nvSpPr>
          <p:cNvPr id="9" name="Slide Number Placeholder 8"/>
          <p:cNvSpPr>
            <a:spLocks noGrp="1"/>
          </p:cNvSpPr>
          <p:nvPr>
            <p:ph type="sldNum" sz="quarter" idx="12"/>
          </p:nvPr>
        </p:nvSpPr>
        <p:spPr/>
        <p:txBody>
          <a:bodyPr/>
          <a:lstStyle/>
          <a:p>
            <a:fld id="{FCB6C688-D391-49FA-9427-186D52100BF7}" type="slidenum">
              <a:rPr lang="en-MY" smtClean="0"/>
              <a:pPr/>
              <a:t>‹#›</a:t>
            </a:fld>
            <a:endParaRPr lang="en-MY"/>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Date Placeholder 2"/>
          <p:cNvSpPr>
            <a:spLocks noGrp="1"/>
          </p:cNvSpPr>
          <p:nvPr>
            <p:ph type="dt" sz="half" idx="10"/>
          </p:nvPr>
        </p:nvSpPr>
        <p:spPr/>
        <p:txBody>
          <a:bodyPr/>
          <a:lstStyle/>
          <a:p>
            <a:fld id="{1A68B9E7-9283-47E9-A7CF-1DE0FD5FB362}" type="datetimeFigureOut">
              <a:rPr lang="en-MY" smtClean="0"/>
              <a:pPr/>
              <a:t>4/20/14</a:t>
            </a:fld>
            <a:endParaRPr lang="en-MY"/>
          </a:p>
        </p:txBody>
      </p:sp>
      <p:sp>
        <p:nvSpPr>
          <p:cNvPr id="4" name="Footer Placeholder 3"/>
          <p:cNvSpPr>
            <a:spLocks noGrp="1"/>
          </p:cNvSpPr>
          <p:nvPr>
            <p:ph type="ftr" sz="quarter" idx="11"/>
          </p:nvPr>
        </p:nvSpPr>
        <p:spPr/>
        <p:txBody>
          <a:bodyPr/>
          <a:lstStyle/>
          <a:p>
            <a:endParaRPr lang="en-MY"/>
          </a:p>
        </p:txBody>
      </p:sp>
      <p:sp>
        <p:nvSpPr>
          <p:cNvPr id="5" name="Slide Number Placeholder 4"/>
          <p:cNvSpPr>
            <a:spLocks noGrp="1"/>
          </p:cNvSpPr>
          <p:nvPr>
            <p:ph type="sldNum" sz="quarter" idx="12"/>
          </p:nvPr>
        </p:nvSpPr>
        <p:spPr/>
        <p:txBody>
          <a:bodyPr/>
          <a:lstStyle/>
          <a:p>
            <a:fld id="{FCB6C688-D391-49FA-9427-186D52100BF7}" type="slidenum">
              <a:rPr lang="en-MY" smtClean="0"/>
              <a:pPr/>
              <a:t>‹#›</a:t>
            </a:fld>
            <a:endParaRPr lang="en-MY"/>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68B9E7-9283-47E9-A7CF-1DE0FD5FB362}" type="datetimeFigureOut">
              <a:rPr lang="en-MY" smtClean="0"/>
              <a:pPr/>
              <a:t>4/20/14</a:t>
            </a:fld>
            <a:endParaRPr lang="en-MY"/>
          </a:p>
        </p:txBody>
      </p:sp>
      <p:sp>
        <p:nvSpPr>
          <p:cNvPr id="3" name="Footer Placeholder 2"/>
          <p:cNvSpPr>
            <a:spLocks noGrp="1"/>
          </p:cNvSpPr>
          <p:nvPr>
            <p:ph type="ftr" sz="quarter" idx="11"/>
          </p:nvPr>
        </p:nvSpPr>
        <p:spPr/>
        <p:txBody>
          <a:bodyPr/>
          <a:lstStyle/>
          <a:p>
            <a:endParaRPr lang="en-MY"/>
          </a:p>
        </p:txBody>
      </p:sp>
      <p:sp>
        <p:nvSpPr>
          <p:cNvPr id="4" name="Slide Number Placeholder 3"/>
          <p:cNvSpPr>
            <a:spLocks noGrp="1"/>
          </p:cNvSpPr>
          <p:nvPr>
            <p:ph type="sldNum" sz="quarter" idx="12"/>
          </p:nvPr>
        </p:nvSpPr>
        <p:spPr/>
        <p:txBody>
          <a:bodyPr/>
          <a:lstStyle/>
          <a:p>
            <a:fld id="{FCB6C688-D391-49FA-9427-186D52100BF7}" type="slidenum">
              <a:rPr lang="en-MY" smtClean="0"/>
              <a:pPr/>
              <a:t>‹#›</a:t>
            </a:fld>
            <a:endParaRPr lang="en-MY"/>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68B9E7-9283-47E9-A7CF-1DE0FD5FB362}" type="datetimeFigureOut">
              <a:rPr lang="en-MY" smtClean="0"/>
              <a:pPr/>
              <a:t>4/20/14</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FCB6C688-D391-49FA-9427-186D52100BF7}" type="slidenum">
              <a:rPr lang="en-MY" smtClean="0"/>
              <a:pPr/>
              <a:t>‹#›</a:t>
            </a:fld>
            <a:endParaRPr lang="en-MY"/>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MY"/>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68B9E7-9283-47E9-A7CF-1DE0FD5FB362}" type="datetimeFigureOut">
              <a:rPr lang="en-MY" smtClean="0"/>
              <a:pPr/>
              <a:t>4/20/14</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FCB6C688-D391-49FA-9427-186D52100BF7}" type="slidenum">
              <a:rPr lang="en-MY" smtClean="0"/>
              <a:pPr/>
              <a:t>‹#›</a:t>
            </a:fld>
            <a:endParaRPr lang="en-MY"/>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MY"/>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68B9E7-9283-47E9-A7CF-1DE0FD5FB362}" type="datetimeFigureOut">
              <a:rPr lang="en-MY" smtClean="0"/>
              <a:pPr/>
              <a:t>4/20/14</a:t>
            </a:fld>
            <a:endParaRPr lang="en-MY"/>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MY"/>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B6C688-D391-49FA-9427-186D52100BF7}" type="slidenum">
              <a:rPr lang="en-MY" smtClean="0"/>
              <a:pPr/>
              <a:t>‹#›</a:t>
            </a:fld>
            <a:endParaRPr lang="en-MY"/>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gif"/></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9.png"/></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gif"/></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gif"/></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edtech.kennesaw.edu/intech/rubrics.htm"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clipartconnection.com/clipartconnection.com/showphoto.php?photo=12979&amp;papass=&amp;sort=1&amp;thecat=167" TargetMode="External"/><Relationship Id="rId3" Type="http://schemas.openxmlformats.org/officeDocument/2006/relationships/image" Target="../media/image22.gif"/></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gif"/></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gi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gif"/><Relationship Id="rId3" Type="http://schemas.openxmlformats.org/officeDocument/2006/relationships/image" Target="../media/image26.jpeg"/></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 Id="rId3" Type="http://schemas.openxmlformats.org/officeDocument/2006/relationships/image" Target="../media/image28.jpeg"/></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 Id="rId3" Type="http://schemas.openxmlformats.org/officeDocument/2006/relationships/image" Target="../media/image29.jpeg"/></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 Id="rId3" Type="http://schemas.openxmlformats.org/officeDocument/2006/relationships/image" Target="../media/image30.jpeg"/></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gif"/></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jpeg"/></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gif"/></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157.xml.rels><?xml version="1.0" encoding="UTF-8" standalone="yes"?>
<Relationships xmlns="http://schemas.openxmlformats.org/package/2006/relationships"><Relationship Id="rId3" Type="http://schemas.openxmlformats.org/officeDocument/2006/relationships/image" Target="../media/image34.gif"/><Relationship Id="rId4" Type="http://schemas.openxmlformats.org/officeDocument/2006/relationships/image" Target="../media/image35.gif"/><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36.gif"/></Relationships>
</file>

<file path=ppt/slides/_rels/slide159.xml.rels><?xml version="1.0" encoding="UTF-8" standalone="yes"?>
<Relationships xmlns="http://schemas.openxmlformats.org/package/2006/relationships"><Relationship Id="rId3" Type="http://schemas.openxmlformats.org/officeDocument/2006/relationships/image" Target="../media/image37.gif"/><Relationship Id="rId4" Type="http://schemas.openxmlformats.org/officeDocument/2006/relationships/image" Target="../media/image38.gif"/><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39.gif"/></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164.xml.rels><?xml version="1.0" encoding="UTF-8" standalone="yes"?>
<Relationships xmlns="http://schemas.openxmlformats.org/package/2006/relationships"><Relationship Id="rId3" Type="http://schemas.openxmlformats.org/officeDocument/2006/relationships/notesSlide" Target="../notesSlides/notesSlide27.xml"/><Relationship Id="rId4" Type="http://schemas.openxmlformats.org/officeDocument/2006/relationships/oleObject" Target="../embeddings/oleObject1.bin"/><Relationship Id="rId5" Type="http://schemas.openxmlformats.org/officeDocument/2006/relationships/image" Target="../media/image40.png"/><Relationship Id="rId6" Type="http://schemas.openxmlformats.org/officeDocument/2006/relationships/image" Target="../media/image41.gi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3" Type="http://schemas.openxmlformats.org/officeDocument/2006/relationships/notesSlide" Target="../notesSlides/notesSlide28.xml"/><Relationship Id="rId4" Type="http://schemas.openxmlformats.org/officeDocument/2006/relationships/oleObject" Target="../embeddings/oleObject2.bin"/><Relationship Id="rId5" Type="http://schemas.openxmlformats.org/officeDocument/2006/relationships/image" Target="../media/image42.png"/><Relationship Id="rId1" Type="http://schemas.openxmlformats.org/officeDocument/2006/relationships/vmlDrawing" Target="../drawings/vmlDrawing2.vml"/><Relationship Id="rId2" Type="http://schemas.openxmlformats.org/officeDocument/2006/relationships/slideLayout" Target="../slideLayouts/slideLayout7.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3.gif"/></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clipartconnection.com/clipartconnection.com/showphoto.php?photo=12969&amp;papass=&amp;sort=1&amp;thecat=162" TargetMode="External"/><Relationship Id="rId3" Type="http://schemas.openxmlformats.org/officeDocument/2006/relationships/image" Target="../media/image44.gif"/></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5.gif"/></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animationfactory.com/animations/transportation/air_planes/ab94b/" TargetMode="External"/><Relationship Id="rId3" Type="http://schemas.openxmlformats.org/officeDocument/2006/relationships/image" Target="../media/image46.gif"/></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gif"/></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gif"/></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7.gif"/></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8.gif"/></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9.gif"/></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w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w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4.w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gif"/></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gif"/></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gif"/></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gif"/></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jpeg"/></Relationships>
</file>

<file path=ppt/slides/_rels/slide60.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61.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62.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63.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64.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65.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66.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67.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68.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69.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6.xml"/><Relationship Id="rId2" Type="http://schemas.openxmlformats.org/officeDocument/2006/relationships/diagramData" Target="../diagrams/data1.xml"/></Relationships>
</file>

<file path=ppt/slides/_rels/slide70.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71.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gif"/></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4.emf"/></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15.gif"/></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gif"/></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gif"/></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6632"/>
            <a:ext cx="7772400" cy="2000250"/>
          </a:xfrm>
        </p:spPr>
        <p:txBody>
          <a:bodyPr>
            <a:normAutofit/>
          </a:bodyPr>
          <a:lstStyle/>
          <a:p>
            <a:r>
              <a:rPr lang="en-US" sz="4000" b="1" i="1" dirty="0" smtClean="0"/>
              <a:t>One Day Workshop on </a:t>
            </a:r>
            <a:r>
              <a:rPr lang="en-US" i="1" dirty="0" smtClean="0"/>
              <a:t/>
            </a:r>
            <a:br>
              <a:rPr lang="en-US" i="1" dirty="0" smtClean="0"/>
            </a:br>
            <a:r>
              <a:rPr lang="en-US" sz="4800" b="1" dirty="0" smtClean="0"/>
              <a:t>Outcome Based Education</a:t>
            </a:r>
            <a:endParaRPr lang="en-US" sz="4800" b="1" dirty="0"/>
          </a:p>
        </p:txBody>
      </p:sp>
      <p:sp>
        <p:nvSpPr>
          <p:cNvPr id="3" name="Subtitle 2"/>
          <p:cNvSpPr>
            <a:spLocks noGrp="1"/>
          </p:cNvSpPr>
          <p:nvPr>
            <p:ph type="subTitle" idx="1"/>
          </p:nvPr>
        </p:nvSpPr>
        <p:spPr>
          <a:xfrm>
            <a:off x="1371600" y="5348808"/>
            <a:ext cx="6400800" cy="1752600"/>
          </a:xfrm>
        </p:spPr>
        <p:txBody>
          <a:bodyPr/>
          <a:lstStyle/>
          <a:p>
            <a:r>
              <a:rPr lang="en-US" dirty="0" smtClean="0">
                <a:solidFill>
                  <a:schemeClr val="tx1"/>
                </a:solidFill>
              </a:rPr>
              <a:t>20 April 2014</a:t>
            </a:r>
          </a:p>
          <a:p>
            <a:r>
              <a:rPr lang="en-US" dirty="0" smtClean="0">
                <a:solidFill>
                  <a:schemeClr val="tx1"/>
                </a:solidFill>
              </a:rPr>
              <a:t>UET, Lahore, Pakistan</a:t>
            </a:r>
            <a:endParaRPr lang="en-US" dirty="0">
              <a:solidFill>
                <a:schemeClr val="tx1"/>
              </a:solidFill>
            </a:endParaRPr>
          </a:p>
        </p:txBody>
      </p:sp>
      <p:pic>
        <p:nvPicPr>
          <p:cNvPr id="4" name="Picture 3" descr="74104_1633906361266_1165545_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9712" y="2132856"/>
            <a:ext cx="5083852" cy="2665877"/>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6000733" y="3657600"/>
            <a:ext cx="1071562" cy="914400"/>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smtClean="0"/>
              <a:t>Affective</a:t>
            </a:r>
          </a:p>
          <a:p>
            <a:pPr algn="ctr" fontAlgn="auto">
              <a:spcBef>
                <a:spcPts val="0"/>
              </a:spcBef>
              <a:spcAft>
                <a:spcPts val="0"/>
              </a:spcAft>
              <a:defRPr/>
            </a:pPr>
            <a:r>
              <a:rPr lang="en-US" sz="1200" dirty="0" smtClean="0"/>
              <a:t>(Attitude – A)</a:t>
            </a:r>
            <a:endParaRPr lang="en-MY" sz="1200" dirty="0"/>
          </a:p>
        </p:txBody>
      </p:sp>
      <p:sp>
        <p:nvSpPr>
          <p:cNvPr id="18" name="Rectangle 17"/>
          <p:cNvSpPr/>
          <p:nvPr/>
        </p:nvSpPr>
        <p:spPr>
          <a:xfrm>
            <a:off x="5029200" y="3657600"/>
            <a:ext cx="971533" cy="9144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smtClean="0"/>
              <a:t>Psychomotor</a:t>
            </a:r>
          </a:p>
          <a:p>
            <a:pPr algn="ctr" fontAlgn="auto">
              <a:spcBef>
                <a:spcPts val="0"/>
              </a:spcBef>
              <a:spcAft>
                <a:spcPts val="0"/>
              </a:spcAft>
              <a:defRPr/>
            </a:pPr>
            <a:r>
              <a:rPr lang="en-US" dirty="0" smtClean="0"/>
              <a:t>(</a:t>
            </a:r>
            <a:r>
              <a:rPr lang="en-US" sz="1600" dirty="0" smtClean="0"/>
              <a:t>Skill – S)</a:t>
            </a:r>
            <a:endParaRPr lang="en-MY" sz="1600" dirty="0"/>
          </a:p>
        </p:txBody>
      </p:sp>
      <p:sp>
        <p:nvSpPr>
          <p:cNvPr id="11" name="Rectangle 10"/>
          <p:cNvSpPr/>
          <p:nvPr/>
        </p:nvSpPr>
        <p:spPr>
          <a:xfrm>
            <a:off x="2143108" y="3657600"/>
            <a:ext cx="2928937" cy="914400"/>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smtClean="0"/>
              <a:t>Cognitive</a:t>
            </a:r>
          </a:p>
          <a:p>
            <a:pPr algn="ctr" fontAlgn="auto">
              <a:spcBef>
                <a:spcPts val="0"/>
              </a:spcBef>
              <a:spcAft>
                <a:spcPts val="0"/>
              </a:spcAft>
              <a:defRPr/>
            </a:pPr>
            <a:r>
              <a:rPr lang="en-US" dirty="0" smtClean="0"/>
              <a:t>(Knowledge – K)</a:t>
            </a:r>
            <a:endParaRPr lang="en-MY" dirty="0"/>
          </a:p>
        </p:txBody>
      </p:sp>
      <p:sp>
        <p:nvSpPr>
          <p:cNvPr id="13" name="Rectangle 12"/>
          <p:cNvSpPr/>
          <p:nvPr/>
        </p:nvSpPr>
        <p:spPr>
          <a:xfrm>
            <a:off x="2143108" y="2728912"/>
            <a:ext cx="3714750" cy="91440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Education</a:t>
            </a:r>
          </a:p>
          <a:p>
            <a:pPr algn="ctr" fontAlgn="auto">
              <a:spcBef>
                <a:spcPts val="0"/>
              </a:spcBef>
              <a:spcAft>
                <a:spcPts val="0"/>
              </a:spcAft>
              <a:defRPr/>
            </a:pPr>
            <a:r>
              <a:rPr lang="en-US" dirty="0"/>
              <a:t>(Knowledge &amp; Understanding)</a:t>
            </a:r>
            <a:endParaRPr lang="en-MY" dirty="0"/>
          </a:p>
        </p:txBody>
      </p:sp>
      <p:sp>
        <p:nvSpPr>
          <p:cNvPr id="14" name="Rectangle 13"/>
          <p:cNvSpPr/>
          <p:nvPr/>
        </p:nvSpPr>
        <p:spPr>
          <a:xfrm>
            <a:off x="5857858" y="2728912"/>
            <a:ext cx="1214437" cy="91440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Training</a:t>
            </a:r>
          </a:p>
          <a:p>
            <a:pPr algn="ctr" fontAlgn="auto">
              <a:spcBef>
                <a:spcPts val="0"/>
              </a:spcBef>
              <a:spcAft>
                <a:spcPts val="0"/>
              </a:spcAft>
              <a:defRPr/>
            </a:pPr>
            <a:r>
              <a:rPr lang="en-US" dirty="0"/>
              <a:t>(Skill)</a:t>
            </a:r>
            <a:endParaRPr lang="en-MY" dirty="0"/>
          </a:p>
        </p:txBody>
      </p:sp>
      <p:sp>
        <p:nvSpPr>
          <p:cNvPr id="20" name="Rectangle 19"/>
          <p:cNvSpPr/>
          <p:nvPr/>
        </p:nvSpPr>
        <p:spPr>
          <a:xfrm>
            <a:off x="2143108" y="2100262"/>
            <a:ext cx="4929187" cy="628650"/>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smtClean="0"/>
              <a:t>ENGINEERING PROGRAMME</a:t>
            </a:r>
            <a:endParaRPr lang="en-MY" dirty="0"/>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heckerboard(across)">
                                      <p:cBhvr>
                                        <p:cTn id="7" dur="500"/>
                                        <p:tgtEl>
                                          <p:spTgt spid="13"/>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checkerboard(across)">
                                      <p:cBhvr>
                                        <p:cTn id="10" dur="500"/>
                                        <p:tgtEl>
                                          <p:spTgt spid="14"/>
                                        </p:tgtEl>
                                      </p:cBhvr>
                                    </p:animEffect>
                                  </p:childTnLst>
                                </p:cTn>
                              </p:par>
                              <p:par>
                                <p:cTn id="11" presetID="3" presetClass="entr" presetSubtype="10" fill="hold" grpId="0" nodeType="withEffect">
                                  <p:stCondLst>
                                    <p:cond delay="2000"/>
                                  </p:stCondLst>
                                  <p:childTnLst>
                                    <p:set>
                                      <p:cBhvr>
                                        <p:cTn id="12" dur="1" fill="hold">
                                          <p:stCondLst>
                                            <p:cond delay="0"/>
                                          </p:stCondLst>
                                        </p:cTn>
                                        <p:tgtEl>
                                          <p:spTgt spid="10"/>
                                        </p:tgtEl>
                                        <p:attrNameLst>
                                          <p:attrName>style.visibility</p:attrName>
                                        </p:attrNameLst>
                                      </p:cBhvr>
                                      <p:to>
                                        <p:strVal val="visible"/>
                                      </p:to>
                                    </p:set>
                                    <p:animEffect transition="in" filter="blinds(horizontal)">
                                      <p:cBhvr>
                                        <p:cTn id="13" dur="500"/>
                                        <p:tgtEl>
                                          <p:spTgt spid="10"/>
                                        </p:tgtEl>
                                      </p:cBhvr>
                                    </p:animEffect>
                                  </p:childTnLst>
                                </p:cTn>
                              </p:par>
                              <p:par>
                                <p:cTn id="14" presetID="3" presetClass="entr" presetSubtype="10" fill="hold" grpId="0" nodeType="withEffect">
                                  <p:stCondLst>
                                    <p:cond delay="2000"/>
                                  </p:stCondLst>
                                  <p:childTnLst>
                                    <p:set>
                                      <p:cBhvr>
                                        <p:cTn id="15" dur="1" fill="hold">
                                          <p:stCondLst>
                                            <p:cond delay="0"/>
                                          </p:stCondLst>
                                        </p:cTn>
                                        <p:tgtEl>
                                          <p:spTgt spid="11"/>
                                        </p:tgtEl>
                                        <p:attrNameLst>
                                          <p:attrName>style.visibility</p:attrName>
                                        </p:attrNameLst>
                                      </p:cBhvr>
                                      <p:to>
                                        <p:strVal val="visible"/>
                                      </p:to>
                                    </p:set>
                                    <p:animEffect transition="in" filter="blinds(horizontal)">
                                      <p:cBhvr>
                                        <p:cTn id="16" dur="500"/>
                                        <p:tgtEl>
                                          <p:spTgt spid="11"/>
                                        </p:tgtEl>
                                      </p:cBhvr>
                                    </p:animEffect>
                                  </p:childTnLst>
                                </p:cTn>
                              </p:par>
                              <p:par>
                                <p:cTn id="17" presetID="3" presetClass="entr" presetSubtype="10" fill="hold" grpId="0" nodeType="withEffect">
                                  <p:stCondLst>
                                    <p:cond delay="2000"/>
                                  </p:stCondLst>
                                  <p:childTnLst>
                                    <p:set>
                                      <p:cBhvr>
                                        <p:cTn id="18" dur="1" fill="hold">
                                          <p:stCondLst>
                                            <p:cond delay="0"/>
                                          </p:stCondLst>
                                        </p:cTn>
                                        <p:tgtEl>
                                          <p:spTgt spid="18"/>
                                        </p:tgtEl>
                                        <p:attrNameLst>
                                          <p:attrName>style.visibility</p:attrName>
                                        </p:attrNameLst>
                                      </p:cBhvr>
                                      <p:to>
                                        <p:strVal val="visible"/>
                                      </p:to>
                                    </p:set>
                                    <p:animEffect transition="in" filter="blinds(horizontal)">
                                      <p:cBhvr>
                                        <p:cTn id="19" dur="500"/>
                                        <p:tgtEl>
                                          <p:spTgt spid="18"/>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mph" presetSubtype="0" fill="hold" grpId="1" nodeType="clickEffect">
                                  <p:stCondLst>
                                    <p:cond delay="0"/>
                                  </p:stCondLst>
                                  <p:childTnLst>
                                    <p:animScale>
                                      <p:cBhvr>
                                        <p:cTn id="23" dur="2000" fill="hold"/>
                                        <p:tgtEl>
                                          <p:spTgt spid="10"/>
                                        </p:tgtEl>
                                      </p:cBhvr>
                                      <p:by x="150000" y="150000"/>
                                    </p:animScale>
                                  </p:childTnLst>
                                </p:cTn>
                              </p:par>
                              <p:par>
                                <p:cTn id="24" presetID="6" presetClass="emph" presetSubtype="0" fill="hold" grpId="1" nodeType="withEffect">
                                  <p:stCondLst>
                                    <p:cond delay="0"/>
                                  </p:stCondLst>
                                  <p:childTnLst>
                                    <p:animScale>
                                      <p:cBhvr>
                                        <p:cTn id="25" dur="2000" fill="hold"/>
                                        <p:tgtEl>
                                          <p:spTgt spid="11"/>
                                        </p:tgtEl>
                                      </p:cBhvr>
                                      <p:by x="150000" y="150000"/>
                                    </p:animScale>
                                  </p:childTnLst>
                                </p:cTn>
                              </p:par>
                              <p:par>
                                <p:cTn id="26" presetID="6" presetClass="emph" presetSubtype="0" fill="hold" grpId="1" nodeType="withEffect">
                                  <p:stCondLst>
                                    <p:cond delay="0"/>
                                  </p:stCondLst>
                                  <p:childTnLst>
                                    <p:animScale>
                                      <p:cBhvr>
                                        <p:cTn id="27" dur="2000" fill="hold"/>
                                        <p:tgtEl>
                                          <p:spTgt spid="18"/>
                                        </p:tgtEl>
                                      </p:cBhvr>
                                      <p:by x="150000" y="150000"/>
                                    </p:animScale>
                                  </p:childTnLst>
                                </p:cTn>
                              </p:par>
                              <p:par>
                                <p:cTn id="28" presetID="64" presetClass="path" presetSubtype="0" accel="50000" decel="50000" fill="hold" grpId="2" nodeType="withEffect">
                                  <p:stCondLst>
                                    <p:cond delay="0"/>
                                  </p:stCondLst>
                                  <p:childTnLst>
                                    <p:animMotion origin="layout" path="M -0.00643 1.11022E-16 L 0.05382 -0.45556 " pathEditMode="relative" rAng="0" ptsTypes="AA">
                                      <p:cBhvr>
                                        <p:cTn id="29" dur="2000" fill="hold"/>
                                        <p:tgtEl>
                                          <p:spTgt spid="10"/>
                                        </p:tgtEl>
                                        <p:attrNameLst>
                                          <p:attrName>ppt_x</p:attrName>
                                          <p:attrName>ppt_y</p:attrName>
                                        </p:attrNameLst>
                                      </p:cBhvr>
                                      <p:rCtr x="3000" y="-22800"/>
                                    </p:animMotion>
                                  </p:childTnLst>
                                </p:cTn>
                              </p:par>
                              <p:par>
                                <p:cTn id="30" presetID="64" presetClass="path" presetSubtype="0" accel="50000" decel="50000" fill="hold" grpId="2" nodeType="withEffect">
                                  <p:stCondLst>
                                    <p:cond delay="0"/>
                                  </p:stCondLst>
                                  <p:childTnLst>
                                    <p:animMotion origin="layout" path="M 0.01389 1.11022E-16 L -0.11388 -0.45556 " pathEditMode="relative" rAng="0" ptsTypes="AA">
                                      <p:cBhvr>
                                        <p:cTn id="31" dur="2000" fill="hold"/>
                                        <p:tgtEl>
                                          <p:spTgt spid="11"/>
                                        </p:tgtEl>
                                        <p:attrNameLst>
                                          <p:attrName>ppt_x</p:attrName>
                                          <p:attrName>ppt_y</p:attrName>
                                        </p:attrNameLst>
                                      </p:cBhvr>
                                      <p:rCtr x="-6400" y="-22800"/>
                                    </p:animMotion>
                                  </p:childTnLst>
                                </p:cTn>
                              </p:par>
                              <p:par>
                                <p:cTn id="32" presetID="64" presetClass="path" presetSubtype="0" accel="50000" decel="50000" fill="hold" grpId="2" nodeType="withEffect">
                                  <p:stCondLst>
                                    <p:cond delay="0"/>
                                  </p:stCondLst>
                                  <p:childTnLst>
                                    <p:animMotion origin="layout" path="M 5E-6 1.11022E-16 L -0.00312 -0.45556 " pathEditMode="relative" rAng="0" ptsTypes="AA">
                                      <p:cBhvr>
                                        <p:cTn id="33" dur="2000" fill="hold"/>
                                        <p:tgtEl>
                                          <p:spTgt spid="18"/>
                                        </p:tgtEl>
                                        <p:attrNameLst>
                                          <p:attrName>ppt_x</p:attrName>
                                          <p:attrName>ppt_y</p:attrName>
                                        </p:attrNameLst>
                                      </p:cBhvr>
                                      <p:rCtr x="-200" y="-228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0" grpId="2" animBg="1"/>
      <p:bldP spid="18" grpId="0" animBg="1"/>
      <p:bldP spid="18" grpId="1" animBg="1"/>
      <p:bldP spid="18" grpId="2" animBg="1"/>
      <p:bldP spid="11" grpId="0" animBg="1"/>
      <p:bldP spid="11" grpId="1" animBg="1"/>
      <p:bldP spid="11" grpId="2" animBg="1"/>
      <p:bldP spid="13" grpId="0" animBg="1"/>
      <p:bldP spid="14" grpId="0" animBg="1"/>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MY" dirty="0" smtClean="0">
                <a:solidFill>
                  <a:schemeClr val="accent1">
                    <a:satMod val="150000"/>
                  </a:schemeClr>
                </a:solidFill>
              </a:rPr>
              <a:t>Lessons learnt from accreditation activities related to assessment</a:t>
            </a:r>
            <a:endParaRPr lang="en-MY" dirty="0">
              <a:solidFill>
                <a:schemeClr val="accent1">
                  <a:satMod val="150000"/>
                </a:schemeClr>
              </a:solidFill>
            </a:endParaRPr>
          </a:p>
        </p:txBody>
      </p:sp>
      <p:sp>
        <p:nvSpPr>
          <p:cNvPr id="3" name="Content Placeholder 2"/>
          <p:cNvSpPr>
            <a:spLocks noGrp="1"/>
          </p:cNvSpPr>
          <p:nvPr>
            <p:ph idx="1"/>
          </p:nvPr>
        </p:nvSpPr>
        <p:spPr/>
        <p:txBody>
          <a:bodyPr rtlCol="0">
            <a:normAutofit fontScale="92500" lnSpcReduction="20000"/>
          </a:bodyPr>
          <a:lstStyle/>
          <a:p>
            <a:pPr marL="438912" indent="-320040" eaLnBrk="1" fontAlgn="auto" hangingPunct="1">
              <a:spcBef>
                <a:spcPts val="0"/>
              </a:spcBef>
              <a:spcAft>
                <a:spcPts val="0"/>
              </a:spcAft>
              <a:buFont typeface="Wingdings 2"/>
              <a:buChar char=""/>
              <a:defRPr/>
            </a:pPr>
            <a:r>
              <a:rPr lang="en-US" dirty="0" smtClean="0"/>
              <a:t>Does not know the teaching plan</a:t>
            </a:r>
          </a:p>
          <a:p>
            <a:pPr marL="438912" indent="-320040" eaLnBrk="1" fontAlgn="auto" hangingPunct="1">
              <a:spcBef>
                <a:spcPts val="0"/>
              </a:spcBef>
              <a:spcAft>
                <a:spcPts val="0"/>
              </a:spcAft>
              <a:buFont typeface="Wingdings 2"/>
              <a:buChar char=""/>
              <a:defRPr/>
            </a:pPr>
            <a:r>
              <a:rPr lang="en-US" dirty="0" smtClean="0"/>
              <a:t>Done without referring to the plan</a:t>
            </a:r>
          </a:p>
          <a:p>
            <a:pPr marL="438912" indent="-320040" eaLnBrk="1" fontAlgn="auto" hangingPunct="1">
              <a:spcBef>
                <a:spcPts val="0"/>
              </a:spcBef>
              <a:spcAft>
                <a:spcPts val="0"/>
              </a:spcAft>
              <a:buFont typeface="Wingdings 2"/>
              <a:buChar char=""/>
              <a:defRPr/>
            </a:pPr>
            <a:r>
              <a:rPr lang="en-US" dirty="0" smtClean="0"/>
              <a:t>Does not know how to translate plan into assessment</a:t>
            </a:r>
          </a:p>
          <a:p>
            <a:pPr marL="438912" indent="-320040" eaLnBrk="1" fontAlgn="auto" hangingPunct="1">
              <a:spcBef>
                <a:spcPts val="0"/>
              </a:spcBef>
              <a:spcAft>
                <a:spcPts val="0"/>
              </a:spcAft>
              <a:buFont typeface="Wingdings 2"/>
              <a:buChar char=""/>
              <a:defRPr/>
            </a:pPr>
            <a:r>
              <a:rPr lang="en-US" dirty="0" smtClean="0"/>
              <a:t>Assessing at low-medium level (not challenging)</a:t>
            </a:r>
          </a:p>
          <a:p>
            <a:pPr marL="438912" indent="-320040" eaLnBrk="1" fontAlgn="auto" hangingPunct="1">
              <a:spcBef>
                <a:spcPts val="0"/>
              </a:spcBef>
              <a:spcAft>
                <a:spcPts val="0"/>
              </a:spcAft>
              <a:buFont typeface="Wingdings 2"/>
              <a:buChar char=""/>
              <a:defRPr/>
            </a:pPr>
            <a:r>
              <a:rPr lang="en-US" dirty="0" smtClean="0"/>
              <a:t>No feedback to students except at end of semester</a:t>
            </a:r>
          </a:p>
          <a:p>
            <a:pPr marL="438912" indent="-320040" eaLnBrk="1" fontAlgn="auto" hangingPunct="1">
              <a:spcBef>
                <a:spcPts val="0"/>
              </a:spcBef>
              <a:spcAft>
                <a:spcPts val="0"/>
              </a:spcAft>
              <a:buFont typeface="Wingdings 2"/>
              <a:buChar char=""/>
              <a:defRPr/>
            </a:pPr>
            <a:r>
              <a:rPr lang="en-US" dirty="0" smtClean="0"/>
              <a:t>Does not know how to relate assessment to expected outcomes</a:t>
            </a:r>
          </a:p>
          <a:p>
            <a:pPr marL="438912" indent="-320040" eaLnBrk="1" fontAlgn="auto" hangingPunct="1">
              <a:spcBef>
                <a:spcPts val="0"/>
              </a:spcBef>
              <a:spcAft>
                <a:spcPts val="0"/>
              </a:spcAft>
              <a:buFont typeface="Wingdings 2"/>
              <a:buChar char=""/>
              <a:defRPr/>
            </a:pPr>
            <a:r>
              <a:rPr lang="en-US" dirty="0" smtClean="0"/>
              <a:t>Repetition</a:t>
            </a:r>
          </a:p>
          <a:p>
            <a:pPr marL="438912" indent="-320040" eaLnBrk="1" fontAlgn="auto" hangingPunct="1">
              <a:spcBef>
                <a:spcPts val="0"/>
              </a:spcBef>
              <a:spcAft>
                <a:spcPts val="0"/>
              </a:spcAft>
              <a:buFont typeface="Wingdings 2"/>
              <a:buChar char=""/>
              <a:defRPr/>
            </a:pPr>
            <a:r>
              <a:rPr lang="en-US" dirty="0" smtClean="0"/>
              <a:t>Bulk marking</a:t>
            </a:r>
          </a:p>
          <a:p>
            <a:pPr marL="438912" indent="-320040" eaLnBrk="1" fontAlgn="auto" hangingPunct="1">
              <a:spcBef>
                <a:spcPts val="0"/>
              </a:spcBef>
              <a:spcAft>
                <a:spcPts val="0"/>
              </a:spcAft>
              <a:buFont typeface="Wingdings 2"/>
              <a:buChar char=""/>
              <a:defRPr/>
            </a:pPr>
            <a:r>
              <a:rPr lang="en-US" dirty="0" smtClean="0"/>
              <a:t>Traditional assessments</a:t>
            </a:r>
          </a:p>
          <a:p>
            <a:pPr marL="438912" indent="-320040" eaLnBrk="1" fontAlgn="auto" hangingPunct="1">
              <a:spcBef>
                <a:spcPts val="0"/>
              </a:spcBef>
              <a:spcAft>
                <a:spcPts val="0"/>
              </a:spcAft>
              <a:buFont typeface="Wingdings 2"/>
              <a:buChar char=""/>
              <a:defRPr/>
            </a:pPr>
            <a:endParaRPr lang="en-US" dirty="0" smtClean="0"/>
          </a:p>
          <a:p>
            <a:pPr marL="438912" indent="-320040" eaLnBrk="1" fontAlgn="auto" hangingPunct="1">
              <a:spcBef>
                <a:spcPts val="0"/>
              </a:spcBef>
              <a:spcAft>
                <a:spcPts val="0"/>
              </a:spcAft>
              <a:buFont typeface="Wingdings 2"/>
              <a:buChar char=""/>
              <a:defRPr/>
            </a:pPr>
            <a:endParaRPr lang="en-MY" dirty="0"/>
          </a:p>
        </p:txBody>
      </p:sp>
      <p:pic>
        <p:nvPicPr>
          <p:cNvPr id="19460" name="Picture 5" descr="AG00043_"/>
          <p:cNvPicPr>
            <a:picLocks noChangeAspect="1" noChangeArrowheads="1" noCrop="1"/>
          </p:cNvPicPr>
          <p:nvPr/>
        </p:nvPicPr>
        <p:blipFill>
          <a:blip r:embed="rId2" cstate="print"/>
          <a:srcRect/>
          <a:stretch>
            <a:fillRect/>
          </a:stretch>
        </p:blipFill>
        <p:spPr bwMode="auto">
          <a:xfrm>
            <a:off x="7239000" y="4038600"/>
            <a:ext cx="1571625" cy="249555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p:cNvPicPr>
            <a:picLocks noChangeAspect="1" noChangeArrowheads="1"/>
          </p:cNvPicPr>
          <p:nvPr/>
        </p:nvPicPr>
        <p:blipFill>
          <a:blip r:embed="rId2" cstate="print"/>
          <a:srcRect/>
          <a:stretch>
            <a:fillRect/>
          </a:stretch>
        </p:blipFill>
        <p:spPr bwMode="auto">
          <a:xfrm>
            <a:off x="2357438" y="0"/>
            <a:ext cx="6786562" cy="6858000"/>
          </a:xfrm>
          <a:prstGeom prst="rect">
            <a:avLst/>
          </a:prstGeom>
          <a:noFill/>
          <a:ln w="9525">
            <a:noFill/>
            <a:miter lim="800000"/>
            <a:headEnd/>
            <a:tailEnd/>
          </a:ln>
        </p:spPr>
      </p:pic>
      <p:sp>
        <p:nvSpPr>
          <p:cNvPr id="69635" name="Rectangle 3"/>
          <p:cNvSpPr>
            <a:spLocks noGrp="1" noChangeArrowheads="1"/>
          </p:cNvSpPr>
          <p:nvPr>
            <p:ph type="title"/>
          </p:nvPr>
        </p:nvSpPr>
        <p:spPr>
          <a:xfrm>
            <a:off x="0" y="0"/>
            <a:ext cx="2362200" cy="3352800"/>
          </a:xfrm>
          <a:solidFill>
            <a:srgbClr val="000099"/>
          </a:solidFill>
        </p:spPr>
        <p:txBody>
          <a:bodyPr/>
          <a:lstStyle/>
          <a:p>
            <a:pPr eaLnBrk="1" hangingPunct="1">
              <a:defRPr/>
            </a:pPr>
            <a:r>
              <a:rPr lang="en-US" sz="4000" smtClean="0">
                <a:solidFill>
                  <a:schemeClr val="bg1"/>
                </a:solidFill>
              </a:rPr>
              <a:t>Course Summary Sheet</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defRPr/>
            </a:pPr>
            <a:r>
              <a:rPr lang="en-US" dirty="0" smtClean="0"/>
              <a:t>Assessing &amp; Evaluating Course Outcomes</a:t>
            </a:r>
            <a:endParaRPr lang="en-MY" dirty="0"/>
          </a:p>
        </p:txBody>
      </p:sp>
      <p:sp>
        <p:nvSpPr>
          <p:cNvPr id="36867" name="Content Placeholder 2"/>
          <p:cNvSpPr>
            <a:spLocks noGrp="1"/>
          </p:cNvSpPr>
          <p:nvPr>
            <p:ph idx="1"/>
          </p:nvPr>
        </p:nvSpPr>
        <p:spPr/>
        <p:txBody>
          <a:bodyPr/>
          <a:lstStyle/>
          <a:p>
            <a:pPr eaLnBrk="1" hangingPunct="1"/>
            <a:r>
              <a:rPr lang="en-US" smtClean="0"/>
              <a:t>Let us look at some examples in assessment:</a:t>
            </a:r>
          </a:p>
          <a:p>
            <a:pPr lvl="1" eaLnBrk="1" hangingPunct="1"/>
            <a:r>
              <a:rPr lang="en-US" smtClean="0"/>
              <a:t>Nutrition</a:t>
            </a:r>
          </a:p>
          <a:p>
            <a:pPr lvl="1" eaLnBrk="1" hangingPunct="1"/>
            <a:r>
              <a:rPr lang="en-US" smtClean="0"/>
              <a:t>Natural Science</a:t>
            </a:r>
          </a:p>
          <a:p>
            <a:pPr eaLnBrk="1" hangingPunct="1"/>
            <a:endParaRPr lang="en-MY" smtClean="0"/>
          </a:p>
        </p:txBody>
      </p:sp>
    </p:spTree>
  </p:cSld>
  <p:clrMapOvr>
    <a:masterClrMapping/>
  </p:clrMapOvr>
  <p:timing>
    <p:tnLst>
      <p:par>
        <p:cTn xmlns:p14="http://schemas.microsoft.com/office/powerpoint/2010/mai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20" y="142860"/>
            <a:ext cx="7239000" cy="1143000"/>
          </a:xfrm>
        </p:spPr>
        <p:txBody>
          <a:bodyPr>
            <a:noAutofit/>
          </a:bodyPr>
          <a:lstStyle/>
          <a:p>
            <a:pPr eaLnBrk="1" fontAlgn="auto" hangingPunct="1">
              <a:spcAft>
                <a:spcPts val="0"/>
              </a:spcAft>
              <a:defRPr/>
            </a:pPr>
            <a:r>
              <a:rPr lang="en-US" sz="4000" dirty="0" smtClean="0"/>
              <a:t>Course Outcomes (CO)  -NUTRITION</a:t>
            </a:r>
            <a:endParaRPr lang="en-MY" sz="4000" dirty="0"/>
          </a:p>
        </p:txBody>
      </p:sp>
      <p:sp>
        <p:nvSpPr>
          <p:cNvPr id="29699" name="Subtitle 2"/>
          <p:cNvSpPr>
            <a:spLocks noGrp="1"/>
          </p:cNvSpPr>
          <p:nvPr>
            <p:ph idx="1"/>
          </p:nvPr>
        </p:nvSpPr>
        <p:spPr>
          <a:xfrm>
            <a:off x="285750" y="1643063"/>
            <a:ext cx="8643938" cy="4757737"/>
          </a:xfrm>
        </p:spPr>
        <p:txBody>
          <a:bodyPr/>
          <a:lstStyle/>
          <a:p>
            <a:pPr eaLnBrk="1" hangingPunct="1"/>
            <a:r>
              <a:rPr lang="en-MY" dirty="0" smtClean="0"/>
              <a:t>CO: Children </a:t>
            </a:r>
            <a:r>
              <a:rPr lang="en-MY" dirty="0" smtClean="0">
                <a:solidFill>
                  <a:srgbClr val="FF0000"/>
                </a:solidFill>
              </a:rPr>
              <a:t>know the importance of washing </a:t>
            </a:r>
            <a:r>
              <a:rPr lang="en-MY" dirty="0" smtClean="0"/>
              <a:t>their hands before eating as well as how to properly wash their hands </a:t>
            </a:r>
          </a:p>
          <a:p>
            <a:pPr eaLnBrk="1" hangingPunct="1"/>
            <a:r>
              <a:rPr lang="en-MY" dirty="0" smtClean="0"/>
              <a:t>Use observation in assessment</a:t>
            </a:r>
          </a:p>
          <a:p>
            <a:pPr eaLnBrk="1" hangingPunct="1"/>
            <a:r>
              <a:rPr lang="en-MY" dirty="0" smtClean="0"/>
              <a:t>At specified times during the </a:t>
            </a:r>
            <a:r>
              <a:rPr lang="en-MY" dirty="0" smtClean="0">
                <a:solidFill>
                  <a:srgbClr val="FF0000"/>
                </a:solidFill>
              </a:rPr>
              <a:t>2 weeks </a:t>
            </a:r>
            <a:r>
              <a:rPr lang="en-MY" dirty="0" smtClean="0"/>
              <a:t>following the session on hand washing, teachers recorded which children </a:t>
            </a:r>
            <a:r>
              <a:rPr lang="en-MY" dirty="0" smtClean="0">
                <a:solidFill>
                  <a:srgbClr val="FF0000"/>
                </a:solidFill>
              </a:rPr>
              <a:t>spontaneously washed </a:t>
            </a:r>
            <a:r>
              <a:rPr lang="en-MY" dirty="0" smtClean="0"/>
              <a:t>their hands when it was time for a snack</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9699">
                                            <p:txEl>
                                              <p:pRg st="1" end="1"/>
                                            </p:txEl>
                                          </p:spTgt>
                                        </p:tgtEl>
                                        <p:attrNameLst>
                                          <p:attrName>style.visibility</p:attrName>
                                        </p:attrNameLst>
                                      </p:cBhvr>
                                      <p:to>
                                        <p:strVal val="visible"/>
                                      </p:to>
                                    </p:set>
                                    <p:anim calcmode="lin" valueType="num">
                                      <p:cBhvr additive="base">
                                        <p:cTn id="7" dur="500" fill="hold"/>
                                        <p:tgtEl>
                                          <p:spTgt spid="29699">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969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9699">
                                            <p:txEl>
                                              <p:pRg st="2" end="2"/>
                                            </p:txEl>
                                          </p:spTgt>
                                        </p:tgtEl>
                                        <p:attrNameLst>
                                          <p:attrName>style.visibility</p:attrName>
                                        </p:attrNameLst>
                                      </p:cBhvr>
                                      <p:to>
                                        <p:strVal val="visible"/>
                                      </p:to>
                                    </p:set>
                                    <p:anim calcmode="lin" valueType="num">
                                      <p:cBhvr additive="base">
                                        <p:cTn id="13" dur="500" fill="hold"/>
                                        <p:tgtEl>
                                          <p:spTgt spid="29699">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969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214290"/>
            <a:ext cx="7239000" cy="1143000"/>
          </a:xfrm>
        </p:spPr>
        <p:txBody>
          <a:bodyPr>
            <a:noAutofit/>
          </a:bodyPr>
          <a:lstStyle/>
          <a:p>
            <a:pPr eaLnBrk="1" fontAlgn="auto" hangingPunct="1">
              <a:spcAft>
                <a:spcPts val="0"/>
              </a:spcAft>
              <a:defRPr/>
            </a:pPr>
            <a:r>
              <a:rPr lang="en-MY" sz="4000" dirty="0" smtClean="0"/>
              <a:t>Course outcomes (CO) -  Natural Science</a:t>
            </a:r>
            <a:endParaRPr lang="en-MY" sz="4000" dirty="0"/>
          </a:p>
        </p:txBody>
      </p:sp>
      <p:sp>
        <p:nvSpPr>
          <p:cNvPr id="30723" name="Subtitle 2"/>
          <p:cNvSpPr>
            <a:spLocks noGrp="1"/>
          </p:cNvSpPr>
          <p:nvPr>
            <p:ph idx="1"/>
          </p:nvPr>
        </p:nvSpPr>
        <p:spPr>
          <a:xfrm>
            <a:off x="285750" y="1774825"/>
            <a:ext cx="8572500" cy="4625975"/>
          </a:xfrm>
        </p:spPr>
        <p:txBody>
          <a:bodyPr/>
          <a:lstStyle/>
          <a:p>
            <a:pPr eaLnBrk="1" hangingPunct="1"/>
            <a:r>
              <a:rPr lang="en-MY" dirty="0" smtClean="0"/>
              <a:t>CO: Able to </a:t>
            </a:r>
            <a:r>
              <a:rPr lang="en-MY" dirty="0" smtClean="0">
                <a:solidFill>
                  <a:srgbClr val="FF0000"/>
                </a:solidFill>
              </a:rPr>
              <a:t>draw life cycle </a:t>
            </a:r>
            <a:r>
              <a:rPr lang="en-MY" dirty="0" smtClean="0"/>
              <a:t>of a salmon </a:t>
            </a:r>
          </a:p>
          <a:p>
            <a:pPr eaLnBrk="1" hangingPunct="1"/>
            <a:r>
              <a:rPr lang="en-MY" dirty="0" smtClean="0"/>
              <a:t>Ask to </a:t>
            </a:r>
            <a:r>
              <a:rPr lang="en-MY" dirty="0" smtClean="0">
                <a:solidFill>
                  <a:srgbClr val="FF0000"/>
                </a:solidFill>
              </a:rPr>
              <a:t>make drawings </a:t>
            </a:r>
            <a:r>
              <a:rPr lang="en-MY" dirty="0" smtClean="0"/>
              <a:t>of the salmon's life </a:t>
            </a:r>
            <a:r>
              <a:rPr lang="en-MY" dirty="0" smtClean="0">
                <a:solidFill>
                  <a:srgbClr val="FF0000"/>
                </a:solidFill>
              </a:rPr>
              <a:t>once </a:t>
            </a:r>
            <a:r>
              <a:rPr lang="en-MY" dirty="0" smtClean="0"/>
              <a:t>before the session, on the salmon's lifecycle and </a:t>
            </a:r>
            <a:r>
              <a:rPr lang="en-MY" dirty="0" smtClean="0">
                <a:solidFill>
                  <a:srgbClr val="FF0000"/>
                </a:solidFill>
              </a:rPr>
              <a:t>again</a:t>
            </a:r>
            <a:r>
              <a:rPr lang="en-MY" dirty="0" smtClean="0"/>
              <a:t> at the end of the session </a:t>
            </a:r>
          </a:p>
          <a:p>
            <a:pPr eaLnBrk="1" hangingPunct="1"/>
            <a:r>
              <a:rPr lang="en-MY" dirty="0" smtClean="0">
                <a:solidFill>
                  <a:srgbClr val="FF0000"/>
                </a:solidFill>
              </a:rPr>
              <a:t>Changes in the details </a:t>
            </a:r>
            <a:r>
              <a:rPr lang="en-MY" dirty="0" smtClean="0"/>
              <a:t>of the two drawings provide a demonstration of what had been learned</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23">
                                            <p:txEl>
                                              <p:pRg st="1" end="1"/>
                                            </p:txEl>
                                          </p:spTgt>
                                        </p:tgtEl>
                                        <p:attrNameLst>
                                          <p:attrName>style.visibility</p:attrName>
                                        </p:attrNameLst>
                                      </p:cBhvr>
                                      <p:to>
                                        <p:strVal val="visible"/>
                                      </p:to>
                                    </p:set>
                                    <p:anim calcmode="lin" valueType="num">
                                      <p:cBhvr additive="base">
                                        <p:cTn id="7" dur="500" fill="hold"/>
                                        <p:tgtEl>
                                          <p:spTgt spid="3072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2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0723">
                                            <p:txEl>
                                              <p:pRg st="2" end="2"/>
                                            </p:txEl>
                                          </p:spTgt>
                                        </p:tgtEl>
                                        <p:attrNameLst>
                                          <p:attrName>style.visibility</p:attrName>
                                        </p:attrNameLst>
                                      </p:cBhvr>
                                      <p:to>
                                        <p:strVal val="visible"/>
                                      </p:to>
                                    </p:set>
                                    <p:anim calcmode="lin" valueType="num">
                                      <p:cBhvr additive="base">
                                        <p:cTn id="13" dur="500" fill="hold"/>
                                        <p:tgtEl>
                                          <p:spTgt spid="3072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072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Observation</a:t>
            </a:r>
            <a:endParaRPr lang="en-MY" dirty="0"/>
          </a:p>
        </p:txBody>
      </p:sp>
      <p:pic>
        <p:nvPicPr>
          <p:cNvPr id="39939" name="Picture 4" descr="j0283220"/>
          <p:cNvPicPr>
            <a:picLocks noGrp="1" noChangeAspect="1" noChangeArrowheads="1" noCrop="1"/>
          </p:cNvPicPr>
          <p:nvPr>
            <p:ph idx="1"/>
          </p:nvPr>
        </p:nvPicPr>
        <p:blipFill>
          <a:blip r:embed="rId2" cstate="print"/>
          <a:srcRect/>
          <a:stretch>
            <a:fillRect/>
          </a:stretch>
        </p:blipFill>
        <p:spPr>
          <a:xfrm>
            <a:off x="3914775" y="3378200"/>
            <a:ext cx="1314450" cy="1419225"/>
          </a:xfrm>
          <a:noFill/>
        </p:spPr>
      </p:pic>
    </p:spTree>
  </p:cSld>
  <p:clrMapOvr>
    <a:masterClrMapping/>
  </p:clrMapOvr>
  <p:timing>
    <p:tnLst>
      <p:par>
        <p:cTn xmlns:p14="http://schemas.microsoft.com/office/powerpoint/2010/mai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1143000"/>
          </a:xfrm>
        </p:spPr>
        <p:txBody>
          <a:bodyPr>
            <a:noAutofit/>
          </a:bodyPr>
          <a:lstStyle/>
          <a:p>
            <a:pPr eaLnBrk="1" fontAlgn="auto" hangingPunct="1">
              <a:spcAft>
                <a:spcPts val="0"/>
              </a:spcAft>
              <a:defRPr/>
            </a:pPr>
            <a:r>
              <a:rPr lang="en-MY" sz="4000" dirty="0" smtClean="0"/>
              <a:t>What skills do observers need?</a:t>
            </a:r>
            <a:endParaRPr lang="en-MY" sz="4000" dirty="0"/>
          </a:p>
        </p:txBody>
      </p:sp>
      <p:sp>
        <p:nvSpPr>
          <p:cNvPr id="40963" name="Subtitle 2"/>
          <p:cNvSpPr>
            <a:spLocks noGrp="1"/>
          </p:cNvSpPr>
          <p:nvPr>
            <p:ph idx="1"/>
          </p:nvPr>
        </p:nvSpPr>
        <p:spPr>
          <a:xfrm>
            <a:off x="285750" y="1774825"/>
            <a:ext cx="8572500" cy="4625975"/>
          </a:xfrm>
        </p:spPr>
        <p:txBody>
          <a:bodyPr/>
          <a:lstStyle/>
          <a:p>
            <a:pPr eaLnBrk="1" hangingPunct="1"/>
            <a:r>
              <a:rPr lang="en-MY" smtClean="0"/>
              <a:t>Ability to take in what is </a:t>
            </a:r>
            <a:r>
              <a:rPr lang="en-MY" smtClean="0">
                <a:solidFill>
                  <a:srgbClr val="FF0000"/>
                </a:solidFill>
              </a:rPr>
              <a:t>seen, heard, and felt </a:t>
            </a:r>
            <a:r>
              <a:rPr lang="en-MY" smtClean="0"/>
              <a:t>in an event, and to </a:t>
            </a:r>
            <a:r>
              <a:rPr lang="en-MY" smtClean="0">
                <a:solidFill>
                  <a:srgbClr val="FF0000"/>
                </a:solidFill>
              </a:rPr>
              <a:t>report</a:t>
            </a:r>
            <a:r>
              <a:rPr lang="en-MY" smtClean="0"/>
              <a:t> those impressions and details clearly in writing.</a:t>
            </a:r>
          </a:p>
          <a:p>
            <a:pPr eaLnBrk="1" hangingPunct="1"/>
            <a:r>
              <a:rPr lang="en-MY" smtClean="0"/>
              <a:t>Someone with </a:t>
            </a:r>
            <a:r>
              <a:rPr lang="en-MY" smtClean="0">
                <a:solidFill>
                  <a:srgbClr val="FF0000"/>
                </a:solidFill>
              </a:rPr>
              <a:t>good attention and writing skills </a:t>
            </a:r>
            <a:r>
              <a:rPr lang="en-MY" smtClean="0"/>
              <a:t>is more likely to assemble a useful observation report than someone who struggles with these tasks.</a:t>
            </a:r>
          </a:p>
          <a:p>
            <a:pPr eaLnBrk="1" hangingPunct="1"/>
            <a:endParaRPr lang="en-MY" smtClean="0"/>
          </a:p>
        </p:txBody>
      </p:sp>
    </p:spTree>
  </p:cSld>
  <p:clrMapOvr>
    <a:masterClrMapping/>
  </p:clrMapOvr>
  <p:timing>
    <p:tnLst>
      <p:par>
        <p:cTn xmlns:p14="http://schemas.microsoft.com/office/powerpoint/2010/mai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1143000"/>
          </a:xfrm>
        </p:spPr>
        <p:txBody>
          <a:bodyPr>
            <a:noAutofit/>
          </a:bodyPr>
          <a:lstStyle/>
          <a:p>
            <a:pPr eaLnBrk="1" fontAlgn="auto" hangingPunct="1">
              <a:spcAft>
                <a:spcPts val="0"/>
              </a:spcAft>
              <a:defRPr/>
            </a:pPr>
            <a:r>
              <a:rPr lang="en-MY" sz="4000" dirty="0" smtClean="0"/>
              <a:t>Write notes / capture </a:t>
            </a:r>
            <a:r>
              <a:rPr lang="en-US" sz="4000" dirty="0" smtClean="0"/>
              <a:t/>
            </a:r>
            <a:br>
              <a:rPr lang="en-US" sz="4000" dirty="0" smtClean="0"/>
            </a:br>
            <a:endParaRPr lang="en-MY" sz="4000" dirty="0"/>
          </a:p>
        </p:txBody>
      </p:sp>
      <p:sp>
        <p:nvSpPr>
          <p:cNvPr id="41987" name="Subtitle 2"/>
          <p:cNvSpPr>
            <a:spLocks noGrp="1"/>
          </p:cNvSpPr>
          <p:nvPr>
            <p:ph idx="1"/>
          </p:nvPr>
        </p:nvSpPr>
        <p:spPr>
          <a:xfrm>
            <a:off x="285750" y="1774825"/>
            <a:ext cx="8572500" cy="4625975"/>
          </a:xfrm>
        </p:spPr>
        <p:txBody>
          <a:bodyPr>
            <a:normAutofit lnSpcReduction="10000"/>
          </a:bodyPr>
          <a:lstStyle/>
          <a:p>
            <a:pPr eaLnBrk="1" hangingPunct="1"/>
            <a:r>
              <a:rPr lang="en-MY" smtClean="0"/>
              <a:t>Students working in a small group might </a:t>
            </a:r>
            <a:r>
              <a:rPr lang="en-MY" smtClean="0">
                <a:solidFill>
                  <a:srgbClr val="FF0000"/>
                </a:solidFill>
              </a:rPr>
              <a:t>talk excitedly while working out the solution</a:t>
            </a:r>
            <a:r>
              <a:rPr lang="en-MY" smtClean="0"/>
              <a:t> to a problem</a:t>
            </a:r>
          </a:p>
          <a:p>
            <a:pPr eaLnBrk="1" hangingPunct="1"/>
            <a:r>
              <a:rPr lang="en-MY" smtClean="0"/>
              <a:t>Recording their </a:t>
            </a:r>
            <a:r>
              <a:rPr lang="en-MY" smtClean="0">
                <a:solidFill>
                  <a:srgbClr val="FF0000"/>
                </a:solidFill>
              </a:rPr>
              <a:t>comments can provide valuable testimonial</a:t>
            </a:r>
            <a:r>
              <a:rPr lang="en-MY" smtClean="0"/>
              <a:t> to the benefits of cooperative learning</a:t>
            </a:r>
          </a:p>
          <a:p>
            <a:pPr eaLnBrk="1" hangingPunct="1"/>
            <a:r>
              <a:rPr lang="en-MY" smtClean="0">
                <a:solidFill>
                  <a:srgbClr val="FF0000"/>
                </a:solidFill>
              </a:rPr>
              <a:t>Audiotapes, videotapes</a:t>
            </a:r>
            <a:r>
              <a:rPr lang="en-MY" smtClean="0"/>
              <a:t>, or photographs may prove useful in </a:t>
            </a:r>
            <a:r>
              <a:rPr lang="en-MY" smtClean="0">
                <a:solidFill>
                  <a:srgbClr val="FF0000"/>
                </a:solidFill>
              </a:rPr>
              <a:t>capturing the essence </a:t>
            </a:r>
            <a:r>
              <a:rPr lang="en-MY" smtClean="0"/>
              <a:t>of observed events</a:t>
            </a:r>
          </a:p>
          <a:p>
            <a:pPr eaLnBrk="1" hangingPunct="1"/>
            <a:endParaRPr lang="en-MY" smtClean="0"/>
          </a:p>
        </p:txBody>
      </p:sp>
    </p:spTree>
  </p:cSld>
  <p:clrMapOvr>
    <a:masterClrMapping/>
  </p:clrMapOvr>
  <p:timing>
    <p:tnLst>
      <p:par>
        <p:cTn xmlns:p14="http://schemas.microsoft.com/office/powerpoint/2010/mai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1143000"/>
          </a:xfrm>
        </p:spPr>
        <p:txBody>
          <a:bodyPr>
            <a:noAutofit/>
          </a:bodyPr>
          <a:lstStyle/>
          <a:p>
            <a:pPr eaLnBrk="1" fontAlgn="auto" hangingPunct="1">
              <a:spcAft>
                <a:spcPts val="0"/>
              </a:spcAft>
              <a:defRPr/>
            </a:pPr>
            <a:r>
              <a:rPr lang="en-MY" sz="4000" dirty="0" smtClean="0"/>
              <a:t>Observing</a:t>
            </a:r>
            <a:r>
              <a:rPr lang="en-US" sz="4000" dirty="0" smtClean="0"/>
              <a:t/>
            </a:r>
            <a:br>
              <a:rPr lang="en-US" sz="4000" dirty="0" smtClean="0"/>
            </a:br>
            <a:endParaRPr lang="en-MY" sz="4000" dirty="0"/>
          </a:p>
        </p:txBody>
      </p:sp>
      <p:sp>
        <p:nvSpPr>
          <p:cNvPr id="43011" name="Subtitle 2"/>
          <p:cNvSpPr>
            <a:spLocks noGrp="1"/>
          </p:cNvSpPr>
          <p:nvPr>
            <p:ph idx="1"/>
          </p:nvPr>
        </p:nvSpPr>
        <p:spPr>
          <a:xfrm>
            <a:off x="0" y="1439863"/>
            <a:ext cx="8929688" cy="4846637"/>
          </a:xfrm>
        </p:spPr>
        <p:txBody>
          <a:bodyPr>
            <a:normAutofit fontScale="92500"/>
          </a:bodyPr>
          <a:lstStyle/>
          <a:p>
            <a:pPr eaLnBrk="1" hangingPunct="1"/>
            <a:r>
              <a:rPr lang="en-MY" sz="2800" smtClean="0"/>
              <a:t>Be attentive and open to discovering behaviours, both </a:t>
            </a:r>
            <a:r>
              <a:rPr lang="en-MY" sz="2800" smtClean="0">
                <a:solidFill>
                  <a:srgbClr val="FF0000"/>
                </a:solidFill>
              </a:rPr>
              <a:t>verbal and nonverbal</a:t>
            </a:r>
            <a:r>
              <a:rPr lang="en-MY" sz="2800" smtClean="0"/>
              <a:t>, that suggest the </a:t>
            </a:r>
            <a:r>
              <a:rPr lang="en-MY" sz="2800" smtClean="0">
                <a:solidFill>
                  <a:srgbClr val="FF0000"/>
                </a:solidFill>
              </a:rPr>
              <a:t>presence or lack of student motivation</a:t>
            </a:r>
          </a:p>
          <a:p>
            <a:pPr eaLnBrk="1" hangingPunct="1"/>
            <a:r>
              <a:rPr lang="en-MY" sz="2800" smtClean="0">
                <a:solidFill>
                  <a:srgbClr val="FF0000"/>
                </a:solidFill>
              </a:rPr>
              <a:t>Observations alone </a:t>
            </a:r>
            <a:r>
              <a:rPr lang="en-MY" sz="2800" smtClean="0"/>
              <a:t>are </a:t>
            </a:r>
            <a:r>
              <a:rPr lang="en-MY" sz="2800" smtClean="0">
                <a:solidFill>
                  <a:srgbClr val="FF0000"/>
                </a:solidFill>
              </a:rPr>
              <a:t>not sufficient evidence </a:t>
            </a:r>
            <a:r>
              <a:rPr lang="en-MY" sz="2800" smtClean="0"/>
              <a:t>for convincing others that a programme has caused lasting change (eg. observations of students working with each other during a 20-minute activity do not necessarily mean that students are more inclined to work cooperatively in general)</a:t>
            </a:r>
          </a:p>
          <a:p>
            <a:pPr eaLnBrk="1" hangingPunct="1"/>
            <a:r>
              <a:rPr lang="en-MY" sz="2800" smtClean="0"/>
              <a:t> It is always important to look for </a:t>
            </a:r>
            <a:r>
              <a:rPr lang="en-MY" sz="2800" smtClean="0">
                <a:solidFill>
                  <a:srgbClr val="FF0000"/>
                </a:solidFill>
              </a:rPr>
              <a:t>several sources of evidence </a:t>
            </a:r>
            <a:r>
              <a:rPr lang="en-MY" sz="2800" smtClean="0"/>
              <a:t>that support whatever changes you think have occurred in students</a:t>
            </a:r>
          </a:p>
          <a:p>
            <a:pPr eaLnBrk="1" hangingPunct="1"/>
            <a:endParaRPr lang="en-MY" sz="2800" smtClean="0"/>
          </a:p>
        </p:txBody>
      </p:sp>
    </p:spTree>
  </p:cSld>
  <p:clrMapOvr>
    <a:masterClrMapping/>
  </p:clrMapOvr>
  <p:timing>
    <p:tnLst>
      <p:par>
        <p:cTn xmlns:p14="http://schemas.microsoft.com/office/powerpoint/2010/mai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1143000"/>
          </a:xfrm>
        </p:spPr>
        <p:txBody>
          <a:bodyPr>
            <a:noAutofit/>
          </a:bodyPr>
          <a:lstStyle/>
          <a:p>
            <a:pPr eaLnBrk="1" fontAlgn="auto" hangingPunct="1">
              <a:spcAft>
                <a:spcPts val="0"/>
              </a:spcAft>
              <a:defRPr/>
            </a:pPr>
            <a:r>
              <a:rPr lang="en-MY" sz="4000" dirty="0" smtClean="0"/>
              <a:t>Indicators of student interest </a:t>
            </a:r>
            <a:endParaRPr lang="en-MY" sz="4000" dirty="0"/>
          </a:p>
        </p:txBody>
      </p:sp>
      <p:sp>
        <p:nvSpPr>
          <p:cNvPr id="44035" name="Subtitle 2"/>
          <p:cNvSpPr>
            <a:spLocks noGrp="1"/>
          </p:cNvSpPr>
          <p:nvPr>
            <p:ph idx="1"/>
          </p:nvPr>
        </p:nvSpPr>
        <p:spPr>
          <a:xfrm>
            <a:off x="285750" y="1774825"/>
            <a:ext cx="8401050" cy="4625975"/>
          </a:xfrm>
        </p:spPr>
        <p:txBody>
          <a:bodyPr>
            <a:normAutofit lnSpcReduction="10000"/>
          </a:bodyPr>
          <a:lstStyle/>
          <a:p>
            <a:pPr eaLnBrk="1" hangingPunct="1"/>
            <a:r>
              <a:rPr lang="en-MY" smtClean="0"/>
              <a:t>How many students are participating in the discussion? </a:t>
            </a:r>
          </a:p>
          <a:p>
            <a:pPr lvl="2" eaLnBrk="1" hangingPunct="1"/>
            <a:r>
              <a:rPr lang="en-MY" smtClean="0"/>
              <a:t>What are they saying?</a:t>
            </a:r>
          </a:p>
          <a:p>
            <a:pPr eaLnBrk="1" hangingPunct="1"/>
            <a:r>
              <a:rPr lang="en-MY" smtClean="0"/>
              <a:t>How do students look? Are they distracted or bored, or are they listening with interest?</a:t>
            </a:r>
          </a:p>
          <a:p>
            <a:pPr eaLnBrk="1" hangingPunct="1"/>
            <a:r>
              <a:rPr lang="en-MY" smtClean="0"/>
              <a:t>How much personal experience do the students bring into their responses?</a:t>
            </a:r>
          </a:p>
          <a:p>
            <a:pPr eaLnBrk="1" hangingPunct="1"/>
            <a:r>
              <a:rPr lang="en-MY" smtClean="0"/>
              <a:t>How excited do they seem about the subject?</a:t>
            </a:r>
          </a:p>
          <a:p>
            <a:pPr lvl="2" eaLnBrk="1" hangingPunct="1"/>
            <a:r>
              <a:rPr lang="en-MY" smtClean="0"/>
              <a:t>What do they say?</a:t>
            </a:r>
          </a:p>
          <a:p>
            <a:pPr eaLnBrk="1" hangingPunct="1"/>
            <a:endParaRPr lang="en-MY" smtClean="0"/>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96642" name="Group 2"/>
          <p:cNvGraphicFramePr>
            <a:graphicFrameLocks noGrp="1"/>
          </p:cNvGraphicFramePr>
          <p:nvPr/>
        </p:nvGraphicFramePr>
        <p:xfrm>
          <a:off x="304800" y="1143000"/>
          <a:ext cx="8534399" cy="4800592"/>
        </p:xfrm>
        <a:graphic>
          <a:graphicData uri="http://schemas.openxmlformats.org/drawingml/2006/table">
            <a:tbl>
              <a:tblPr/>
              <a:tblGrid>
                <a:gridCol w="2719754"/>
                <a:gridCol w="3001107"/>
                <a:gridCol w="2813538"/>
              </a:tblGrid>
              <a:tr h="1142992">
                <a:tc>
                  <a:txBody>
                    <a:bodyPr/>
                    <a:lstStyle/>
                    <a:p>
                      <a:pPr marL="0" marR="0" lvl="0" indent="0" algn="ctr" defTabSz="914400" rtl="0" eaLnBrk="1" fontAlgn="base" latinLnBrk="0" hangingPunct="1">
                        <a:lnSpc>
                          <a:spcPct val="100000"/>
                        </a:lnSpc>
                        <a:spcBef>
                          <a:spcPct val="0"/>
                        </a:spcBef>
                        <a:spcAft>
                          <a:spcPct val="0"/>
                        </a:spcAft>
                        <a:buClr>
                          <a:schemeClr val="bg2"/>
                        </a:buClr>
                        <a:buSzPct val="90000"/>
                        <a:buFont typeface="Wingdings" pitchFamily="2" charset="2"/>
                        <a:buNone/>
                        <a:tabLst/>
                      </a:pPr>
                      <a:r>
                        <a:rPr kumimoji="0" lang="en-GB" sz="2800" b="1" i="0" u="none" strike="noStrike" cap="none" normalizeH="0" baseline="0" dirty="0" smtClean="0">
                          <a:ln>
                            <a:noFill/>
                          </a:ln>
                          <a:solidFill>
                            <a:schemeClr val="tx1"/>
                          </a:solidFill>
                          <a:effectLst/>
                          <a:latin typeface="Arial Narrow" pitchFamily="34" charset="0"/>
                          <a:cs typeface="Times New Roman" pitchFamily="18" charset="0"/>
                        </a:rPr>
                        <a:t>Complex Problems</a:t>
                      </a:r>
                      <a:endParaRPr kumimoji="0" lang="en-GB" sz="2800" b="0" i="0" u="none" strike="noStrike" cap="none" normalizeH="0" baseline="0" dirty="0" smtClean="0">
                        <a:ln>
                          <a:noFill/>
                        </a:ln>
                        <a:solidFill>
                          <a:schemeClr val="tx1"/>
                        </a:solidFill>
                        <a:effectLst/>
                        <a:latin typeface="Arial Narrow"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2"/>
                        </a:buClr>
                        <a:buSzPct val="90000"/>
                        <a:buFont typeface="Wingdings" pitchFamily="2" charset="2"/>
                        <a:buNone/>
                        <a:tabLst/>
                      </a:pPr>
                      <a:r>
                        <a:rPr kumimoji="0" lang="en-GB" sz="2800" b="1" i="0" u="none" strike="noStrike" cap="none" normalizeH="0" baseline="0" dirty="0" smtClean="0">
                          <a:ln>
                            <a:noFill/>
                          </a:ln>
                          <a:solidFill>
                            <a:schemeClr val="tx1"/>
                          </a:solidFill>
                          <a:effectLst/>
                          <a:latin typeface="Arial Narrow" pitchFamily="34" charset="0"/>
                        </a:rPr>
                        <a:t>Broadly Defined Problems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2"/>
                        </a:buClr>
                        <a:buSzPct val="90000"/>
                        <a:buFont typeface="Wingdings" pitchFamily="2" charset="2"/>
                        <a:buNone/>
                        <a:tabLst/>
                      </a:pPr>
                      <a:r>
                        <a:rPr kumimoji="0" lang="en-GB" sz="2800" b="1" i="0" u="none" strike="noStrike" cap="none" normalizeH="0" baseline="0" dirty="0" smtClean="0">
                          <a:ln>
                            <a:noFill/>
                          </a:ln>
                          <a:solidFill>
                            <a:schemeClr val="tx1"/>
                          </a:solidFill>
                          <a:effectLst/>
                          <a:latin typeface="Arial Narrow" pitchFamily="34" charset="0"/>
                          <a:cs typeface="Times New Roman" pitchFamily="18" charset="0"/>
                        </a:rPr>
                        <a:t>Well defined Problems</a:t>
                      </a:r>
                      <a:endParaRPr kumimoji="0" lang="en-GB" sz="2800" b="0" i="0" u="none" strike="noStrike" cap="none" normalizeH="0" baseline="0" dirty="0" smtClean="0">
                        <a:ln>
                          <a:noFill/>
                        </a:ln>
                        <a:solidFill>
                          <a:schemeClr val="tx1"/>
                        </a:solidFill>
                        <a:effectLst/>
                        <a:latin typeface="Arial Narrow"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57600">
                <a:tc>
                  <a:txBody>
                    <a:bodyPr/>
                    <a:lstStyle/>
                    <a:p>
                      <a:pPr marL="0" marR="0" lvl="0" indent="0" algn="l" defTabSz="914400" rtl="0" eaLnBrk="1" fontAlgn="base" latinLnBrk="0" hangingPunct="1">
                        <a:lnSpc>
                          <a:spcPct val="100000"/>
                        </a:lnSpc>
                        <a:spcBef>
                          <a:spcPct val="0"/>
                        </a:spcBef>
                        <a:spcAft>
                          <a:spcPct val="0"/>
                        </a:spcAft>
                        <a:buClr>
                          <a:schemeClr val="bg2"/>
                        </a:buClr>
                        <a:buSzPct val="90000"/>
                        <a:buFont typeface="Wingdings" pitchFamily="2" charset="2"/>
                        <a:buNone/>
                        <a:tabLst/>
                      </a:pPr>
                      <a:endParaRPr kumimoji="0" lang="en-GB" sz="1800" b="0" i="0" u="none" strike="noStrike" cap="none" normalizeH="0" baseline="0" dirty="0" smtClean="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bg2"/>
                        </a:buClr>
                        <a:buSzPct val="90000"/>
                        <a:buFont typeface="Wingdings" pitchFamily="2" charset="2"/>
                        <a:buNone/>
                        <a:tabLst/>
                      </a:pPr>
                      <a:endParaRPr kumimoji="0" lang="en-GB" sz="1800" b="0" i="0" u="none" strike="noStrike" cap="none" normalizeH="0" baseline="0" dirty="0" smtClean="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bg2"/>
                        </a:buClr>
                        <a:buSzPct val="90000"/>
                        <a:buFont typeface="Wingdings" pitchFamily="2" charset="2"/>
                        <a:buNone/>
                        <a:tabLst/>
                      </a:pPr>
                      <a:endParaRPr kumimoji="0" lang="en-GB" sz="1800" b="0" i="0" u="none" strike="noStrike" cap="none" normalizeH="0" baseline="0" dirty="0" smtClean="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44048" name="Rectangle 16"/>
          <p:cNvSpPr>
            <a:spLocks noChangeArrowheads="1"/>
          </p:cNvSpPr>
          <p:nvPr/>
        </p:nvSpPr>
        <p:spPr bwMode="auto">
          <a:xfrm>
            <a:off x="0" y="4432300"/>
            <a:ext cx="9144000" cy="0"/>
          </a:xfrm>
          <a:prstGeom prst="rect">
            <a:avLst/>
          </a:prstGeom>
          <a:noFill/>
          <a:ln w="9525">
            <a:noFill/>
            <a:miter lim="800000"/>
            <a:headEnd/>
            <a:tailEnd/>
          </a:ln>
        </p:spPr>
        <p:txBody>
          <a:bodyPr wrap="none" anchor="ctr">
            <a:spAutoFit/>
          </a:bodyPr>
          <a:lstStyle/>
          <a:p>
            <a:endParaRPr lang="en-US"/>
          </a:p>
        </p:txBody>
      </p:sp>
      <p:sp>
        <p:nvSpPr>
          <p:cNvPr id="496657" name="Rectangle 17"/>
          <p:cNvSpPr>
            <a:spLocks noChangeArrowheads="1"/>
          </p:cNvSpPr>
          <p:nvPr/>
        </p:nvSpPr>
        <p:spPr bwMode="auto">
          <a:xfrm>
            <a:off x="6215063" y="2357438"/>
            <a:ext cx="2428875" cy="3500437"/>
          </a:xfrm>
          <a:prstGeom prst="rect">
            <a:avLst/>
          </a:prstGeom>
          <a:solidFill>
            <a:srgbClr val="FF0000"/>
          </a:solidFill>
          <a:ln w="9525">
            <a:solidFill>
              <a:schemeClr val="tx1"/>
            </a:solidFill>
            <a:miter lim="800000"/>
            <a:headEnd/>
            <a:tailEnd/>
          </a:ln>
        </p:spPr>
        <p:txBody>
          <a:bodyPr anchor="ctr"/>
          <a:lstStyle/>
          <a:p>
            <a:pPr algn="ctr"/>
            <a:r>
              <a:rPr lang="en-GB" sz="2400">
                <a:solidFill>
                  <a:schemeClr val="bg1"/>
                </a:solidFill>
                <a:latin typeface="Arial Narrow" pitchFamily="34" charset="0"/>
              </a:rPr>
              <a:t>Can be solved using limited theoretical knowledge, but normally requires extensive practical knowledge</a:t>
            </a:r>
          </a:p>
        </p:txBody>
      </p:sp>
      <p:sp>
        <p:nvSpPr>
          <p:cNvPr id="496658" name="Rectangle 18"/>
          <p:cNvSpPr>
            <a:spLocks noChangeArrowheads="1"/>
          </p:cNvSpPr>
          <p:nvPr/>
        </p:nvSpPr>
        <p:spPr bwMode="auto">
          <a:xfrm>
            <a:off x="3286125" y="2357438"/>
            <a:ext cx="2357438" cy="3481387"/>
          </a:xfrm>
          <a:prstGeom prst="rect">
            <a:avLst/>
          </a:prstGeom>
          <a:solidFill>
            <a:srgbClr val="FF0000"/>
          </a:solidFill>
          <a:ln w="9525">
            <a:solidFill>
              <a:schemeClr val="tx1"/>
            </a:solidFill>
            <a:miter lim="800000"/>
            <a:headEnd/>
            <a:tailEnd/>
          </a:ln>
        </p:spPr>
        <p:txBody>
          <a:bodyPr anchor="ctr"/>
          <a:lstStyle/>
          <a:p>
            <a:pPr algn="ctr"/>
            <a:r>
              <a:rPr lang="en-GB" sz="2400">
                <a:solidFill>
                  <a:schemeClr val="bg1"/>
                </a:solidFill>
                <a:latin typeface="Arial Narrow" pitchFamily="34" charset="0"/>
              </a:rPr>
              <a:t>Requires knowledge of principles and applied procedures or methodologies </a:t>
            </a:r>
          </a:p>
        </p:txBody>
      </p:sp>
      <p:sp>
        <p:nvSpPr>
          <p:cNvPr id="496659" name="Rectangle 19"/>
          <p:cNvSpPr>
            <a:spLocks noChangeArrowheads="1"/>
          </p:cNvSpPr>
          <p:nvPr/>
        </p:nvSpPr>
        <p:spPr bwMode="auto">
          <a:xfrm>
            <a:off x="381000" y="2357438"/>
            <a:ext cx="2590800" cy="3481387"/>
          </a:xfrm>
          <a:prstGeom prst="rect">
            <a:avLst/>
          </a:prstGeom>
          <a:solidFill>
            <a:srgbClr val="FF0000"/>
          </a:solidFill>
          <a:ln w="9525">
            <a:solidFill>
              <a:schemeClr val="tx1"/>
            </a:solidFill>
            <a:miter lim="800000"/>
            <a:headEnd/>
            <a:tailEnd/>
          </a:ln>
        </p:spPr>
        <p:txBody>
          <a:bodyPr anchor="ctr"/>
          <a:lstStyle/>
          <a:p>
            <a:pPr algn="ctr"/>
            <a:r>
              <a:rPr lang="en-GB" sz="2400">
                <a:solidFill>
                  <a:schemeClr val="bg1"/>
                </a:solidFill>
                <a:latin typeface="Arial Narrow" pitchFamily="34" charset="0"/>
              </a:rPr>
              <a:t>Requires in-depth knowledge that allows a fundamentals-based first principles analytical approach</a:t>
            </a:r>
            <a:endParaRPr lang="en-US" sz="2400">
              <a:solidFill>
                <a:schemeClr val="bg1"/>
              </a:solidFill>
              <a:latin typeface="Arial Narrow" pitchFamily="34" charset="0"/>
            </a:endParaRPr>
          </a:p>
        </p:txBody>
      </p:sp>
      <p:sp>
        <p:nvSpPr>
          <p:cNvPr id="44052" name="Text Box 20"/>
          <p:cNvSpPr txBox="1">
            <a:spLocks noChangeArrowheads="1"/>
          </p:cNvSpPr>
          <p:nvPr/>
        </p:nvSpPr>
        <p:spPr bwMode="auto">
          <a:xfrm>
            <a:off x="2286000" y="381000"/>
            <a:ext cx="6096000" cy="523875"/>
          </a:xfrm>
          <a:prstGeom prst="rect">
            <a:avLst/>
          </a:prstGeom>
          <a:noFill/>
          <a:ln w="9525">
            <a:noFill/>
            <a:miter lim="800000"/>
            <a:headEnd/>
            <a:tailEnd/>
          </a:ln>
        </p:spPr>
        <p:txBody>
          <a:bodyPr>
            <a:spAutoFit/>
          </a:bodyPr>
          <a:lstStyle/>
          <a:p>
            <a:r>
              <a:rPr lang="en-US" sz="2800"/>
              <a:t>Depth of Knowledge Required</a:t>
            </a:r>
            <a:endParaRPr lang="en-US">
              <a:latin typeface="Arial Narrow" pitchFamily="34"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path" presetSubtype="0" accel="50000" decel="50000" fill="hold" grpId="0" nodeType="withEffect">
                                  <p:stCondLst>
                                    <p:cond delay="2000"/>
                                  </p:stCondLst>
                                  <p:childTnLst>
                                    <p:animMotion origin="layout" path="M -0.11649 -0.00301 L 0.06476 -0.06597 " pathEditMode="relative" rAng="0" ptsTypes="AA">
                                      <p:cBhvr>
                                        <p:cTn id="6" dur="500" fill="hold"/>
                                        <p:tgtEl>
                                          <p:spTgt spid="496659"/>
                                        </p:tgtEl>
                                        <p:attrNameLst>
                                          <p:attrName>ppt_x</p:attrName>
                                          <p:attrName>ppt_y</p:attrName>
                                        </p:attrNameLst>
                                      </p:cBhvr>
                                      <p:rCtr x="91" y="-31"/>
                                    </p:animMotion>
                                  </p:childTnLst>
                                </p:cTn>
                              </p:par>
                              <p:par>
                                <p:cTn id="7" presetID="6" presetClass="emph" presetSubtype="0" fill="hold" grpId="1" nodeType="withEffect">
                                  <p:stCondLst>
                                    <p:cond delay="2000"/>
                                  </p:stCondLst>
                                  <p:childTnLst>
                                    <p:animScale>
                                      <p:cBhvr>
                                        <p:cTn id="8" dur="500" fill="hold"/>
                                        <p:tgtEl>
                                          <p:spTgt spid="496659"/>
                                        </p:tgtEl>
                                      </p:cBhvr>
                                      <p:by x="175000" y="175000"/>
                                    </p:animScale>
                                  </p:childTnLst>
                                </p:cTn>
                              </p:par>
                              <p:par>
                                <p:cTn id="9" presetID="49" presetClass="path" presetSubtype="0" accel="50000" decel="50000" fill="hold" grpId="2" nodeType="withEffect">
                                  <p:stCondLst>
                                    <p:cond delay="4000"/>
                                  </p:stCondLst>
                                  <p:childTnLst>
                                    <p:animMotion origin="layout" path="M 0 0  L 0.25 0.33333  E" pathEditMode="relative" rAng="0" ptsTypes="">
                                      <p:cBhvr>
                                        <p:cTn id="10" dur="500" spd="-100000" fill="hold"/>
                                        <p:tgtEl>
                                          <p:spTgt spid="496659"/>
                                        </p:tgtEl>
                                        <p:attrNameLst>
                                          <p:attrName>ppt_x</p:attrName>
                                          <p:attrName>ppt_y</p:attrName>
                                        </p:attrNameLst>
                                      </p:cBhvr>
                                      <p:rCtr x="0" y="0"/>
                                    </p:animMotion>
                                  </p:childTnLst>
                                </p:cTn>
                              </p:par>
                              <p:par>
                                <p:cTn id="11" presetID="6" presetClass="emph" presetSubtype="0" fill="hold" grpId="3" nodeType="withEffect">
                                  <p:stCondLst>
                                    <p:cond delay="4000"/>
                                  </p:stCondLst>
                                  <p:childTnLst>
                                    <p:animScale>
                                      <p:cBhvr>
                                        <p:cTn id="12" dur="500" fill="hold"/>
                                        <p:tgtEl>
                                          <p:spTgt spid="496659"/>
                                        </p:tgtEl>
                                      </p:cBhvr>
                                      <p:by x="55000" y="55000"/>
                                    </p:animScale>
                                  </p:childTnLst>
                                </p:cTn>
                              </p:par>
                              <p:par>
                                <p:cTn id="13" presetID="49" presetClass="path" presetSubtype="0" accel="50000" decel="50000" fill="hold" grpId="0" nodeType="withEffect">
                                  <p:stCondLst>
                                    <p:cond delay="6000"/>
                                  </p:stCondLst>
                                  <p:childTnLst>
                                    <p:animMotion origin="layout" path="M -0.05729 -0.06597 L 0.09236 -0.13935 " pathEditMode="relative" rAng="0" ptsTypes="AA">
                                      <p:cBhvr>
                                        <p:cTn id="14" dur="500" fill="hold"/>
                                        <p:tgtEl>
                                          <p:spTgt spid="496658"/>
                                        </p:tgtEl>
                                        <p:attrNameLst>
                                          <p:attrName>ppt_x</p:attrName>
                                          <p:attrName>ppt_y</p:attrName>
                                        </p:attrNameLst>
                                      </p:cBhvr>
                                      <p:rCtr x="75" y="-37"/>
                                    </p:animMotion>
                                  </p:childTnLst>
                                </p:cTn>
                              </p:par>
                              <p:par>
                                <p:cTn id="15" presetID="6" presetClass="emph" presetSubtype="0" fill="hold" grpId="2" nodeType="withEffect">
                                  <p:stCondLst>
                                    <p:cond delay="6000"/>
                                  </p:stCondLst>
                                  <p:childTnLst>
                                    <p:animScale>
                                      <p:cBhvr>
                                        <p:cTn id="16" dur="500" fill="hold"/>
                                        <p:tgtEl>
                                          <p:spTgt spid="496658"/>
                                        </p:tgtEl>
                                      </p:cBhvr>
                                      <p:by x="175000" y="175000"/>
                                    </p:animScale>
                                  </p:childTnLst>
                                </p:cTn>
                              </p:par>
                              <p:par>
                                <p:cTn id="17" presetID="49" presetClass="path" presetSubtype="0" accel="50000" decel="50000" fill="hold" grpId="1" nodeType="withEffect">
                                  <p:stCondLst>
                                    <p:cond delay="8000"/>
                                  </p:stCondLst>
                                  <p:childTnLst>
                                    <p:animMotion origin="layout" path="M -8.33333E-7 -3.7037E-6 L 0.12379 0.31204 " pathEditMode="relative" rAng="0" ptsTypes="AA">
                                      <p:cBhvr>
                                        <p:cTn id="18" dur="500" spd="-100000" fill="hold"/>
                                        <p:tgtEl>
                                          <p:spTgt spid="496658"/>
                                        </p:tgtEl>
                                        <p:attrNameLst>
                                          <p:attrName>ppt_x</p:attrName>
                                          <p:attrName>ppt_y</p:attrName>
                                        </p:attrNameLst>
                                      </p:cBhvr>
                                      <p:rCtr x="62" y="156"/>
                                    </p:animMotion>
                                  </p:childTnLst>
                                </p:cTn>
                              </p:par>
                              <p:par>
                                <p:cTn id="19" presetID="6" presetClass="emph" presetSubtype="0" fill="hold" grpId="3" nodeType="withEffect">
                                  <p:stCondLst>
                                    <p:cond delay="8000"/>
                                  </p:stCondLst>
                                  <p:childTnLst>
                                    <p:animScale>
                                      <p:cBhvr>
                                        <p:cTn id="20" dur="500" fill="hold"/>
                                        <p:tgtEl>
                                          <p:spTgt spid="496658"/>
                                        </p:tgtEl>
                                      </p:cBhvr>
                                      <p:by x="55000" y="55000"/>
                                    </p:animScale>
                                  </p:childTnLst>
                                </p:cTn>
                              </p:par>
                              <p:par>
                                <p:cTn id="21" presetID="49" presetClass="path" presetSubtype="0" accel="50000" decel="50000" fill="hold" grpId="0" nodeType="withEffect">
                                  <p:stCondLst>
                                    <p:cond delay="8500"/>
                                  </p:stCondLst>
                                  <p:childTnLst>
                                    <p:animMotion origin="layout" path="M 0 -2.59259E-6 L -0.01319 -0.13032 " pathEditMode="relative" rAng="0" ptsTypes="AA">
                                      <p:cBhvr>
                                        <p:cTn id="22" dur="500" fill="hold"/>
                                        <p:tgtEl>
                                          <p:spTgt spid="496657"/>
                                        </p:tgtEl>
                                        <p:attrNameLst>
                                          <p:attrName>ppt_x</p:attrName>
                                          <p:attrName>ppt_y</p:attrName>
                                        </p:attrNameLst>
                                      </p:cBhvr>
                                      <p:rCtr x="-7" y="-65"/>
                                    </p:animMotion>
                                  </p:childTnLst>
                                </p:cTn>
                              </p:par>
                              <p:par>
                                <p:cTn id="23" presetID="6" presetClass="emph" presetSubtype="0" fill="hold" grpId="1" nodeType="withEffect">
                                  <p:stCondLst>
                                    <p:cond delay="8500"/>
                                  </p:stCondLst>
                                  <p:childTnLst>
                                    <p:animScale>
                                      <p:cBhvr>
                                        <p:cTn id="24" dur="500" fill="hold"/>
                                        <p:tgtEl>
                                          <p:spTgt spid="496657"/>
                                        </p:tgtEl>
                                      </p:cBhvr>
                                      <p:by x="140000" y="140000"/>
                                    </p:animScale>
                                  </p:childTnLst>
                                </p:cTn>
                              </p:par>
                              <p:par>
                                <p:cTn id="25" presetID="49" presetClass="path" presetSubtype="0" accel="50000" decel="50000" fill="hold" grpId="2" nodeType="withEffect">
                                  <p:stCondLst>
                                    <p:cond delay="10000"/>
                                  </p:stCondLst>
                                  <p:childTnLst>
                                    <p:animMotion origin="layout" path="M 0 -2.59259E-6 L 0.06545 0.32107 " pathEditMode="relative" rAng="0" ptsTypes="AA">
                                      <p:cBhvr>
                                        <p:cTn id="26" dur="500" spd="-100000" fill="hold"/>
                                        <p:tgtEl>
                                          <p:spTgt spid="496657"/>
                                        </p:tgtEl>
                                        <p:attrNameLst>
                                          <p:attrName>ppt_x</p:attrName>
                                          <p:attrName>ppt_y</p:attrName>
                                        </p:attrNameLst>
                                      </p:cBhvr>
                                      <p:rCtr x="33" y="160"/>
                                    </p:animMotion>
                                  </p:childTnLst>
                                </p:cTn>
                              </p:par>
                              <p:par>
                                <p:cTn id="27" presetID="6" presetClass="emph" presetSubtype="0" fill="hold" grpId="3" nodeType="withEffect">
                                  <p:stCondLst>
                                    <p:cond delay="10000"/>
                                  </p:stCondLst>
                                  <p:childTnLst>
                                    <p:animScale>
                                      <p:cBhvr>
                                        <p:cTn id="28" dur="500" fill="hold"/>
                                        <p:tgtEl>
                                          <p:spTgt spid="496657"/>
                                        </p:tgtEl>
                                      </p:cBhvr>
                                      <p:by x="75000" y="7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6657" grpId="0" animBg="1"/>
      <p:bldP spid="496657" grpId="1" animBg="1"/>
      <p:bldP spid="496657" grpId="2" animBg="1"/>
      <p:bldP spid="496657" grpId="3" animBg="1"/>
      <p:bldP spid="496658" grpId="0" animBg="1"/>
      <p:bldP spid="496658" grpId="1" animBg="1"/>
      <p:bldP spid="496658" grpId="2" animBg="1"/>
      <p:bldP spid="496658" grpId="3" animBg="1"/>
      <p:bldP spid="496659" grpId="0" animBg="1"/>
      <p:bldP spid="496659" grpId="1" animBg="1"/>
      <p:bldP spid="496659" grpId="2" animBg="1"/>
      <p:bldP spid="496659" grpId="3" animBg="1"/>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solidFill>
            <a:srgbClr val="CCFFCC"/>
          </a:solidFill>
        </p:spPr>
        <p:txBody>
          <a:bodyPr/>
          <a:lstStyle/>
          <a:p>
            <a:pPr eaLnBrk="1" hangingPunct="1"/>
            <a:r>
              <a:rPr lang="en-US" dirty="0" smtClean="0"/>
              <a:t>Know the student</a:t>
            </a:r>
            <a:endParaRPr lang="en-GB" dirty="0" smtClean="0"/>
          </a:p>
        </p:txBody>
      </p:sp>
      <p:sp>
        <p:nvSpPr>
          <p:cNvPr id="68611" name="Rectangle 3"/>
          <p:cNvSpPr>
            <a:spLocks noGrp="1" noChangeArrowheads="1"/>
          </p:cNvSpPr>
          <p:nvPr>
            <p:ph type="body" idx="1"/>
          </p:nvPr>
        </p:nvSpPr>
        <p:spPr/>
        <p:txBody>
          <a:bodyPr/>
          <a:lstStyle/>
          <a:p>
            <a:pPr eaLnBrk="1" hangingPunct="1"/>
            <a:r>
              <a:rPr lang="en-US" smtClean="0"/>
              <a:t>You will need to know the students in order to be able to observe and record students participation</a:t>
            </a:r>
          </a:p>
          <a:p>
            <a:pPr eaLnBrk="1" hangingPunct="1"/>
            <a:endParaRPr lang="en-GB" smtClean="0"/>
          </a:p>
        </p:txBody>
      </p:sp>
      <p:pic>
        <p:nvPicPr>
          <p:cNvPr id="68612" name="Picture 3" descr="monyet gitur"/>
          <p:cNvPicPr>
            <a:picLocks noChangeAspect="1" noChangeArrowheads="1" noCrop="1"/>
          </p:cNvPicPr>
          <p:nvPr/>
        </p:nvPicPr>
        <p:blipFill>
          <a:blip r:embed="rId2" cstate="print"/>
          <a:srcRect/>
          <a:stretch>
            <a:fillRect/>
          </a:stretch>
        </p:blipFill>
        <p:spPr bwMode="auto">
          <a:xfrm>
            <a:off x="3429000" y="4419600"/>
            <a:ext cx="2057400" cy="20574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Rubrics</a:t>
            </a:r>
            <a:endParaRPr lang="en-MY" dirty="0"/>
          </a:p>
        </p:txBody>
      </p:sp>
      <p:sp>
        <p:nvSpPr>
          <p:cNvPr id="3" name="Content Placeholder 2"/>
          <p:cNvSpPr>
            <a:spLocks noGrp="1"/>
          </p:cNvSpPr>
          <p:nvPr>
            <p:ph idx="1"/>
          </p:nvPr>
        </p:nvSpPr>
        <p:spPr/>
        <p:txBody>
          <a:bodyPr/>
          <a:lstStyle/>
          <a:p>
            <a:endParaRPr lang="en-MY"/>
          </a:p>
        </p:txBody>
      </p:sp>
    </p:spTree>
  </p:cSld>
  <p:clrMapOvr>
    <a:masterClrMapping/>
  </p:clrMapOvr>
  <p:timing>
    <p:tnLst>
      <p:par>
        <p:cTn xmlns:p14="http://schemas.microsoft.com/office/powerpoint/2010/mai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Rubric</a:t>
            </a:r>
            <a:endParaRPr lang="en-MY" dirty="0"/>
          </a:p>
        </p:txBody>
      </p:sp>
      <p:sp>
        <p:nvSpPr>
          <p:cNvPr id="45059" name="Content Placeholder 2"/>
          <p:cNvSpPr>
            <a:spLocks noGrp="1"/>
          </p:cNvSpPr>
          <p:nvPr>
            <p:ph idx="1"/>
          </p:nvPr>
        </p:nvSpPr>
        <p:spPr/>
        <p:txBody>
          <a:bodyPr/>
          <a:lstStyle/>
          <a:p>
            <a:pPr eaLnBrk="1" hangingPunct="1"/>
            <a:r>
              <a:rPr lang="en-US" smtClean="0"/>
              <a:t>It is a working </a:t>
            </a:r>
            <a:r>
              <a:rPr lang="en-US" b="1" smtClean="0">
                <a:solidFill>
                  <a:srgbClr val="FF0000"/>
                </a:solidFill>
              </a:rPr>
              <a:t>guide</a:t>
            </a:r>
            <a:r>
              <a:rPr lang="en-US" smtClean="0"/>
              <a:t> for students and teachers, usually handed out </a:t>
            </a:r>
            <a:r>
              <a:rPr lang="en-US" b="1" smtClean="0">
                <a:solidFill>
                  <a:srgbClr val="FF0000"/>
                </a:solidFill>
              </a:rPr>
              <a:t>before</a:t>
            </a:r>
            <a:r>
              <a:rPr lang="en-US" smtClean="0"/>
              <a:t> the assignment begins in order to get students to think about the criteria on which their work will be judged. </a:t>
            </a:r>
          </a:p>
          <a:p>
            <a:pPr eaLnBrk="1" hangingPunct="1"/>
            <a:r>
              <a:rPr lang="en-US" smtClean="0"/>
              <a:t>Authentic assessment tool which is designed to simulate </a:t>
            </a:r>
            <a:r>
              <a:rPr lang="en-US" b="1" smtClean="0">
                <a:solidFill>
                  <a:srgbClr val="FF0000"/>
                </a:solidFill>
              </a:rPr>
              <a:t>real life</a:t>
            </a:r>
            <a:r>
              <a:rPr lang="en-US" smtClean="0">
                <a:solidFill>
                  <a:srgbClr val="FF0000"/>
                </a:solidFill>
              </a:rPr>
              <a:t> </a:t>
            </a:r>
            <a:r>
              <a:rPr lang="en-US" smtClean="0"/>
              <a:t>activity where students are engaged in solving real-life problems.</a:t>
            </a:r>
            <a:endParaRPr lang="en-MY" smtClean="0"/>
          </a:p>
        </p:txBody>
      </p:sp>
    </p:spTree>
  </p:cSld>
  <p:clrMapOvr>
    <a:masterClrMapping/>
  </p:clrMapOvr>
  <p:timing>
    <p:tnLst>
      <p:par>
        <p:cTn xmlns:p14="http://schemas.microsoft.com/office/powerpoint/2010/mai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hangingPunct="1">
              <a:defRPr/>
            </a:pPr>
            <a:r>
              <a:rPr lang="en-MY" dirty="0" smtClean="0"/>
              <a:t>Rubrics - What are they good for?</a:t>
            </a:r>
            <a:endParaRPr lang="en-MY" dirty="0"/>
          </a:p>
        </p:txBody>
      </p:sp>
      <p:sp>
        <p:nvSpPr>
          <p:cNvPr id="3" name="Content Placeholder 2"/>
          <p:cNvSpPr>
            <a:spLocks noGrp="1"/>
          </p:cNvSpPr>
          <p:nvPr>
            <p:ph idx="1"/>
          </p:nvPr>
        </p:nvSpPr>
        <p:spPr/>
        <p:txBody>
          <a:bodyPr>
            <a:normAutofit fontScale="92500" lnSpcReduction="10000"/>
          </a:bodyPr>
          <a:lstStyle/>
          <a:p>
            <a:pPr eaLnBrk="1" hangingPunct="1">
              <a:defRPr/>
            </a:pPr>
            <a:r>
              <a:rPr lang="en-MY" dirty="0" smtClean="0"/>
              <a:t>It is </a:t>
            </a:r>
            <a:r>
              <a:rPr lang="en-MY" dirty="0"/>
              <a:t>a </a:t>
            </a:r>
            <a:r>
              <a:rPr lang="en-MY" u="sng" dirty="0">
                <a:solidFill>
                  <a:srgbClr val="FF0000"/>
                </a:solidFill>
              </a:rPr>
              <a:t>set of categories </a:t>
            </a:r>
            <a:r>
              <a:rPr lang="en-MY" dirty="0" smtClean="0"/>
              <a:t>developed from </a:t>
            </a:r>
            <a:r>
              <a:rPr lang="en-MY" dirty="0"/>
              <a:t>the </a:t>
            </a:r>
            <a:r>
              <a:rPr lang="en-MY" u="sng" dirty="0">
                <a:solidFill>
                  <a:srgbClr val="FF0000"/>
                </a:solidFill>
              </a:rPr>
              <a:t>performance criteria </a:t>
            </a:r>
            <a:r>
              <a:rPr lang="en-MY" dirty="0"/>
              <a:t>that define </a:t>
            </a:r>
            <a:r>
              <a:rPr lang="en-MY" dirty="0" smtClean="0"/>
              <a:t>and describe </a:t>
            </a:r>
            <a:r>
              <a:rPr lang="en-MY" dirty="0"/>
              <a:t>progression toward meeting </a:t>
            </a:r>
            <a:r>
              <a:rPr lang="en-MY" dirty="0" smtClean="0"/>
              <a:t>important components </a:t>
            </a:r>
            <a:r>
              <a:rPr lang="en-MY" dirty="0"/>
              <a:t>of work being </a:t>
            </a:r>
            <a:r>
              <a:rPr lang="en-MY" dirty="0" smtClean="0"/>
              <a:t>completed, critiqued</a:t>
            </a:r>
            <a:r>
              <a:rPr lang="en-MY" dirty="0"/>
              <a:t>, or assessed</a:t>
            </a:r>
            <a:r>
              <a:rPr lang="en-MY" dirty="0" smtClean="0"/>
              <a:t>.</a:t>
            </a:r>
          </a:p>
          <a:p>
            <a:pPr eaLnBrk="1" hangingPunct="1">
              <a:defRPr/>
            </a:pPr>
            <a:r>
              <a:rPr lang="en-MY" dirty="0" smtClean="0"/>
              <a:t>Each </a:t>
            </a:r>
            <a:r>
              <a:rPr lang="en-MY" dirty="0"/>
              <a:t>category contains a </a:t>
            </a:r>
            <a:r>
              <a:rPr lang="en-MY" dirty="0" smtClean="0"/>
              <a:t>gradation of </a:t>
            </a:r>
            <a:r>
              <a:rPr lang="en-MY" u="sng" dirty="0">
                <a:solidFill>
                  <a:srgbClr val="FF0000"/>
                </a:solidFill>
              </a:rPr>
              <a:t>levels of completion or </a:t>
            </a:r>
            <a:r>
              <a:rPr lang="en-MY" u="sng" dirty="0" smtClean="0">
                <a:solidFill>
                  <a:srgbClr val="FF0000"/>
                </a:solidFill>
              </a:rPr>
              <a:t>competence</a:t>
            </a:r>
            <a:r>
              <a:rPr lang="en-MY" u="sng" dirty="0" smtClean="0">
                <a:solidFill>
                  <a:srgbClr val="FFC000"/>
                </a:solidFill>
              </a:rPr>
              <a:t> </a:t>
            </a:r>
            <a:r>
              <a:rPr lang="en-MY" dirty="0" smtClean="0"/>
              <a:t>with </a:t>
            </a:r>
            <a:r>
              <a:rPr lang="en-MY" dirty="0"/>
              <a:t>a </a:t>
            </a:r>
            <a:r>
              <a:rPr lang="en-MY" u="sng" dirty="0">
                <a:solidFill>
                  <a:srgbClr val="FF0000"/>
                </a:solidFill>
              </a:rPr>
              <a:t>score assigned </a:t>
            </a:r>
            <a:r>
              <a:rPr lang="en-MY" dirty="0"/>
              <a:t>to each level and </a:t>
            </a:r>
            <a:r>
              <a:rPr lang="en-MY" dirty="0" smtClean="0"/>
              <a:t>a </a:t>
            </a:r>
            <a:r>
              <a:rPr lang="en-MY" u="sng" dirty="0" smtClean="0">
                <a:solidFill>
                  <a:srgbClr val="FF0000"/>
                </a:solidFill>
              </a:rPr>
              <a:t>description </a:t>
            </a:r>
            <a:r>
              <a:rPr lang="en-MY" u="sng" dirty="0">
                <a:solidFill>
                  <a:srgbClr val="FF0000"/>
                </a:solidFill>
              </a:rPr>
              <a:t>of what performance criteria </a:t>
            </a:r>
            <a:r>
              <a:rPr lang="en-MY" u="sng" dirty="0" smtClean="0">
                <a:solidFill>
                  <a:srgbClr val="FF0000"/>
                </a:solidFill>
              </a:rPr>
              <a:t>need to </a:t>
            </a:r>
            <a:r>
              <a:rPr lang="en-MY" u="sng" dirty="0">
                <a:solidFill>
                  <a:srgbClr val="FF0000"/>
                </a:solidFill>
              </a:rPr>
              <a:t>be met </a:t>
            </a:r>
            <a:r>
              <a:rPr lang="en-MY" dirty="0"/>
              <a:t>to attain the score at each level</a:t>
            </a:r>
            <a:r>
              <a:rPr lang="en-MY" dirty="0" smtClean="0"/>
              <a:t>.</a:t>
            </a:r>
            <a:endParaRPr lang="en-MY" dirty="0"/>
          </a:p>
          <a:p>
            <a:pPr eaLnBrk="1" hangingPunct="1">
              <a:defRPr/>
            </a:pPr>
            <a:endParaRPr lang="en-MY" dirty="0"/>
          </a:p>
        </p:txBody>
      </p:sp>
    </p:spTree>
  </p:cSld>
  <p:clrMapOvr>
    <a:masterClrMapping/>
  </p:clrMapOvr>
  <p:timing>
    <p:tnLst>
      <p:par>
        <p:cTn xmlns:p14="http://schemas.microsoft.com/office/powerpoint/2010/mai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3 common features of rubrics</a:t>
            </a:r>
            <a:endParaRPr lang="en-MY" dirty="0"/>
          </a:p>
        </p:txBody>
      </p:sp>
      <p:sp>
        <p:nvSpPr>
          <p:cNvPr id="47107" name="Content Placeholder 2"/>
          <p:cNvSpPr>
            <a:spLocks noGrp="1"/>
          </p:cNvSpPr>
          <p:nvPr>
            <p:ph idx="1"/>
          </p:nvPr>
        </p:nvSpPr>
        <p:spPr/>
        <p:txBody>
          <a:bodyPr/>
          <a:lstStyle/>
          <a:p>
            <a:pPr eaLnBrk="1" hangingPunct="1"/>
            <a:r>
              <a:rPr lang="en-US" smtClean="0"/>
              <a:t>focus on measuring a stated </a:t>
            </a:r>
            <a:r>
              <a:rPr lang="en-US" b="1" smtClean="0">
                <a:solidFill>
                  <a:srgbClr val="FF0000"/>
                </a:solidFill>
              </a:rPr>
              <a:t>objective</a:t>
            </a:r>
            <a:r>
              <a:rPr lang="en-US" smtClean="0">
                <a:solidFill>
                  <a:srgbClr val="FF0000"/>
                </a:solidFill>
              </a:rPr>
              <a:t> </a:t>
            </a:r>
            <a:r>
              <a:rPr lang="en-US" smtClean="0"/>
              <a:t>(performance, behaviour, or quality). </a:t>
            </a:r>
            <a:endParaRPr lang="en-MY" smtClean="0"/>
          </a:p>
          <a:p>
            <a:pPr eaLnBrk="1" hangingPunct="1"/>
            <a:r>
              <a:rPr lang="en-US" smtClean="0"/>
              <a:t>use a </a:t>
            </a:r>
            <a:r>
              <a:rPr lang="en-US" b="1" smtClean="0">
                <a:solidFill>
                  <a:srgbClr val="FF0000"/>
                </a:solidFill>
              </a:rPr>
              <a:t>range</a:t>
            </a:r>
            <a:r>
              <a:rPr lang="en-US" smtClean="0"/>
              <a:t> to rate performance. </a:t>
            </a:r>
            <a:endParaRPr lang="en-MY" smtClean="0"/>
          </a:p>
          <a:p>
            <a:pPr eaLnBrk="1" hangingPunct="1"/>
            <a:r>
              <a:rPr lang="en-US" smtClean="0"/>
              <a:t>contain specific performance characteristics arranged in levels indicating the</a:t>
            </a:r>
            <a:r>
              <a:rPr lang="en-US" smtClean="0">
                <a:solidFill>
                  <a:srgbClr val="FF0000"/>
                </a:solidFill>
              </a:rPr>
              <a:t> </a:t>
            </a:r>
            <a:r>
              <a:rPr lang="en-US" b="1" smtClean="0">
                <a:solidFill>
                  <a:srgbClr val="FF0000"/>
                </a:solidFill>
              </a:rPr>
              <a:t>degree </a:t>
            </a:r>
            <a:r>
              <a:rPr lang="en-US" smtClean="0"/>
              <a:t>to which a standard has been met (Pickett and Dodge).</a:t>
            </a:r>
            <a:endParaRPr lang="en-MY" smtClean="0"/>
          </a:p>
        </p:txBody>
      </p:sp>
    </p:spTree>
  </p:cSld>
  <p:clrMapOvr>
    <a:masterClrMapping/>
  </p:clrMapOvr>
  <p:timing>
    <p:tnLst>
      <p:par>
        <p:cTn xmlns:p14="http://schemas.microsoft.com/office/powerpoint/2010/mai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11156"/>
          </a:xfrm>
        </p:spPr>
        <p:txBody>
          <a:bodyPr>
            <a:normAutofit fontScale="90000"/>
          </a:bodyPr>
          <a:lstStyle/>
          <a:p>
            <a:pPr eaLnBrk="1" hangingPunct="1">
              <a:defRPr/>
            </a:pPr>
            <a:r>
              <a:rPr lang="en-US" dirty="0" smtClean="0"/>
              <a:t>Rubric</a:t>
            </a:r>
            <a:endParaRPr lang="en-MY" dirty="0"/>
          </a:p>
        </p:txBody>
      </p:sp>
      <p:graphicFrame>
        <p:nvGraphicFramePr>
          <p:cNvPr id="4" name="Content Placeholder 3"/>
          <p:cNvGraphicFramePr>
            <a:graphicFrameLocks noGrp="1"/>
          </p:cNvGraphicFramePr>
          <p:nvPr>
            <p:ph idx="1"/>
          </p:nvPr>
        </p:nvGraphicFramePr>
        <p:xfrm>
          <a:off x="0" y="928688"/>
          <a:ext cx="9144000" cy="5929312"/>
        </p:xfrm>
        <a:graphic>
          <a:graphicData uri="http://schemas.openxmlformats.org/drawingml/2006/table">
            <a:tbl>
              <a:tblPr firstRow="1" bandRow="1">
                <a:tableStyleId>{5C22544A-7EE6-4342-B048-85BDC9FD1C3A}</a:tableStyleId>
              </a:tblPr>
              <a:tblGrid>
                <a:gridCol w="1828800"/>
                <a:gridCol w="1828800"/>
                <a:gridCol w="1828800"/>
                <a:gridCol w="1828800"/>
                <a:gridCol w="1828800"/>
              </a:tblGrid>
              <a:tr h="550810">
                <a:tc>
                  <a:txBody>
                    <a:bodyPr/>
                    <a:lstStyle/>
                    <a:p>
                      <a:endParaRPr lang="en-MY" sz="1400" dirty="0">
                        <a:latin typeface="Times New Roman" pitchFamily="18" charset="0"/>
                        <a:cs typeface="Times New Roman" pitchFamily="18" charset="0"/>
                      </a:endParaRPr>
                    </a:p>
                  </a:txBody>
                  <a:tcPr/>
                </a:tc>
                <a:tc>
                  <a:txBody>
                    <a:bodyPr/>
                    <a:lstStyle/>
                    <a:p>
                      <a:r>
                        <a:rPr lang="en-MY" sz="1400" b="1" kern="1200" baseline="0" dirty="0" smtClean="0">
                          <a:solidFill>
                            <a:schemeClr val="lt1"/>
                          </a:solidFill>
                          <a:latin typeface="Times New Roman" pitchFamily="18" charset="0"/>
                          <a:ea typeface="+mn-ea"/>
                          <a:cs typeface="Times New Roman" pitchFamily="18" charset="0"/>
                        </a:rPr>
                        <a:t>4 - Exceeds</a:t>
                      </a:r>
                    </a:p>
                    <a:p>
                      <a:r>
                        <a:rPr lang="en-MY" sz="1400" b="1" kern="1200" baseline="0" dirty="0" smtClean="0">
                          <a:solidFill>
                            <a:schemeClr val="lt1"/>
                          </a:solidFill>
                          <a:latin typeface="Times New Roman" pitchFamily="18" charset="0"/>
                          <a:ea typeface="+mn-ea"/>
                          <a:cs typeface="Times New Roman" pitchFamily="18" charset="0"/>
                        </a:rPr>
                        <a:t>Criteria</a:t>
                      </a:r>
                    </a:p>
                  </a:txBody>
                  <a:tcPr/>
                </a:tc>
                <a:tc>
                  <a:txBody>
                    <a:bodyPr/>
                    <a:lstStyle/>
                    <a:p>
                      <a:r>
                        <a:rPr lang="en-MY" sz="1400" b="1" kern="1200" baseline="0" dirty="0" smtClean="0">
                          <a:solidFill>
                            <a:schemeClr val="lt1"/>
                          </a:solidFill>
                          <a:latin typeface="Times New Roman" pitchFamily="18" charset="0"/>
                          <a:ea typeface="+mn-ea"/>
                          <a:cs typeface="Times New Roman" pitchFamily="18" charset="0"/>
                        </a:rPr>
                        <a:t>3 - Meets</a:t>
                      </a:r>
                    </a:p>
                    <a:p>
                      <a:r>
                        <a:rPr lang="en-MY" sz="1400" b="1" kern="1200" baseline="0" dirty="0" smtClean="0">
                          <a:solidFill>
                            <a:schemeClr val="lt1"/>
                          </a:solidFill>
                          <a:latin typeface="Times New Roman" pitchFamily="18" charset="0"/>
                          <a:ea typeface="+mn-ea"/>
                          <a:cs typeface="Times New Roman" pitchFamily="18" charset="0"/>
                        </a:rPr>
                        <a:t>Criteria</a:t>
                      </a:r>
                    </a:p>
                  </a:txBody>
                  <a:tcPr/>
                </a:tc>
                <a:tc>
                  <a:txBody>
                    <a:bodyPr/>
                    <a:lstStyle/>
                    <a:p>
                      <a:r>
                        <a:rPr lang="en-MY" sz="1400" b="1" kern="1200" baseline="0" dirty="0" smtClean="0">
                          <a:solidFill>
                            <a:schemeClr val="lt1"/>
                          </a:solidFill>
                          <a:latin typeface="Times New Roman" pitchFamily="18" charset="0"/>
                          <a:ea typeface="+mn-ea"/>
                          <a:cs typeface="Times New Roman" pitchFamily="18" charset="0"/>
                        </a:rPr>
                        <a:t>2 - Progressing</a:t>
                      </a:r>
                    </a:p>
                    <a:p>
                      <a:r>
                        <a:rPr lang="en-MY" sz="1400" b="1" kern="1200" baseline="0" dirty="0" smtClean="0">
                          <a:solidFill>
                            <a:schemeClr val="lt1"/>
                          </a:solidFill>
                          <a:latin typeface="Times New Roman" pitchFamily="18" charset="0"/>
                          <a:ea typeface="+mn-ea"/>
                          <a:cs typeface="Times New Roman" pitchFamily="18" charset="0"/>
                        </a:rPr>
                        <a:t>to Criteria</a:t>
                      </a:r>
                    </a:p>
                  </a:txBody>
                  <a:tcPr/>
                </a:tc>
                <a:tc>
                  <a:txBody>
                    <a:bodyPr/>
                    <a:lstStyle/>
                    <a:p>
                      <a:r>
                        <a:rPr lang="en-MY" sz="1400" b="1" kern="1200" baseline="0" dirty="0" smtClean="0">
                          <a:solidFill>
                            <a:schemeClr val="lt1"/>
                          </a:solidFill>
                          <a:latin typeface="Times New Roman" pitchFamily="18" charset="0"/>
                          <a:ea typeface="+mn-ea"/>
                          <a:cs typeface="Times New Roman" pitchFamily="18" charset="0"/>
                        </a:rPr>
                        <a:t>1 - Below</a:t>
                      </a:r>
                    </a:p>
                    <a:p>
                      <a:r>
                        <a:rPr lang="en-MY" sz="1400" b="1" kern="1200" baseline="0" dirty="0" smtClean="0">
                          <a:solidFill>
                            <a:schemeClr val="lt1"/>
                          </a:solidFill>
                          <a:latin typeface="Times New Roman" pitchFamily="18" charset="0"/>
                          <a:ea typeface="+mn-ea"/>
                          <a:cs typeface="Times New Roman" pitchFamily="18" charset="0"/>
                        </a:rPr>
                        <a:t>Expectations</a:t>
                      </a:r>
                    </a:p>
                  </a:txBody>
                  <a:tcPr/>
                </a:tc>
              </a:tr>
              <a:tr h="123122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MY" sz="1400" b="1" kern="1200" baseline="0" dirty="0" smtClean="0">
                          <a:solidFill>
                            <a:schemeClr val="dk1"/>
                          </a:solidFill>
                          <a:latin typeface="Times New Roman" pitchFamily="18" charset="0"/>
                          <a:ea typeface="+mn-ea"/>
                          <a:cs typeface="Times New Roman" pitchFamily="18" charset="0"/>
                        </a:rPr>
                        <a:t>Content</a:t>
                      </a:r>
                    </a:p>
                    <a:p>
                      <a:endParaRPr lang="en-MY" sz="1400" dirty="0">
                        <a:latin typeface="Times New Roman" pitchFamily="18" charset="0"/>
                        <a:cs typeface="Times New Roman" pitchFamily="18" charset="0"/>
                      </a:endParaRPr>
                    </a:p>
                  </a:txBody>
                  <a:tcPr/>
                </a:tc>
                <a:tc>
                  <a:txBody>
                    <a:bodyPr/>
                    <a:lstStyle/>
                    <a:p>
                      <a:r>
                        <a:rPr lang="en-MY" sz="1400" kern="1200" baseline="0" dirty="0" smtClean="0">
                          <a:solidFill>
                            <a:schemeClr val="dk1"/>
                          </a:solidFill>
                          <a:latin typeface="Times New Roman" pitchFamily="18" charset="0"/>
                          <a:ea typeface="+mn-ea"/>
                          <a:cs typeface="Times New Roman" pitchFamily="18" charset="0"/>
                        </a:rPr>
                        <a:t>Provides ample</a:t>
                      </a:r>
                    </a:p>
                    <a:p>
                      <a:r>
                        <a:rPr lang="en-MY" sz="1400" kern="1200" baseline="0" dirty="0" smtClean="0">
                          <a:solidFill>
                            <a:schemeClr val="dk1"/>
                          </a:solidFill>
                          <a:latin typeface="Times New Roman" pitchFamily="18" charset="0"/>
                          <a:ea typeface="+mn-ea"/>
                          <a:cs typeface="Times New Roman" pitchFamily="18" charset="0"/>
                        </a:rPr>
                        <a:t>supporting detail</a:t>
                      </a:r>
                    </a:p>
                    <a:p>
                      <a:r>
                        <a:rPr lang="en-MY" sz="1400" kern="1200" baseline="0" dirty="0" smtClean="0">
                          <a:solidFill>
                            <a:schemeClr val="dk1"/>
                          </a:solidFill>
                          <a:latin typeface="Times New Roman" pitchFamily="18" charset="0"/>
                          <a:ea typeface="+mn-ea"/>
                          <a:cs typeface="Times New Roman" pitchFamily="18" charset="0"/>
                        </a:rPr>
                        <a:t>to support solution/</a:t>
                      </a:r>
                    </a:p>
                    <a:p>
                      <a:r>
                        <a:rPr lang="en-MY" sz="1400" kern="1200" baseline="0" dirty="0" smtClean="0">
                          <a:solidFill>
                            <a:schemeClr val="dk1"/>
                          </a:solidFill>
                          <a:latin typeface="Times New Roman" pitchFamily="18" charset="0"/>
                          <a:ea typeface="+mn-ea"/>
                          <a:cs typeface="Times New Roman" pitchFamily="18" charset="0"/>
                        </a:rPr>
                        <a:t>argument</a:t>
                      </a:r>
                    </a:p>
                  </a:txBody>
                  <a:tcPr/>
                </a:tc>
                <a:tc>
                  <a:txBody>
                    <a:bodyPr/>
                    <a:lstStyle/>
                    <a:p>
                      <a:r>
                        <a:rPr lang="en-MY" sz="1400" kern="1200" baseline="0" dirty="0" smtClean="0">
                          <a:solidFill>
                            <a:schemeClr val="dk1"/>
                          </a:solidFill>
                          <a:latin typeface="Times New Roman" pitchFamily="18" charset="0"/>
                          <a:ea typeface="+mn-ea"/>
                          <a:cs typeface="Times New Roman" pitchFamily="18" charset="0"/>
                        </a:rPr>
                        <a:t>Provides adequate</a:t>
                      </a:r>
                    </a:p>
                    <a:p>
                      <a:r>
                        <a:rPr lang="en-MY" sz="1400" kern="1200" baseline="0" dirty="0" smtClean="0">
                          <a:solidFill>
                            <a:schemeClr val="dk1"/>
                          </a:solidFill>
                          <a:latin typeface="Times New Roman" pitchFamily="18" charset="0"/>
                          <a:ea typeface="+mn-ea"/>
                          <a:cs typeface="Times New Roman" pitchFamily="18" charset="0"/>
                        </a:rPr>
                        <a:t>supporting detail</a:t>
                      </a:r>
                    </a:p>
                    <a:p>
                      <a:r>
                        <a:rPr lang="en-MY" sz="1400" kern="1200" baseline="0" dirty="0" smtClean="0">
                          <a:solidFill>
                            <a:schemeClr val="dk1"/>
                          </a:solidFill>
                          <a:latin typeface="Times New Roman" pitchFamily="18" charset="0"/>
                          <a:ea typeface="+mn-ea"/>
                          <a:cs typeface="Times New Roman" pitchFamily="18" charset="0"/>
                        </a:rPr>
                        <a:t>to support solution/</a:t>
                      </a:r>
                    </a:p>
                    <a:p>
                      <a:r>
                        <a:rPr lang="en-MY" sz="1400" kern="1200" baseline="0" dirty="0" smtClean="0">
                          <a:solidFill>
                            <a:schemeClr val="dk1"/>
                          </a:solidFill>
                          <a:latin typeface="Times New Roman" pitchFamily="18" charset="0"/>
                          <a:ea typeface="+mn-ea"/>
                          <a:cs typeface="Times New Roman" pitchFamily="18" charset="0"/>
                        </a:rPr>
                        <a:t>argument.</a:t>
                      </a:r>
                    </a:p>
                  </a:txBody>
                  <a:tcPr/>
                </a:tc>
                <a:tc>
                  <a:txBody>
                    <a:bodyPr/>
                    <a:lstStyle/>
                    <a:p>
                      <a:r>
                        <a:rPr lang="en-MY" sz="1400" kern="1200" baseline="0" dirty="0" smtClean="0">
                          <a:solidFill>
                            <a:schemeClr val="dk1"/>
                          </a:solidFill>
                          <a:latin typeface="Times New Roman" pitchFamily="18" charset="0"/>
                          <a:ea typeface="+mn-ea"/>
                          <a:cs typeface="Times New Roman" pitchFamily="18" charset="0"/>
                        </a:rPr>
                        <a:t>Some details but</a:t>
                      </a:r>
                    </a:p>
                    <a:p>
                      <a:r>
                        <a:rPr lang="en-MY" sz="1400" kern="1200" baseline="0" dirty="0" smtClean="0">
                          <a:solidFill>
                            <a:schemeClr val="dk1"/>
                          </a:solidFill>
                          <a:latin typeface="Times New Roman" pitchFamily="18" charset="0"/>
                          <a:ea typeface="+mn-ea"/>
                          <a:cs typeface="Times New Roman" pitchFamily="18" charset="0"/>
                        </a:rPr>
                        <a:t>may include extraneous</a:t>
                      </a:r>
                    </a:p>
                    <a:p>
                      <a:r>
                        <a:rPr lang="en-MY" sz="1400" kern="1200" baseline="0" dirty="0" smtClean="0">
                          <a:solidFill>
                            <a:schemeClr val="dk1"/>
                          </a:solidFill>
                          <a:latin typeface="Times New Roman" pitchFamily="18" charset="0"/>
                          <a:ea typeface="+mn-ea"/>
                          <a:cs typeface="Times New Roman" pitchFamily="18" charset="0"/>
                        </a:rPr>
                        <a:t>or loosely</a:t>
                      </a:r>
                    </a:p>
                    <a:p>
                      <a:r>
                        <a:rPr lang="en-MY" sz="1400" kern="1200" baseline="0" dirty="0" smtClean="0">
                          <a:solidFill>
                            <a:schemeClr val="dk1"/>
                          </a:solidFill>
                          <a:latin typeface="Times New Roman" pitchFamily="18" charset="0"/>
                          <a:ea typeface="+mn-ea"/>
                          <a:cs typeface="Times New Roman" pitchFamily="18" charset="0"/>
                        </a:rPr>
                        <a:t>related material.</a:t>
                      </a:r>
                    </a:p>
                  </a:txBody>
                  <a:tcPr/>
                </a:tc>
                <a:tc>
                  <a:txBody>
                    <a:bodyPr/>
                    <a:lstStyle/>
                    <a:p>
                      <a:r>
                        <a:rPr lang="en-MY" sz="1400" kern="1200" baseline="0" dirty="0" smtClean="0">
                          <a:solidFill>
                            <a:schemeClr val="dk1"/>
                          </a:solidFill>
                          <a:latin typeface="Times New Roman" pitchFamily="18" charset="0"/>
                          <a:ea typeface="+mn-ea"/>
                          <a:cs typeface="Times New Roman" pitchFamily="18" charset="0"/>
                        </a:rPr>
                        <a:t>Inconsistent or few</a:t>
                      </a:r>
                    </a:p>
                    <a:p>
                      <a:r>
                        <a:rPr lang="en-MY" sz="1400" kern="1200" baseline="0" dirty="0" smtClean="0">
                          <a:solidFill>
                            <a:schemeClr val="dk1"/>
                          </a:solidFill>
                          <a:latin typeface="Times New Roman" pitchFamily="18" charset="0"/>
                          <a:ea typeface="+mn-ea"/>
                          <a:cs typeface="Times New Roman" pitchFamily="18" charset="0"/>
                        </a:rPr>
                        <a:t>details that may</a:t>
                      </a:r>
                    </a:p>
                    <a:p>
                      <a:r>
                        <a:rPr lang="en-MY" sz="1400" kern="1200" baseline="0" dirty="0" smtClean="0">
                          <a:solidFill>
                            <a:schemeClr val="dk1"/>
                          </a:solidFill>
                          <a:latin typeface="Times New Roman" pitchFamily="18" charset="0"/>
                          <a:ea typeface="+mn-ea"/>
                          <a:cs typeface="Times New Roman" pitchFamily="18" charset="0"/>
                        </a:rPr>
                        <a:t>interfere with the</a:t>
                      </a:r>
                    </a:p>
                    <a:p>
                      <a:r>
                        <a:rPr lang="en-MY" sz="1400" kern="1200" baseline="0" dirty="0" smtClean="0">
                          <a:solidFill>
                            <a:schemeClr val="dk1"/>
                          </a:solidFill>
                          <a:latin typeface="Times New Roman" pitchFamily="18" charset="0"/>
                          <a:ea typeface="+mn-ea"/>
                          <a:cs typeface="Times New Roman" pitchFamily="18" charset="0"/>
                        </a:rPr>
                        <a:t>meaning of the text.</a:t>
                      </a:r>
                    </a:p>
                  </a:txBody>
                  <a:tcPr/>
                </a:tc>
              </a:tr>
              <a:tr h="145802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MY" sz="1400" b="1" kern="1200" baseline="0" dirty="0" smtClean="0">
                          <a:solidFill>
                            <a:schemeClr val="dk1"/>
                          </a:solidFill>
                          <a:latin typeface="Times New Roman" pitchFamily="18" charset="0"/>
                          <a:ea typeface="+mn-ea"/>
                          <a:cs typeface="Times New Roman" pitchFamily="18" charset="0"/>
                        </a:rPr>
                        <a:t>Organization</a:t>
                      </a:r>
                    </a:p>
                    <a:p>
                      <a:endParaRPr lang="en-MY" sz="1400" dirty="0">
                        <a:latin typeface="Times New Roman" pitchFamily="18" charset="0"/>
                        <a:cs typeface="Times New Roman" pitchFamily="18" charset="0"/>
                      </a:endParaRPr>
                    </a:p>
                  </a:txBody>
                  <a:tcPr/>
                </a:tc>
                <a:tc>
                  <a:txBody>
                    <a:bodyPr/>
                    <a:lstStyle/>
                    <a:p>
                      <a:r>
                        <a:rPr lang="en-MY" sz="1400" kern="1200" baseline="0" dirty="0" smtClean="0">
                          <a:solidFill>
                            <a:schemeClr val="dk1"/>
                          </a:solidFill>
                          <a:latin typeface="Times New Roman" pitchFamily="18" charset="0"/>
                          <a:ea typeface="+mn-ea"/>
                          <a:cs typeface="Times New Roman" pitchFamily="18" charset="0"/>
                        </a:rPr>
                        <a:t>Organizational</a:t>
                      </a:r>
                    </a:p>
                    <a:p>
                      <a:r>
                        <a:rPr lang="en-MY" sz="1400" kern="1200" baseline="0" dirty="0" smtClean="0">
                          <a:solidFill>
                            <a:schemeClr val="dk1"/>
                          </a:solidFill>
                          <a:latin typeface="Times New Roman" pitchFamily="18" charset="0"/>
                          <a:ea typeface="+mn-ea"/>
                          <a:cs typeface="Times New Roman" pitchFamily="18" charset="0"/>
                        </a:rPr>
                        <a:t>pattern is logical &amp;</a:t>
                      </a:r>
                    </a:p>
                    <a:p>
                      <a:r>
                        <a:rPr lang="en-MY" sz="1400" kern="1200" baseline="0" dirty="0" smtClean="0">
                          <a:solidFill>
                            <a:schemeClr val="dk1"/>
                          </a:solidFill>
                          <a:latin typeface="Times New Roman" pitchFamily="18" charset="0"/>
                          <a:ea typeface="+mn-ea"/>
                          <a:cs typeface="Times New Roman" pitchFamily="18" charset="0"/>
                        </a:rPr>
                        <a:t>conveys completeness</a:t>
                      </a:r>
                    </a:p>
                    <a:p>
                      <a:r>
                        <a:rPr lang="en-MY" sz="1400" kern="1200" baseline="0" dirty="0" smtClean="0">
                          <a:solidFill>
                            <a:schemeClr val="dk1"/>
                          </a:solidFill>
                          <a:latin typeface="Times New Roman" pitchFamily="18" charset="0"/>
                          <a:ea typeface="+mn-ea"/>
                          <a:cs typeface="Times New Roman" pitchFamily="18" charset="0"/>
                        </a:rPr>
                        <a:t>&amp; wholeness.</a:t>
                      </a:r>
                    </a:p>
                  </a:txBody>
                  <a:tcPr/>
                </a:tc>
                <a:tc>
                  <a:txBody>
                    <a:bodyPr/>
                    <a:lstStyle/>
                    <a:p>
                      <a:r>
                        <a:rPr lang="en-MY" sz="1400" kern="1200" baseline="0" dirty="0" smtClean="0">
                          <a:solidFill>
                            <a:schemeClr val="dk1"/>
                          </a:solidFill>
                          <a:latin typeface="Times New Roman" pitchFamily="18" charset="0"/>
                          <a:ea typeface="+mn-ea"/>
                          <a:cs typeface="Times New Roman" pitchFamily="18" charset="0"/>
                        </a:rPr>
                        <a:t>Organizational</a:t>
                      </a:r>
                    </a:p>
                    <a:p>
                      <a:r>
                        <a:rPr lang="en-MY" sz="1400" kern="1200" baseline="0" dirty="0" smtClean="0">
                          <a:solidFill>
                            <a:schemeClr val="dk1"/>
                          </a:solidFill>
                          <a:latin typeface="Times New Roman" pitchFamily="18" charset="0"/>
                          <a:ea typeface="+mn-ea"/>
                          <a:cs typeface="Times New Roman" pitchFamily="18" charset="0"/>
                        </a:rPr>
                        <a:t>pattern is logical &amp;</a:t>
                      </a:r>
                    </a:p>
                    <a:p>
                      <a:r>
                        <a:rPr lang="en-MY" sz="1400" kern="1200" baseline="0" dirty="0" smtClean="0">
                          <a:solidFill>
                            <a:schemeClr val="dk1"/>
                          </a:solidFill>
                          <a:latin typeface="Times New Roman" pitchFamily="18" charset="0"/>
                          <a:ea typeface="+mn-ea"/>
                          <a:cs typeface="Times New Roman" pitchFamily="18" charset="0"/>
                        </a:rPr>
                        <a:t>conveys completeness</a:t>
                      </a:r>
                    </a:p>
                    <a:p>
                      <a:r>
                        <a:rPr lang="en-MY" sz="1400" kern="1200" baseline="0" dirty="0" smtClean="0">
                          <a:solidFill>
                            <a:schemeClr val="dk1"/>
                          </a:solidFill>
                          <a:latin typeface="Times New Roman" pitchFamily="18" charset="0"/>
                          <a:ea typeface="+mn-ea"/>
                          <a:cs typeface="Times New Roman" pitchFamily="18" charset="0"/>
                        </a:rPr>
                        <a:t>&amp; wholeness</a:t>
                      </a:r>
                    </a:p>
                    <a:p>
                      <a:r>
                        <a:rPr lang="en-MY" sz="1400" kern="1200" baseline="0" dirty="0" smtClean="0">
                          <a:solidFill>
                            <a:schemeClr val="dk1"/>
                          </a:solidFill>
                          <a:latin typeface="Times New Roman" pitchFamily="18" charset="0"/>
                          <a:ea typeface="+mn-ea"/>
                          <a:cs typeface="Times New Roman" pitchFamily="18" charset="0"/>
                        </a:rPr>
                        <a:t>with few lapses.</a:t>
                      </a:r>
                    </a:p>
                  </a:txBody>
                  <a:tcPr/>
                </a:tc>
                <a:tc>
                  <a:txBody>
                    <a:bodyPr/>
                    <a:lstStyle/>
                    <a:p>
                      <a:r>
                        <a:rPr lang="en-MY" sz="1400" kern="1200" baseline="0" dirty="0" smtClean="0">
                          <a:solidFill>
                            <a:schemeClr val="dk1"/>
                          </a:solidFill>
                          <a:latin typeface="Times New Roman" pitchFamily="18" charset="0"/>
                          <a:ea typeface="+mn-ea"/>
                          <a:cs typeface="Times New Roman" pitchFamily="18" charset="0"/>
                        </a:rPr>
                        <a:t>Little completeness</a:t>
                      </a:r>
                    </a:p>
                    <a:p>
                      <a:r>
                        <a:rPr lang="en-MY" sz="1400" kern="1200" baseline="0" dirty="0" smtClean="0">
                          <a:solidFill>
                            <a:schemeClr val="dk1"/>
                          </a:solidFill>
                          <a:latin typeface="Times New Roman" pitchFamily="18" charset="0"/>
                          <a:ea typeface="+mn-ea"/>
                          <a:cs typeface="Times New Roman" pitchFamily="18" charset="0"/>
                        </a:rPr>
                        <a:t>&amp; wholeness,</a:t>
                      </a:r>
                    </a:p>
                    <a:p>
                      <a:r>
                        <a:rPr lang="en-MY" sz="1400" kern="1200" baseline="0" dirty="0" smtClean="0">
                          <a:solidFill>
                            <a:schemeClr val="dk1"/>
                          </a:solidFill>
                          <a:latin typeface="Times New Roman" pitchFamily="18" charset="0"/>
                          <a:ea typeface="+mn-ea"/>
                          <a:cs typeface="Times New Roman" pitchFamily="18" charset="0"/>
                        </a:rPr>
                        <a:t>though organization</a:t>
                      </a:r>
                    </a:p>
                    <a:p>
                      <a:r>
                        <a:rPr lang="en-MY" sz="1400" kern="1200" baseline="0" dirty="0" smtClean="0">
                          <a:solidFill>
                            <a:schemeClr val="dk1"/>
                          </a:solidFill>
                          <a:latin typeface="Times New Roman" pitchFamily="18" charset="0"/>
                          <a:ea typeface="+mn-ea"/>
                          <a:cs typeface="Times New Roman" pitchFamily="18" charset="0"/>
                        </a:rPr>
                        <a:t>attempted.</a:t>
                      </a:r>
                    </a:p>
                  </a:txBody>
                  <a:tcPr/>
                </a:tc>
                <a:tc>
                  <a:txBody>
                    <a:bodyPr/>
                    <a:lstStyle/>
                    <a:p>
                      <a:r>
                        <a:rPr lang="en-MY" sz="1400" kern="1200" baseline="0" dirty="0" smtClean="0">
                          <a:solidFill>
                            <a:schemeClr val="dk1"/>
                          </a:solidFill>
                          <a:latin typeface="Times New Roman" pitchFamily="18" charset="0"/>
                          <a:ea typeface="+mn-ea"/>
                          <a:cs typeface="Times New Roman" pitchFamily="18" charset="0"/>
                        </a:rPr>
                        <a:t>Little evidence of</a:t>
                      </a:r>
                    </a:p>
                    <a:p>
                      <a:r>
                        <a:rPr lang="en-MY" sz="1400" kern="1200" baseline="0" dirty="0" smtClean="0">
                          <a:solidFill>
                            <a:schemeClr val="dk1"/>
                          </a:solidFill>
                          <a:latin typeface="Times New Roman" pitchFamily="18" charset="0"/>
                          <a:ea typeface="+mn-ea"/>
                          <a:cs typeface="Times New Roman" pitchFamily="18" charset="0"/>
                        </a:rPr>
                        <a:t>organization or any</a:t>
                      </a:r>
                    </a:p>
                    <a:p>
                      <a:r>
                        <a:rPr lang="en-MY" sz="1400" kern="1200" baseline="0" dirty="0" smtClean="0">
                          <a:solidFill>
                            <a:schemeClr val="dk1"/>
                          </a:solidFill>
                          <a:latin typeface="Times New Roman" pitchFamily="18" charset="0"/>
                          <a:ea typeface="+mn-ea"/>
                          <a:cs typeface="Times New Roman" pitchFamily="18" charset="0"/>
                        </a:rPr>
                        <a:t>sense of wholeness</a:t>
                      </a:r>
                    </a:p>
                    <a:p>
                      <a:r>
                        <a:rPr lang="en-MY" sz="1400" kern="1200" baseline="0" dirty="0" smtClean="0">
                          <a:solidFill>
                            <a:schemeClr val="dk1"/>
                          </a:solidFill>
                          <a:latin typeface="Times New Roman" pitchFamily="18" charset="0"/>
                          <a:ea typeface="+mn-ea"/>
                          <a:cs typeface="Times New Roman" pitchFamily="18" charset="0"/>
                        </a:rPr>
                        <a:t>&amp; completeness.</a:t>
                      </a:r>
                    </a:p>
                  </a:txBody>
                  <a:tcPr/>
                </a:tc>
              </a:tr>
              <a:tr h="1684832">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MY" sz="1400" b="1" kern="1200" baseline="0" dirty="0" smtClean="0">
                          <a:solidFill>
                            <a:schemeClr val="dk1"/>
                          </a:solidFill>
                          <a:latin typeface="Times New Roman" pitchFamily="18" charset="0"/>
                          <a:ea typeface="+mn-ea"/>
                          <a:cs typeface="Times New Roman" pitchFamily="18" charset="0"/>
                        </a:rPr>
                        <a:t>Style</a:t>
                      </a:r>
                    </a:p>
                    <a:p>
                      <a:endParaRPr lang="en-MY" sz="1400" dirty="0">
                        <a:latin typeface="Times New Roman" pitchFamily="18" charset="0"/>
                        <a:cs typeface="Times New Roman" pitchFamily="18" charset="0"/>
                      </a:endParaRPr>
                    </a:p>
                  </a:txBody>
                  <a:tcPr/>
                </a:tc>
                <a:tc>
                  <a:txBody>
                    <a:bodyPr/>
                    <a:lstStyle/>
                    <a:p>
                      <a:r>
                        <a:rPr lang="en-MY" sz="1400" kern="1200" baseline="0" dirty="0" smtClean="0">
                          <a:solidFill>
                            <a:schemeClr val="dk1"/>
                          </a:solidFill>
                          <a:latin typeface="Times New Roman" pitchFamily="18" charset="0"/>
                          <a:ea typeface="+mn-ea"/>
                          <a:cs typeface="Times New Roman" pitchFamily="18" charset="0"/>
                        </a:rPr>
                        <a:t>Uses effective</a:t>
                      </a:r>
                    </a:p>
                    <a:p>
                      <a:r>
                        <a:rPr lang="en-MY" sz="1400" kern="1200" baseline="0" dirty="0" smtClean="0">
                          <a:solidFill>
                            <a:schemeClr val="dk1"/>
                          </a:solidFill>
                          <a:latin typeface="Times New Roman" pitchFamily="18" charset="0"/>
                          <a:ea typeface="+mn-ea"/>
                          <a:cs typeface="Times New Roman" pitchFamily="18" charset="0"/>
                        </a:rPr>
                        <a:t>language; makes</a:t>
                      </a:r>
                    </a:p>
                    <a:p>
                      <a:r>
                        <a:rPr lang="en-MY" sz="1400" kern="1200" baseline="0" dirty="0" smtClean="0">
                          <a:solidFill>
                            <a:schemeClr val="dk1"/>
                          </a:solidFill>
                          <a:latin typeface="Times New Roman" pitchFamily="18" charset="0"/>
                          <a:ea typeface="+mn-ea"/>
                          <a:cs typeface="Times New Roman" pitchFamily="18" charset="0"/>
                        </a:rPr>
                        <a:t>engaging,</a:t>
                      </a:r>
                    </a:p>
                    <a:p>
                      <a:r>
                        <a:rPr lang="en-MY" sz="1400" kern="1200" baseline="0" dirty="0" smtClean="0">
                          <a:solidFill>
                            <a:schemeClr val="dk1"/>
                          </a:solidFill>
                          <a:latin typeface="Times New Roman" pitchFamily="18" charset="0"/>
                          <a:ea typeface="+mn-ea"/>
                          <a:cs typeface="Times New Roman" pitchFamily="18" charset="0"/>
                        </a:rPr>
                        <a:t>appropriate word</a:t>
                      </a:r>
                    </a:p>
                    <a:p>
                      <a:r>
                        <a:rPr lang="en-MY" sz="1400" kern="1200" baseline="0" dirty="0" smtClean="0">
                          <a:solidFill>
                            <a:schemeClr val="dk1"/>
                          </a:solidFill>
                          <a:latin typeface="Times New Roman" pitchFamily="18" charset="0"/>
                          <a:ea typeface="+mn-ea"/>
                          <a:cs typeface="Times New Roman" pitchFamily="18" charset="0"/>
                        </a:rPr>
                        <a:t>choices for audience</a:t>
                      </a:r>
                    </a:p>
                    <a:p>
                      <a:r>
                        <a:rPr lang="en-MY" sz="1400" kern="1200" baseline="0" dirty="0" smtClean="0">
                          <a:solidFill>
                            <a:schemeClr val="dk1"/>
                          </a:solidFill>
                          <a:latin typeface="Times New Roman" pitchFamily="18" charset="0"/>
                          <a:ea typeface="+mn-ea"/>
                          <a:cs typeface="Times New Roman" pitchFamily="18" charset="0"/>
                        </a:rPr>
                        <a:t>&amp; purpose.</a:t>
                      </a:r>
                    </a:p>
                  </a:txBody>
                  <a:tcPr/>
                </a:tc>
                <a:tc>
                  <a:txBody>
                    <a:bodyPr/>
                    <a:lstStyle/>
                    <a:p>
                      <a:r>
                        <a:rPr lang="en-MY" sz="1400" kern="1200" baseline="0" dirty="0" smtClean="0">
                          <a:solidFill>
                            <a:schemeClr val="dk1"/>
                          </a:solidFill>
                          <a:latin typeface="Times New Roman" pitchFamily="18" charset="0"/>
                          <a:ea typeface="+mn-ea"/>
                          <a:cs typeface="Times New Roman" pitchFamily="18" charset="0"/>
                        </a:rPr>
                        <a:t>Uses effective</a:t>
                      </a:r>
                    </a:p>
                    <a:p>
                      <a:r>
                        <a:rPr lang="en-MY" sz="1400" kern="1200" baseline="0" dirty="0" smtClean="0">
                          <a:solidFill>
                            <a:schemeClr val="dk1"/>
                          </a:solidFill>
                          <a:latin typeface="Times New Roman" pitchFamily="18" charset="0"/>
                          <a:ea typeface="+mn-ea"/>
                          <a:cs typeface="Times New Roman" pitchFamily="18" charset="0"/>
                        </a:rPr>
                        <a:t>language &amp;</a:t>
                      </a:r>
                    </a:p>
                    <a:p>
                      <a:r>
                        <a:rPr lang="en-MY" sz="1400" kern="1200" baseline="0" dirty="0" smtClean="0">
                          <a:solidFill>
                            <a:schemeClr val="dk1"/>
                          </a:solidFill>
                          <a:latin typeface="Times New Roman" pitchFamily="18" charset="0"/>
                          <a:ea typeface="+mn-ea"/>
                          <a:cs typeface="Times New Roman" pitchFamily="18" charset="0"/>
                        </a:rPr>
                        <a:t>appropriate</a:t>
                      </a:r>
                    </a:p>
                    <a:p>
                      <a:r>
                        <a:rPr lang="en-MY" sz="1400" kern="1200" baseline="0" dirty="0" smtClean="0">
                          <a:solidFill>
                            <a:schemeClr val="dk1"/>
                          </a:solidFill>
                          <a:latin typeface="Times New Roman" pitchFamily="18" charset="0"/>
                          <a:ea typeface="+mn-ea"/>
                          <a:cs typeface="Times New Roman" pitchFamily="18" charset="0"/>
                        </a:rPr>
                        <a:t>word choices</a:t>
                      </a:r>
                    </a:p>
                    <a:p>
                      <a:r>
                        <a:rPr lang="en-MY" sz="1400" kern="1200" baseline="0" dirty="0" smtClean="0">
                          <a:solidFill>
                            <a:schemeClr val="dk1"/>
                          </a:solidFill>
                          <a:latin typeface="Times New Roman" pitchFamily="18" charset="0"/>
                          <a:ea typeface="+mn-ea"/>
                          <a:cs typeface="Times New Roman" pitchFamily="18" charset="0"/>
                        </a:rPr>
                        <a:t>for intended audience</a:t>
                      </a:r>
                    </a:p>
                    <a:p>
                      <a:r>
                        <a:rPr lang="en-MY" sz="1400" kern="1200" baseline="0" dirty="0" smtClean="0">
                          <a:solidFill>
                            <a:schemeClr val="dk1"/>
                          </a:solidFill>
                          <a:latin typeface="Times New Roman" pitchFamily="18" charset="0"/>
                          <a:ea typeface="+mn-ea"/>
                          <a:cs typeface="Times New Roman" pitchFamily="18" charset="0"/>
                        </a:rPr>
                        <a:t>&amp; purpose.</a:t>
                      </a:r>
                    </a:p>
                  </a:txBody>
                  <a:tcPr/>
                </a:tc>
                <a:tc>
                  <a:txBody>
                    <a:bodyPr/>
                    <a:lstStyle/>
                    <a:p>
                      <a:r>
                        <a:rPr lang="en-MY" sz="1400" kern="1200" baseline="0" dirty="0" smtClean="0">
                          <a:solidFill>
                            <a:schemeClr val="dk1"/>
                          </a:solidFill>
                          <a:latin typeface="Times New Roman" pitchFamily="18" charset="0"/>
                          <a:ea typeface="+mn-ea"/>
                          <a:cs typeface="Times New Roman" pitchFamily="18" charset="0"/>
                        </a:rPr>
                        <a:t>Limited &amp;</a:t>
                      </a:r>
                    </a:p>
                    <a:p>
                      <a:r>
                        <a:rPr lang="en-MY" sz="1400" kern="1200" baseline="0" dirty="0" smtClean="0">
                          <a:solidFill>
                            <a:schemeClr val="dk1"/>
                          </a:solidFill>
                          <a:latin typeface="Times New Roman" pitchFamily="18" charset="0"/>
                          <a:ea typeface="+mn-ea"/>
                          <a:cs typeface="Times New Roman" pitchFamily="18" charset="0"/>
                        </a:rPr>
                        <a:t>predictable</a:t>
                      </a:r>
                    </a:p>
                    <a:p>
                      <a:r>
                        <a:rPr lang="en-MY" sz="1400" kern="1200" baseline="0" dirty="0" smtClean="0">
                          <a:solidFill>
                            <a:schemeClr val="dk1"/>
                          </a:solidFill>
                          <a:latin typeface="Times New Roman" pitchFamily="18" charset="0"/>
                          <a:ea typeface="+mn-ea"/>
                          <a:cs typeface="Times New Roman" pitchFamily="18" charset="0"/>
                        </a:rPr>
                        <a:t>vocabulary, perhaps</a:t>
                      </a:r>
                    </a:p>
                    <a:p>
                      <a:r>
                        <a:rPr lang="en-MY" sz="1400" kern="1200" baseline="0" dirty="0" smtClean="0">
                          <a:solidFill>
                            <a:schemeClr val="dk1"/>
                          </a:solidFill>
                          <a:latin typeface="Times New Roman" pitchFamily="18" charset="0"/>
                          <a:ea typeface="+mn-ea"/>
                          <a:cs typeface="Times New Roman" pitchFamily="18" charset="0"/>
                        </a:rPr>
                        <a:t>not appropriate for</a:t>
                      </a:r>
                    </a:p>
                    <a:p>
                      <a:r>
                        <a:rPr lang="en-MY" sz="1400" kern="1200" baseline="0" dirty="0" smtClean="0">
                          <a:solidFill>
                            <a:schemeClr val="dk1"/>
                          </a:solidFill>
                          <a:latin typeface="Times New Roman" pitchFamily="18" charset="0"/>
                          <a:ea typeface="+mn-ea"/>
                          <a:cs typeface="Times New Roman" pitchFamily="18" charset="0"/>
                        </a:rPr>
                        <a:t>intended audience</a:t>
                      </a:r>
                    </a:p>
                    <a:p>
                      <a:r>
                        <a:rPr lang="en-MY" sz="1400" kern="1200" baseline="0" dirty="0" smtClean="0">
                          <a:solidFill>
                            <a:schemeClr val="dk1"/>
                          </a:solidFill>
                          <a:latin typeface="Times New Roman" pitchFamily="18" charset="0"/>
                          <a:ea typeface="+mn-ea"/>
                          <a:cs typeface="Times New Roman" pitchFamily="18" charset="0"/>
                        </a:rPr>
                        <a:t>&amp; purpose.</a:t>
                      </a:r>
                    </a:p>
                  </a:txBody>
                  <a:tcPr/>
                </a:tc>
                <a:tc>
                  <a:txBody>
                    <a:bodyPr/>
                    <a:lstStyle/>
                    <a:p>
                      <a:r>
                        <a:rPr lang="en-MY" sz="1400" kern="1200" baseline="0" dirty="0" smtClean="0">
                          <a:solidFill>
                            <a:schemeClr val="dk1"/>
                          </a:solidFill>
                          <a:latin typeface="Times New Roman" pitchFamily="18" charset="0"/>
                          <a:ea typeface="+mn-ea"/>
                          <a:cs typeface="Times New Roman" pitchFamily="18" charset="0"/>
                        </a:rPr>
                        <a:t>Limited or</a:t>
                      </a:r>
                    </a:p>
                    <a:p>
                      <a:r>
                        <a:rPr lang="en-MY" sz="1400" kern="1200" baseline="0" dirty="0" smtClean="0">
                          <a:solidFill>
                            <a:schemeClr val="dk1"/>
                          </a:solidFill>
                          <a:latin typeface="Times New Roman" pitchFamily="18" charset="0"/>
                          <a:ea typeface="+mn-ea"/>
                          <a:cs typeface="Times New Roman" pitchFamily="18" charset="0"/>
                        </a:rPr>
                        <a:t>inappropriate</a:t>
                      </a:r>
                    </a:p>
                    <a:p>
                      <a:r>
                        <a:rPr lang="en-MY" sz="1400" kern="1200" baseline="0" dirty="0" smtClean="0">
                          <a:solidFill>
                            <a:schemeClr val="dk1"/>
                          </a:solidFill>
                          <a:latin typeface="Times New Roman" pitchFamily="18" charset="0"/>
                          <a:ea typeface="+mn-ea"/>
                          <a:cs typeface="Times New Roman" pitchFamily="18" charset="0"/>
                        </a:rPr>
                        <a:t>vocabulary for the</a:t>
                      </a:r>
                    </a:p>
                    <a:p>
                      <a:r>
                        <a:rPr lang="en-MY" sz="1400" kern="1200" baseline="0" dirty="0" smtClean="0">
                          <a:solidFill>
                            <a:schemeClr val="dk1"/>
                          </a:solidFill>
                          <a:latin typeface="Times New Roman" pitchFamily="18" charset="0"/>
                          <a:ea typeface="+mn-ea"/>
                          <a:cs typeface="Times New Roman" pitchFamily="18" charset="0"/>
                        </a:rPr>
                        <a:t>intended audience</a:t>
                      </a:r>
                    </a:p>
                    <a:p>
                      <a:r>
                        <a:rPr lang="en-MY" sz="1400" kern="1200" baseline="0" dirty="0" smtClean="0">
                          <a:solidFill>
                            <a:schemeClr val="dk1"/>
                          </a:solidFill>
                          <a:latin typeface="Times New Roman" pitchFamily="18" charset="0"/>
                          <a:ea typeface="+mn-ea"/>
                          <a:cs typeface="Times New Roman" pitchFamily="18" charset="0"/>
                        </a:rPr>
                        <a:t>&amp; purpose.</a:t>
                      </a:r>
                    </a:p>
                  </a:txBody>
                  <a:tcPr/>
                </a:tc>
              </a:tr>
              <a:tr h="1004419">
                <a:tc vMerge="1">
                  <a:txBody>
                    <a:bodyPr/>
                    <a:lstStyle/>
                    <a:p>
                      <a:endParaRPr lang="en-MY" sz="1200" dirty="0"/>
                    </a:p>
                  </a:txBody>
                  <a:tcPr/>
                </a:tc>
                <a:tc>
                  <a:txBody>
                    <a:bodyPr/>
                    <a:lstStyle/>
                    <a:p>
                      <a:r>
                        <a:rPr lang="en-MY" sz="1400" kern="1200" baseline="0" dirty="0" smtClean="0">
                          <a:solidFill>
                            <a:schemeClr val="dk1"/>
                          </a:solidFill>
                          <a:latin typeface="Times New Roman" pitchFamily="18" charset="0"/>
                          <a:ea typeface="+mn-ea"/>
                          <a:cs typeface="Times New Roman" pitchFamily="18" charset="0"/>
                        </a:rPr>
                        <a:t>Consistently follows</a:t>
                      </a:r>
                    </a:p>
                    <a:p>
                      <a:r>
                        <a:rPr lang="en-MY" sz="1400" kern="1200" baseline="0" dirty="0" smtClean="0">
                          <a:solidFill>
                            <a:schemeClr val="dk1"/>
                          </a:solidFill>
                          <a:latin typeface="Times New Roman" pitchFamily="18" charset="0"/>
                          <a:ea typeface="+mn-ea"/>
                          <a:cs typeface="Times New Roman" pitchFamily="18" charset="0"/>
                        </a:rPr>
                        <a:t>the rules of</a:t>
                      </a:r>
                    </a:p>
                    <a:p>
                      <a:r>
                        <a:rPr lang="en-MY" sz="1400" kern="1200" baseline="0" dirty="0" smtClean="0">
                          <a:solidFill>
                            <a:schemeClr val="dk1"/>
                          </a:solidFill>
                          <a:latin typeface="Times New Roman" pitchFamily="18" charset="0"/>
                          <a:ea typeface="+mn-ea"/>
                          <a:cs typeface="Times New Roman" pitchFamily="18" charset="0"/>
                        </a:rPr>
                        <a:t>standard English.</a:t>
                      </a:r>
                    </a:p>
                  </a:txBody>
                  <a:tcPr/>
                </a:tc>
                <a:tc>
                  <a:txBody>
                    <a:bodyPr/>
                    <a:lstStyle/>
                    <a:p>
                      <a:r>
                        <a:rPr lang="en-MY" sz="1400" kern="1200" baseline="0" dirty="0" smtClean="0">
                          <a:solidFill>
                            <a:schemeClr val="dk1"/>
                          </a:solidFill>
                          <a:latin typeface="Times New Roman" pitchFamily="18" charset="0"/>
                          <a:ea typeface="+mn-ea"/>
                          <a:cs typeface="Times New Roman" pitchFamily="18" charset="0"/>
                        </a:rPr>
                        <a:t>Generally follows</a:t>
                      </a:r>
                    </a:p>
                    <a:p>
                      <a:r>
                        <a:rPr lang="en-MY" sz="1400" kern="1200" baseline="0" dirty="0" smtClean="0">
                          <a:solidFill>
                            <a:schemeClr val="dk1"/>
                          </a:solidFill>
                          <a:latin typeface="Times New Roman" pitchFamily="18" charset="0"/>
                          <a:ea typeface="+mn-ea"/>
                          <a:cs typeface="Times New Roman" pitchFamily="18" charset="0"/>
                        </a:rPr>
                        <a:t>the rules for standard</a:t>
                      </a:r>
                    </a:p>
                    <a:p>
                      <a:r>
                        <a:rPr lang="en-MY" sz="1400" kern="1200" baseline="0" dirty="0" smtClean="0">
                          <a:solidFill>
                            <a:schemeClr val="dk1"/>
                          </a:solidFill>
                          <a:latin typeface="Times New Roman" pitchFamily="18" charset="0"/>
                          <a:ea typeface="+mn-ea"/>
                          <a:cs typeface="Times New Roman" pitchFamily="18" charset="0"/>
                        </a:rPr>
                        <a:t>English.</a:t>
                      </a:r>
                    </a:p>
                  </a:txBody>
                  <a:tcPr/>
                </a:tc>
                <a:tc>
                  <a:txBody>
                    <a:bodyPr/>
                    <a:lstStyle/>
                    <a:p>
                      <a:r>
                        <a:rPr lang="en-MY" sz="1400" kern="1200" baseline="0" dirty="0" smtClean="0">
                          <a:solidFill>
                            <a:schemeClr val="dk1"/>
                          </a:solidFill>
                          <a:latin typeface="Times New Roman" pitchFamily="18" charset="0"/>
                          <a:ea typeface="+mn-ea"/>
                          <a:cs typeface="Times New Roman" pitchFamily="18" charset="0"/>
                        </a:rPr>
                        <a:t>Generally does not</a:t>
                      </a:r>
                    </a:p>
                    <a:p>
                      <a:r>
                        <a:rPr lang="en-MY" sz="1400" kern="1200" baseline="0" dirty="0" smtClean="0">
                          <a:solidFill>
                            <a:schemeClr val="dk1"/>
                          </a:solidFill>
                          <a:latin typeface="Times New Roman" pitchFamily="18" charset="0"/>
                          <a:ea typeface="+mn-ea"/>
                          <a:cs typeface="Times New Roman" pitchFamily="18" charset="0"/>
                        </a:rPr>
                        <a:t>follow the rules of</a:t>
                      </a:r>
                    </a:p>
                    <a:p>
                      <a:r>
                        <a:rPr lang="en-MY" sz="1400" kern="1200" baseline="0" dirty="0" smtClean="0">
                          <a:solidFill>
                            <a:schemeClr val="dk1"/>
                          </a:solidFill>
                          <a:latin typeface="Times New Roman" pitchFamily="18" charset="0"/>
                          <a:ea typeface="+mn-ea"/>
                          <a:cs typeface="Times New Roman" pitchFamily="18" charset="0"/>
                        </a:rPr>
                        <a:t>standard English.</a:t>
                      </a:r>
                    </a:p>
                  </a:txBody>
                  <a:tcPr/>
                </a:tc>
                <a:tc>
                  <a:txBody>
                    <a:bodyPr/>
                    <a:lstStyle/>
                    <a:p>
                      <a:r>
                        <a:rPr lang="en-MY" sz="1400" kern="1200" baseline="0" dirty="0" smtClean="0">
                          <a:solidFill>
                            <a:schemeClr val="dk1"/>
                          </a:solidFill>
                          <a:latin typeface="Times New Roman" pitchFamily="18" charset="0"/>
                          <a:ea typeface="+mn-ea"/>
                          <a:cs typeface="Times New Roman" pitchFamily="18" charset="0"/>
                        </a:rPr>
                        <a:t>Does not follow the</a:t>
                      </a:r>
                    </a:p>
                    <a:p>
                      <a:r>
                        <a:rPr lang="en-MY" sz="1400" kern="1200" baseline="0" dirty="0" smtClean="0">
                          <a:solidFill>
                            <a:schemeClr val="dk1"/>
                          </a:solidFill>
                          <a:latin typeface="Times New Roman" pitchFamily="18" charset="0"/>
                          <a:ea typeface="+mn-ea"/>
                          <a:cs typeface="Times New Roman" pitchFamily="18" charset="0"/>
                        </a:rPr>
                        <a:t>rules of standard</a:t>
                      </a:r>
                    </a:p>
                    <a:p>
                      <a:r>
                        <a:rPr lang="en-MY" sz="1400" kern="1200" baseline="0" dirty="0" smtClean="0">
                          <a:solidFill>
                            <a:schemeClr val="dk1"/>
                          </a:solidFill>
                          <a:latin typeface="Times New Roman" pitchFamily="18" charset="0"/>
                          <a:ea typeface="+mn-ea"/>
                          <a:cs typeface="Times New Roman" pitchFamily="18" charset="0"/>
                        </a:rPr>
                        <a:t>English.</a:t>
                      </a:r>
                    </a:p>
                  </a:txBody>
                  <a:tcPr/>
                </a:tc>
              </a:tr>
            </a:tbl>
          </a:graphicData>
        </a:graphic>
      </p:graphicFrame>
      <p:sp>
        <p:nvSpPr>
          <p:cNvPr id="48168" name="TextBox 4"/>
          <p:cNvSpPr txBox="1">
            <a:spLocks noChangeArrowheads="1"/>
          </p:cNvSpPr>
          <p:nvPr/>
        </p:nvSpPr>
        <p:spPr bwMode="auto">
          <a:xfrm>
            <a:off x="6113463" y="428625"/>
            <a:ext cx="2387600" cy="369888"/>
          </a:xfrm>
          <a:prstGeom prst="rect">
            <a:avLst/>
          </a:prstGeom>
          <a:noFill/>
          <a:ln w="9525">
            <a:noFill/>
            <a:miter lim="800000"/>
            <a:headEnd/>
            <a:tailEnd/>
          </a:ln>
        </p:spPr>
        <p:txBody>
          <a:bodyPr wrap="none">
            <a:spAutoFit/>
          </a:bodyPr>
          <a:lstStyle/>
          <a:p>
            <a:r>
              <a:rPr lang="en-US"/>
              <a:t>Adopted from G.Rogers</a:t>
            </a:r>
            <a:endParaRPr lang="en-MY"/>
          </a:p>
        </p:txBody>
      </p:sp>
    </p:spTree>
  </p:cSld>
  <p:clrMapOvr>
    <a:masterClrMapping/>
  </p:clrMapOvr>
  <p:timing>
    <p:tnLst>
      <p:par>
        <p:cTn xmlns:p14="http://schemas.microsoft.com/office/powerpoint/2010/mai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Types of Rubrics</a:t>
            </a:r>
            <a:endParaRPr lang="en-MY" dirty="0"/>
          </a:p>
        </p:txBody>
      </p:sp>
      <p:sp>
        <p:nvSpPr>
          <p:cNvPr id="49155" name="Content Placeholder 2"/>
          <p:cNvSpPr>
            <a:spLocks noGrp="1"/>
          </p:cNvSpPr>
          <p:nvPr>
            <p:ph idx="1"/>
          </p:nvPr>
        </p:nvSpPr>
        <p:spPr>
          <a:xfrm>
            <a:off x="285750" y="1600200"/>
            <a:ext cx="8572500" cy="4972050"/>
          </a:xfrm>
        </p:spPr>
        <p:txBody>
          <a:bodyPr>
            <a:normAutofit lnSpcReduction="10000"/>
          </a:bodyPr>
          <a:lstStyle/>
          <a:p>
            <a:pPr eaLnBrk="1" hangingPunct="1"/>
            <a:r>
              <a:rPr lang="en-MY" sz="2400" smtClean="0"/>
              <a:t>An </a:t>
            </a:r>
            <a:r>
              <a:rPr lang="en-MY" sz="2400" b="1" smtClean="0">
                <a:solidFill>
                  <a:srgbClr val="FF0000"/>
                </a:solidFill>
              </a:rPr>
              <a:t>analytic rubric </a:t>
            </a:r>
            <a:r>
              <a:rPr lang="en-MY" sz="2400" smtClean="0"/>
              <a:t>provides </a:t>
            </a:r>
            <a:r>
              <a:rPr lang="en-MY" sz="2400" smtClean="0">
                <a:solidFill>
                  <a:srgbClr val="FF0000"/>
                </a:solidFill>
              </a:rPr>
              <a:t>specific information </a:t>
            </a:r>
            <a:r>
              <a:rPr lang="en-MY" sz="2400" smtClean="0"/>
              <a:t>about student performance on any </a:t>
            </a:r>
            <a:r>
              <a:rPr lang="en-MY" sz="2400" smtClean="0">
                <a:solidFill>
                  <a:srgbClr val="FF0000"/>
                </a:solidFill>
              </a:rPr>
              <a:t>given performance criterion.</a:t>
            </a:r>
          </a:p>
          <a:p>
            <a:pPr eaLnBrk="1" hangingPunct="1"/>
            <a:r>
              <a:rPr lang="en-MY" sz="2400" smtClean="0"/>
              <a:t>A </a:t>
            </a:r>
            <a:r>
              <a:rPr lang="en-MY" sz="2400" b="1" smtClean="0">
                <a:solidFill>
                  <a:srgbClr val="FF0000"/>
                </a:solidFill>
              </a:rPr>
              <a:t>holistic rubric </a:t>
            </a:r>
            <a:r>
              <a:rPr lang="en-MY" sz="2400" smtClean="0"/>
              <a:t>is broad in nature and provides information about the </a:t>
            </a:r>
            <a:r>
              <a:rPr lang="en-MY" sz="2400" smtClean="0">
                <a:solidFill>
                  <a:srgbClr val="FF0000"/>
                </a:solidFill>
              </a:rPr>
              <a:t>overall, </a:t>
            </a:r>
            <a:r>
              <a:rPr lang="en-MY" sz="2400" smtClean="0"/>
              <a:t>general </a:t>
            </a:r>
            <a:r>
              <a:rPr lang="en-MY" sz="2400" smtClean="0">
                <a:solidFill>
                  <a:srgbClr val="FF0000"/>
                </a:solidFill>
              </a:rPr>
              <a:t>status of student performance </a:t>
            </a:r>
            <a:r>
              <a:rPr lang="en-MY" sz="2400" smtClean="0"/>
              <a:t>(instead of creating separate categories for each criterion, the </a:t>
            </a:r>
            <a:r>
              <a:rPr lang="en-MY" sz="2400" smtClean="0">
                <a:solidFill>
                  <a:srgbClr val="FF0000"/>
                </a:solidFill>
              </a:rPr>
              <a:t>criteria are grouped under each level of the rubric</a:t>
            </a:r>
            <a:r>
              <a:rPr lang="en-MY" sz="2400" smtClean="0"/>
              <a:t>).</a:t>
            </a:r>
          </a:p>
          <a:p>
            <a:pPr eaLnBrk="1" hangingPunct="1"/>
            <a:r>
              <a:rPr lang="en-MY" sz="2400" smtClean="0"/>
              <a:t>A </a:t>
            </a:r>
            <a:r>
              <a:rPr lang="en-MY" sz="2400" b="1" smtClean="0">
                <a:solidFill>
                  <a:srgbClr val="FF0000"/>
                </a:solidFill>
              </a:rPr>
              <a:t>generic rubric </a:t>
            </a:r>
            <a:r>
              <a:rPr lang="en-MY" sz="2400" smtClean="0"/>
              <a:t>can be used across a variety of activities where students get an opportunity to demonstrate their performance on </a:t>
            </a:r>
            <a:r>
              <a:rPr lang="en-MY" sz="2400" smtClean="0">
                <a:solidFill>
                  <a:srgbClr val="FF0000"/>
                </a:solidFill>
              </a:rPr>
              <a:t>an outcome </a:t>
            </a:r>
            <a:r>
              <a:rPr lang="en-MY" sz="2400" smtClean="0"/>
              <a:t>(e.g., communication skills, where </a:t>
            </a:r>
            <a:r>
              <a:rPr lang="en-MY" sz="2400" smtClean="0">
                <a:solidFill>
                  <a:srgbClr val="FF0000"/>
                </a:solidFill>
              </a:rPr>
              <a:t>it could be used in a writing course or a design course</a:t>
            </a:r>
            <a:r>
              <a:rPr lang="en-MY" sz="2400" smtClean="0"/>
              <a:t>). </a:t>
            </a:r>
          </a:p>
          <a:p>
            <a:pPr eaLnBrk="1" hangingPunct="1"/>
            <a:r>
              <a:rPr lang="en-MY" sz="2400" smtClean="0"/>
              <a:t>A </a:t>
            </a:r>
            <a:r>
              <a:rPr lang="en-MY" sz="2400" b="1" smtClean="0">
                <a:solidFill>
                  <a:srgbClr val="FF0000"/>
                </a:solidFill>
              </a:rPr>
              <a:t>task-specific rubric </a:t>
            </a:r>
            <a:r>
              <a:rPr lang="en-MY" sz="2400" smtClean="0"/>
              <a:t>is</a:t>
            </a:r>
            <a:r>
              <a:rPr lang="en-MY" sz="2400" b="1" smtClean="0"/>
              <a:t> </a:t>
            </a:r>
            <a:r>
              <a:rPr lang="en-MY" sz="2400" smtClean="0"/>
              <a:t>developed with a specific task in mind (</a:t>
            </a:r>
            <a:r>
              <a:rPr lang="en-MY" sz="2400" smtClean="0">
                <a:solidFill>
                  <a:srgbClr val="FF0000"/>
                </a:solidFill>
              </a:rPr>
              <a:t>focused</a:t>
            </a:r>
            <a:r>
              <a:rPr lang="en-MY" sz="2400" smtClean="0"/>
              <a:t> and would not be appropriate to use outside of the task for which it was designed).</a:t>
            </a:r>
          </a:p>
        </p:txBody>
      </p:sp>
      <p:pic>
        <p:nvPicPr>
          <p:cNvPr id="49156" name="Picture 2" descr="rate"/>
          <p:cNvPicPr>
            <a:picLocks noChangeAspect="1" noChangeArrowheads="1"/>
          </p:cNvPicPr>
          <p:nvPr/>
        </p:nvPicPr>
        <p:blipFill>
          <a:blip r:embed="rId2" cstate="print"/>
          <a:srcRect/>
          <a:stretch>
            <a:fillRect/>
          </a:stretch>
        </p:blipFill>
        <p:spPr bwMode="auto">
          <a:xfrm>
            <a:off x="7858125" y="214313"/>
            <a:ext cx="1062038" cy="1357312"/>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Rubric Scoring</a:t>
            </a:r>
            <a:endParaRPr lang="en-MY" dirty="0"/>
          </a:p>
        </p:txBody>
      </p:sp>
      <p:sp>
        <p:nvSpPr>
          <p:cNvPr id="3" name="Content Placeholder 2"/>
          <p:cNvSpPr>
            <a:spLocks noGrp="1"/>
          </p:cNvSpPr>
          <p:nvPr>
            <p:ph idx="1"/>
          </p:nvPr>
        </p:nvSpPr>
        <p:spPr/>
        <p:txBody>
          <a:bodyPr>
            <a:normAutofit fontScale="92500"/>
          </a:bodyPr>
          <a:lstStyle/>
          <a:p>
            <a:pPr eaLnBrk="1" hangingPunct="1">
              <a:defRPr/>
            </a:pPr>
            <a:r>
              <a:rPr lang="en-MY" dirty="0"/>
              <a:t>The use of rubrics when scoring student </a:t>
            </a:r>
            <a:r>
              <a:rPr lang="en-MY" dirty="0" smtClean="0"/>
              <a:t>work provides </a:t>
            </a:r>
            <a:r>
              <a:rPr lang="en-MY" dirty="0"/>
              <a:t>the </a:t>
            </a:r>
            <a:r>
              <a:rPr lang="en-MY" dirty="0" smtClean="0"/>
              <a:t>programme </a:t>
            </a:r>
            <a:r>
              <a:rPr lang="en-MY" dirty="0"/>
              <a:t>with valuable </a:t>
            </a:r>
            <a:r>
              <a:rPr lang="en-MY" dirty="0" smtClean="0"/>
              <a:t>information about </a:t>
            </a:r>
            <a:r>
              <a:rPr lang="en-MY" u="sng" dirty="0">
                <a:solidFill>
                  <a:srgbClr val="FF0000"/>
                </a:solidFill>
              </a:rPr>
              <a:t>how students are progressing </a:t>
            </a:r>
            <a:r>
              <a:rPr lang="en-MY" dirty="0" smtClean="0"/>
              <a:t>and also </a:t>
            </a:r>
            <a:r>
              <a:rPr lang="en-MY" u="sng" dirty="0">
                <a:solidFill>
                  <a:srgbClr val="FF0000"/>
                </a:solidFill>
              </a:rPr>
              <a:t>points to specific areas </a:t>
            </a:r>
            <a:r>
              <a:rPr lang="en-MY" dirty="0"/>
              <a:t>where </a:t>
            </a:r>
            <a:r>
              <a:rPr lang="en-MY" dirty="0" smtClean="0"/>
              <a:t>students need </a:t>
            </a:r>
            <a:r>
              <a:rPr lang="en-MY" u="sng" dirty="0">
                <a:solidFill>
                  <a:srgbClr val="FF0000"/>
                </a:solidFill>
              </a:rPr>
              <a:t>to improve</a:t>
            </a:r>
            <a:r>
              <a:rPr lang="en-MY" dirty="0"/>
              <a:t>. </a:t>
            </a:r>
            <a:endParaRPr lang="en-MY" dirty="0" smtClean="0"/>
          </a:p>
          <a:p>
            <a:pPr lvl="1" eaLnBrk="1" hangingPunct="1">
              <a:defRPr/>
            </a:pPr>
            <a:r>
              <a:rPr lang="en-MY" dirty="0" smtClean="0"/>
              <a:t>For </a:t>
            </a:r>
            <a:r>
              <a:rPr lang="en-MY" dirty="0"/>
              <a:t>example, when a </a:t>
            </a:r>
            <a:r>
              <a:rPr lang="en-MY" dirty="0" smtClean="0"/>
              <a:t>staff member </a:t>
            </a:r>
            <a:r>
              <a:rPr lang="en-MY" dirty="0"/>
              <a:t>is grading a student’s paper, </a:t>
            </a:r>
            <a:r>
              <a:rPr lang="en-MY" dirty="0" smtClean="0"/>
              <a:t>he/she can also </a:t>
            </a:r>
            <a:r>
              <a:rPr lang="en-MY" u="sng" dirty="0">
                <a:solidFill>
                  <a:srgbClr val="FF0000"/>
                </a:solidFill>
              </a:rPr>
              <a:t>score the paper for the student’s </a:t>
            </a:r>
            <a:r>
              <a:rPr lang="en-MY" u="sng" dirty="0" smtClean="0">
                <a:solidFill>
                  <a:srgbClr val="FF0000"/>
                </a:solidFill>
              </a:rPr>
              <a:t>writing skills </a:t>
            </a:r>
            <a:r>
              <a:rPr lang="en-MY" u="sng" dirty="0">
                <a:solidFill>
                  <a:srgbClr val="FF0000"/>
                </a:solidFill>
              </a:rPr>
              <a:t>using the rubric </a:t>
            </a:r>
            <a:r>
              <a:rPr lang="en-MY" dirty="0"/>
              <a:t>provided. </a:t>
            </a:r>
            <a:endParaRPr lang="en-MY" dirty="0" smtClean="0"/>
          </a:p>
          <a:p>
            <a:pPr lvl="1" eaLnBrk="1" hangingPunct="1">
              <a:defRPr/>
            </a:pPr>
            <a:r>
              <a:rPr lang="en-MY" dirty="0" smtClean="0"/>
              <a:t>The </a:t>
            </a:r>
            <a:r>
              <a:rPr lang="en-MY" u="sng" dirty="0" smtClean="0">
                <a:solidFill>
                  <a:srgbClr val="FF0000"/>
                </a:solidFill>
              </a:rPr>
              <a:t>scores obtained </a:t>
            </a:r>
            <a:r>
              <a:rPr lang="en-MY" dirty="0"/>
              <a:t>by each student can be </a:t>
            </a:r>
            <a:r>
              <a:rPr lang="en-MY" u="sng" dirty="0" smtClean="0">
                <a:solidFill>
                  <a:srgbClr val="FF0000"/>
                </a:solidFill>
              </a:rPr>
              <a:t>aggregated</a:t>
            </a:r>
            <a:r>
              <a:rPr lang="en-MY" dirty="0" smtClean="0"/>
              <a:t> and </a:t>
            </a:r>
            <a:r>
              <a:rPr lang="en-MY" dirty="0"/>
              <a:t>used </a:t>
            </a:r>
            <a:r>
              <a:rPr lang="en-MY" u="sng" dirty="0">
                <a:solidFill>
                  <a:srgbClr val="FF0000"/>
                </a:solidFill>
              </a:rPr>
              <a:t>for </a:t>
            </a:r>
            <a:r>
              <a:rPr lang="en-MY" u="sng" dirty="0" smtClean="0">
                <a:solidFill>
                  <a:srgbClr val="FF0000"/>
                </a:solidFill>
              </a:rPr>
              <a:t>programme </a:t>
            </a:r>
            <a:r>
              <a:rPr lang="en-MY" u="sng" dirty="0">
                <a:solidFill>
                  <a:srgbClr val="FF0000"/>
                </a:solidFill>
              </a:rPr>
              <a:t>assessment</a:t>
            </a:r>
            <a:r>
              <a:rPr lang="en-MY" dirty="0">
                <a:solidFill>
                  <a:srgbClr val="FFC000"/>
                </a:solidFill>
              </a:rPr>
              <a:t>.</a:t>
            </a:r>
          </a:p>
          <a:p>
            <a:pPr eaLnBrk="1" hangingPunct="1">
              <a:defRPr/>
            </a:pPr>
            <a:endParaRPr lang="en-MY" dirty="0"/>
          </a:p>
        </p:txBody>
      </p:sp>
    </p:spTree>
  </p:cSld>
  <p:clrMapOvr>
    <a:masterClrMapping/>
  </p:clrMapOvr>
  <p:timing>
    <p:tnLst>
      <p:par>
        <p:cTn xmlns:p14="http://schemas.microsoft.com/office/powerpoint/2010/mai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Levels?</a:t>
            </a:r>
            <a:endParaRPr lang="en-MY" dirty="0"/>
          </a:p>
        </p:txBody>
      </p:sp>
      <p:sp>
        <p:nvSpPr>
          <p:cNvPr id="3" name="Content Placeholder 2"/>
          <p:cNvSpPr>
            <a:spLocks noGrp="1"/>
          </p:cNvSpPr>
          <p:nvPr>
            <p:ph idx="1"/>
          </p:nvPr>
        </p:nvSpPr>
        <p:spPr/>
        <p:txBody>
          <a:bodyPr>
            <a:normAutofit fontScale="77500" lnSpcReduction="20000"/>
          </a:bodyPr>
          <a:lstStyle/>
          <a:p>
            <a:pPr eaLnBrk="1" hangingPunct="1">
              <a:defRPr/>
            </a:pPr>
            <a:r>
              <a:rPr lang="en-MY" dirty="0" smtClean="0"/>
              <a:t>How many points (levels) should a rubric have? </a:t>
            </a:r>
          </a:p>
          <a:p>
            <a:pPr eaLnBrk="1" hangingPunct="1">
              <a:defRPr/>
            </a:pPr>
            <a:r>
              <a:rPr lang="en-MY" dirty="0" smtClean="0"/>
              <a:t>It is important to </a:t>
            </a:r>
            <a:r>
              <a:rPr lang="en-MY" dirty="0" smtClean="0">
                <a:solidFill>
                  <a:srgbClr val="FF0000"/>
                </a:solidFill>
              </a:rPr>
              <a:t>consider </a:t>
            </a:r>
            <a:r>
              <a:rPr lang="en-MY" dirty="0" smtClean="0"/>
              <a:t>both the nature of the </a:t>
            </a:r>
            <a:r>
              <a:rPr lang="en-MY" dirty="0" smtClean="0">
                <a:solidFill>
                  <a:srgbClr val="FF0000"/>
                </a:solidFill>
              </a:rPr>
              <a:t>performance (complexity) </a:t>
            </a:r>
            <a:r>
              <a:rPr lang="en-MY" dirty="0" smtClean="0"/>
              <a:t>and the </a:t>
            </a:r>
            <a:r>
              <a:rPr lang="en-MY" dirty="0" smtClean="0">
                <a:solidFill>
                  <a:srgbClr val="FF0000"/>
                </a:solidFill>
              </a:rPr>
              <a:t>purpose of the scoring. </a:t>
            </a:r>
          </a:p>
          <a:p>
            <a:pPr eaLnBrk="1" hangingPunct="1">
              <a:defRPr/>
            </a:pPr>
            <a:r>
              <a:rPr lang="en-MY" dirty="0" smtClean="0"/>
              <a:t>If the rubric aims to describe student performance at </a:t>
            </a:r>
            <a:r>
              <a:rPr lang="en-MY" dirty="0" smtClean="0">
                <a:solidFill>
                  <a:srgbClr val="FF0000"/>
                </a:solidFill>
              </a:rPr>
              <a:t>a single point in time, then three to five points are recommended. </a:t>
            </a:r>
          </a:p>
          <a:p>
            <a:pPr eaLnBrk="1" hangingPunct="1">
              <a:defRPr/>
            </a:pPr>
            <a:r>
              <a:rPr lang="en-MY" dirty="0" smtClean="0"/>
              <a:t>If student </a:t>
            </a:r>
            <a:r>
              <a:rPr lang="en-MY" dirty="0" smtClean="0">
                <a:solidFill>
                  <a:srgbClr val="FF0000"/>
                </a:solidFill>
              </a:rPr>
              <a:t>performance</a:t>
            </a:r>
            <a:r>
              <a:rPr lang="en-MY" dirty="0" smtClean="0"/>
              <a:t> is to be </a:t>
            </a:r>
            <a:r>
              <a:rPr lang="en-MY" dirty="0" smtClean="0">
                <a:solidFill>
                  <a:srgbClr val="FF0000"/>
                </a:solidFill>
              </a:rPr>
              <a:t>tracked over time </a:t>
            </a:r>
            <a:r>
              <a:rPr lang="en-MY" dirty="0" smtClean="0"/>
              <a:t>and the focus is on </a:t>
            </a:r>
            <a:r>
              <a:rPr lang="en-MY" dirty="0" smtClean="0">
                <a:solidFill>
                  <a:srgbClr val="FF0000"/>
                </a:solidFill>
              </a:rPr>
              <a:t>developmental growth, then more points are needed. </a:t>
            </a:r>
          </a:p>
          <a:p>
            <a:pPr eaLnBrk="1" hangingPunct="1">
              <a:defRPr/>
            </a:pPr>
            <a:r>
              <a:rPr lang="en-MY" dirty="0" smtClean="0"/>
              <a:t>Remember, the more points on the scale, the more difficult it is to get </a:t>
            </a:r>
            <a:r>
              <a:rPr lang="en-MY" dirty="0" smtClean="0">
                <a:solidFill>
                  <a:srgbClr val="FF0000"/>
                </a:solidFill>
              </a:rPr>
              <a:t>multiple </a:t>
            </a:r>
            <a:r>
              <a:rPr lang="en-MY" dirty="0" err="1" smtClean="0">
                <a:solidFill>
                  <a:srgbClr val="FF0000"/>
                </a:solidFill>
              </a:rPr>
              <a:t>raters</a:t>
            </a:r>
            <a:r>
              <a:rPr lang="en-MY" dirty="0" smtClean="0">
                <a:solidFill>
                  <a:srgbClr val="FF0000"/>
                </a:solidFill>
              </a:rPr>
              <a:t> </a:t>
            </a:r>
            <a:r>
              <a:rPr lang="en-MY" dirty="0" smtClean="0"/>
              <a:t>to agree on a specific rating.</a:t>
            </a:r>
          </a:p>
        </p:txBody>
      </p:sp>
    </p:spTree>
  </p:cSld>
  <p:clrMapOvr>
    <a:masterClrMapping/>
  </p:clrMapOvr>
  <p:timing>
    <p:tnLst>
      <p:par>
        <p:cTn xmlns:p14="http://schemas.microsoft.com/office/powerpoint/2010/mai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Effective Rubrics</a:t>
            </a:r>
            <a:endParaRPr lang="en-MY" dirty="0"/>
          </a:p>
        </p:txBody>
      </p:sp>
      <p:sp>
        <p:nvSpPr>
          <p:cNvPr id="3" name="Content Placeholder 2"/>
          <p:cNvSpPr>
            <a:spLocks noGrp="1"/>
          </p:cNvSpPr>
          <p:nvPr>
            <p:ph idx="1"/>
          </p:nvPr>
        </p:nvSpPr>
        <p:spPr/>
        <p:txBody>
          <a:bodyPr>
            <a:normAutofit fontScale="92500"/>
          </a:bodyPr>
          <a:lstStyle/>
          <a:p>
            <a:pPr eaLnBrk="1" hangingPunct="1">
              <a:defRPr/>
            </a:pPr>
            <a:r>
              <a:rPr lang="en-MY" dirty="0" smtClean="0"/>
              <a:t>For programme assessment, the most effective rubrics (generally speaking) are analytic, generic, and the use of a three- to five-point scale. </a:t>
            </a:r>
          </a:p>
          <a:p>
            <a:pPr eaLnBrk="1" hangingPunct="1">
              <a:defRPr/>
            </a:pPr>
            <a:r>
              <a:rPr lang="en-MY" dirty="0" smtClean="0"/>
              <a:t>Good websites designed to help with the development of rubrics. </a:t>
            </a:r>
            <a:r>
              <a:rPr lang="en-MY" dirty="0" smtClean="0">
                <a:hlinkClick r:id="rId2"/>
              </a:rPr>
              <a:t>http://edtech.kennesaw.edu/intech/rubrics.htm</a:t>
            </a:r>
            <a:r>
              <a:rPr lang="en-MY" dirty="0" smtClean="0"/>
              <a:t>.</a:t>
            </a:r>
          </a:p>
          <a:p>
            <a:pPr eaLnBrk="1" hangingPunct="1">
              <a:defRPr/>
            </a:pPr>
            <a:r>
              <a:rPr lang="en-MY" dirty="0" smtClean="0"/>
              <a:t>Many examples of rubrics on the web, but just because they are on the web, it doesn’t mean they’re good examples. Proceed with caution.</a:t>
            </a:r>
          </a:p>
          <a:p>
            <a:pPr eaLnBrk="1" hangingPunct="1">
              <a:defRPr/>
            </a:pPr>
            <a:endParaRPr lang="en-MY" dirty="0"/>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MY"/>
          </a:p>
        </p:txBody>
      </p:sp>
      <p:graphicFrame>
        <p:nvGraphicFramePr>
          <p:cNvPr id="4" name="Content Placeholder 3"/>
          <p:cNvGraphicFramePr>
            <a:graphicFrameLocks noGrp="1"/>
          </p:cNvGraphicFramePr>
          <p:nvPr>
            <p:ph idx="1"/>
          </p:nvPr>
        </p:nvGraphicFramePr>
        <p:xfrm>
          <a:off x="0" y="-1"/>
          <a:ext cx="9144000" cy="6858001"/>
        </p:xfrm>
        <a:graphic>
          <a:graphicData uri="http://schemas.openxmlformats.org/drawingml/2006/table">
            <a:tbl>
              <a:tblPr firstRow="1" bandRow="1">
                <a:tableStyleId>{5C22544A-7EE6-4342-B048-85BDC9FD1C3A}</a:tableStyleId>
              </a:tblPr>
              <a:tblGrid>
                <a:gridCol w="2912634"/>
                <a:gridCol w="6231366"/>
              </a:tblGrid>
              <a:tr h="414089">
                <a:tc>
                  <a:txBody>
                    <a:bodyPr/>
                    <a:lstStyle/>
                    <a:p>
                      <a:r>
                        <a:rPr lang="en-US" dirty="0" smtClean="0"/>
                        <a:t>Attributes</a:t>
                      </a:r>
                      <a:endParaRPr lang="en-MY"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MY" sz="1800" b="1" kern="1200" baseline="0" dirty="0" smtClean="0">
                          <a:solidFill>
                            <a:schemeClr val="lt1"/>
                          </a:solidFill>
                          <a:latin typeface="+mn-lt"/>
                          <a:ea typeface="+mn-ea"/>
                          <a:cs typeface="+mn-cs"/>
                        </a:rPr>
                        <a:t>Complex Problems</a:t>
                      </a:r>
                    </a:p>
                  </a:txBody>
                  <a:tcPr/>
                </a:tc>
              </a:tr>
              <a:tr h="102104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MY" sz="1800" kern="1200" baseline="0" dirty="0" smtClean="0">
                          <a:solidFill>
                            <a:schemeClr val="dk1"/>
                          </a:solidFill>
                          <a:latin typeface="+mn-lt"/>
                          <a:ea typeface="+mn-ea"/>
                          <a:cs typeface="+mn-cs"/>
                        </a:rPr>
                        <a:t>Preamble</a:t>
                      </a:r>
                    </a:p>
                    <a:p>
                      <a:endParaRPr lang="en-MY" dirty="0"/>
                    </a:p>
                  </a:txBody>
                  <a:tcPr/>
                </a:tc>
                <a:tc>
                  <a:txBody>
                    <a:bodyPr/>
                    <a:lstStyle/>
                    <a:p>
                      <a:r>
                        <a:rPr kumimoji="0" lang="en-MY" sz="1800" kern="1200" baseline="0" dirty="0" smtClean="0">
                          <a:solidFill>
                            <a:schemeClr val="dk1"/>
                          </a:solidFill>
                          <a:latin typeface="+mn-lt"/>
                          <a:ea typeface="+mn-ea"/>
                          <a:cs typeface="+mn-cs"/>
                        </a:rPr>
                        <a:t>Engineering problems which cannot be resolved without in-depth engineering knowledge and having some or all of the following characteristics:</a:t>
                      </a:r>
                    </a:p>
                  </a:txBody>
                  <a:tcPr/>
                </a:tc>
              </a:tr>
              <a:tr h="714730">
                <a:tc>
                  <a:txBody>
                    <a:bodyPr/>
                    <a:lstStyle/>
                    <a:p>
                      <a:r>
                        <a:rPr kumimoji="0" lang="en-MY" sz="1800" kern="1200" baseline="0" dirty="0" smtClean="0">
                          <a:solidFill>
                            <a:schemeClr val="dk1"/>
                          </a:solidFill>
                          <a:latin typeface="+mn-lt"/>
                          <a:ea typeface="+mn-ea"/>
                          <a:cs typeface="+mn-cs"/>
                        </a:rPr>
                        <a:t>Range of conflicting requirements</a:t>
                      </a:r>
                    </a:p>
                  </a:txBody>
                  <a:tcPr/>
                </a:tc>
                <a:tc>
                  <a:txBody>
                    <a:bodyPr/>
                    <a:lstStyle/>
                    <a:p>
                      <a:r>
                        <a:rPr kumimoji="0" lang="en-MY" sz="1800" kern="1200" baseline="0" dirty="0" smtClean="0">
                          <a:solidFill>
                            <a:schemeClr val="dk1"/>
                          </a:solidFill>
                          <a:latin typeface="+mn-lt"/>
                          <a:ea typeface="+mn-ea"/>
                          <a:cs typeface="+mn-cs"/>
                        </a:rPr>
                        <a:t>Involve wide-ranging or conflicting technical, engineering and other issues</a:t>
                      </a:r>
                    </a:p>
                  </a:txBody>
                  <a:tcPr/>
                </a:tc>
              </a:tr>
              <a:tr h="71473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MY" sz="1800" kern="1200" baseline="0" dirty="0" smtClean="0">
                          <a:solidFill>
                            <a:schemeClr val="dk1"/>
                          </a:solidFill>
                          <a:latin typeface="+mn-lt"/>
                          <a:ea typeface="+mn-ea"/>
                          <a:cs typeface="+mn-cs"/>
                        </a:rPr>
                        <a:t>Depth of analysis required</a:t>
                      </a:r>
                    </a:p>
                    <a:p>
                      <a:endParaRPr lang="en-MY" dirty="0"/>
                    </a:p>
                  </a:txBody>
                  <a:tcPr/>
                </a:tc>
                <a:tc>
                  <a:txBody>
                    <a:bodyPr/>
                    <a:lstStyle/>
                    <a:p>
                      <a:r>
                        <a:rPr kumimoji="0" lang="en-MY" sz="1800" kern="1200" baseline="0" dirty="0" smtClean="0">
                          <a:solidFill>
                            <a:schemeClr val="dk1"/>
                          </a:solidFill>
                          <a:latin typeface="+mn-lt"/>
                          <a:ea typeface="+mn-ea"/>
                          <a:cs typeface="+mn-cs"/>
                        </a:rPr>
                        <a:t>Have no obvious solution and require abstract thinking, originality in analysis to formulate suitable models</a:t>
                      </a:r>
                    </a:p>
                  </a:txBody>
                  <a:tcPr/>
                </a:tc>
              </a:tr>
              <a:tr h="714730">
                <a:tc>
                  <a:txBody>
                    <a:bodyPr/>
                    <a:lstStyle/>
                    <a:p>
                      <a:r>
                        <a:rPr kumimoji="0" lang="en-MY" sz="1800" kern="1200" baseline="0" dirty="0" smtClean="0">
                          <a:solidFill>
                            <a:schemeClr val="dk1"/>
                          </a:solidFill>
                          <a:latin typeface="+mn-lt"/>
                          <a:ea typeface="+mn-ea"/>
                          <a:cs typeface="+mn-cs"/>
                        </a:rPr>
                        <a:t>Depth of knowledge required</a:t>
                      </a:r>
                    </a:p>
                  </a:txBody>
                  <a:tcPr/>
                </a:tc>
                <a:tc>
                  <a:txBody>
                    <a:bodyPr/>
                    <a:lstStyle/>
                    <a:p>
                      <a:r>
                        <a:rPr kumimoji="0" lang="en-MY" sz="1800" kern="1200" baseline="0" dirty="0" smtClean="0">
                          <a:solidFill>
                            <a:schemeClr val="dk1"/>
                          </a:solidFill>
                          <a:latin typeface="+mn-lt"/>
                          <a:ea typeface="+mn-ea"/>
                          <a:cs typeface="+mn-cs"/>
                        </a:rPr>
                        <a:t>Requires in-depth knowledge that allows a fundamentals-based first principles analytical approach</a:t>
                      </a:r>
                    </a:p>
                  </a:txBody>
                  <a:tcPr/>
                </a:tc>
              </a:tr>
              <a:tr h="41408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MY" sz="1800" kern="1200" baseline="0" dirty="0" smtClean="0">
                          <a:solidFill>
                            <a:schemeClr val="dk1"/>
                          </a:solidFill>
                          <a:latin typeface="+mn-lt"/>
                          <a:ea typeface="+mn-ea"/>
                          <a:cs typeface="+mn-cs"/>
                        </a:rPr>
                        <a:t>Familiarity of issues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MY" sz="1800" kern="1200" baseline="0" dirty="0" smtClean="0">
                          <a:solidFill>
                            <a:schemeClr val="dk1"/>
                          </a:solidFill>
                          <a:latin typeface="+mn-lt"/>
                          <a:ea typeface="+mn-ea"/>
                          <a:cs typeface="+mn-cs"/>
                        </a:rPr>
                        <a:t>Involve infrequently encountered issues</a:t>
                      </a:r>
                    </a:p>
                  </a:txBody>
                  <a:tcPr/>
                </a:tc>
              </a:tr>
              <a:tr h="71473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MY" sz="1800" kern="1200" baseline="0" dirty="0" smtClean="0">
                          <a:solidFill>
                            <a:schemeClr val="dk1"/>
                          </a:solidFill>
                          <a:latin typeface="+mn-lt"/>
                          <a:ea typeface="+mn-ea"/>
                          <a:cs typeface="+mn-cs"/>
                        </a:rPr>
                        <a:t>Level of problem</a:t>
                      </a:r>
                    </a:p>
                    <a:p>
                      <a:endParaRPr lang="en-MY" dirty="0"/>
                    </a:p>
                  </a:txBody>
                  <a:tcPr/>
                </a:tc>
                <a:tc>
                  <a:txBody>
                    <a:bodyPr/>
                    <a:lstStyle/>
                    <a:p>
                      <a:r>
                        <a:rPr kumimoji="0" lang="en-MY" sz="1800" kern="1200" baseline="0" dirty="0" smtClean="0">
                          <a:solidFill>
                            <a:schemeClr val="dk1"/>
                          </a:solidFill>
                          <a:latin typeface="+mn-lt"/>
                          <a:ea typeface="+mn-ea"/>
                          <a:cs typeface="+mn-cs"/>
                        </a:rPr>
                        <a:t>Are outside problems encompassed by standards and codes of practice for professional engineering</a:t>
                      </a:r>
                    </a:p>
                  </a:txBody>
                  <a:tcPr/>
                </a:tc>
              </a:tr>
              <a:tr h="1021042">
                <a:tc>
                  <a:txBody>
                    <a:bodyPr/>
                    <a:lstStyle/>
                    <a:p>
                      <a:r>
                        <a:rPr kumimoji="0" lang="en-MY" sz="1800" kern="1200" baseline="0" dirty="0" smtClean="0">
                          <a:solidFill>
                            <a:schemeClr val="dk1"/>
                          </a:solidFill>
                          <a:latin typeface="+mn-lt"/>
                          <a:ea typeface="+mn-ea"/>
                          <a:cs typeface="+mn-cs"/>
                        </a:rPr>
                        <a:t>Extent of stakeholder involvement and level of conflicting requirements</a:t>
                      </a:r>
                    </a:p>
                  </a:txBody>
                  <a:tcPr/>
                </a:tc>
                <a:tc>
                  <a:txBody>
                    <a:bodyPr/>
                    <a:lstStyle/>
                    <a:p>
                      <a:r>
                        <a:rPr kumimoji="0" lang="en-MY" sz="1800" kern="1200" baseline="0" dirty="0" smtClean="0">
                          <a:solidFill>
                            <a:schemeClr val="dk1"/>
                          </a:solidFill>
                          <a:latin typeface="+mn-lt"/>
                          <a:ea typeface="+mn-ea"/>
                          <a:cs typeface="+mn-cs"/>
                        </a:rPr>
                        <a:t>Involve diverse groups of stakeholders with widely varying needs</a:t>
                      </a:r>
                    </a:p>
                  </a:txBody>
                  <a:tcPr/>
                </a:tc>
              </a:tr>
              <a:tr h="41408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MY" sz="1800" kern="1200" baseline="0" dirty="0" smtClean="0">
                          <a:solidFill>
                            <a:schemeClr val="dk1"/>
                          </a:solidFill>
                          <a:latin typeface="+mn-lt"/>
                          <a:ea typeface="+mn-ea"/>
                          <a:cs typeface="+mn-cs"/>
                        </a:rPr>
                        <a:t>Consequences</a:t>
                      </a:r>
                    </a:p>
                  </a:txBody>
                  <a:tcPr/>
                </a:tc>
                <a:tc>
                  <a:txBody>
                    <a:bodyPr/>
                    <a:lstStyle/>
                    <a:p>
                      <a:r>
                        <a:rPr kumimoji="0" lang="en-MY" sz="1800" kern="1200" baseline="0" dirty="0" smtClean="0">
                          <a:solidFill>
                            <a:schemeClr val="dk1"/>
                          </a:solidFill>
                          <a:latin typeface="+mn-lt"/>
                          <a:ea typeface="+mn-ea"/>
                          <a:cs typeface="+mn-cs"/>
                        </a:rPr>
                        <a:t>Have significant consequences in a range of contexts</a:t>
                      </a:r>
                    </a:p>
                  </a:txBody>
                  <a:tcPr/>
                </a:tc>
              </a:tr>
              <a:tr h="71473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MY" sz="1800" kern="1200" baseline="0" dirty="0" smtClean="0">
                          <a:solidFill>
                            <a:schemeClr val="dk1"/>
                          </a:solidFill>
                          <a:latin typeface="+mn-lt"/>
                          <a:ea typeface="+mn-ea"/>
                          <a:cs typeface="+mn-cs"/>
                        </a:rPr>
                        <a:t>Interdependence</a:t>
                      </a:r>
                    </a:p>
                    <a:p>
                      <a:endParaRPr lang="en-MY" dirty="0"/>
                    </a:p>
                  </a:txBody>
                  <a:tcPr/>
                </a:tc>
                <a:tc>
                  <a:txBody>
                    <a:bodyPr/>
                    <a:lstStyle/>
                    <a:p>
                      <a:r>
                        <a:rPr kumimoji="0" lang="en-MY" sz="1800" kern="1200" baseline="0" dirty="0" smtClean="0">
                          <a:solidFill>
                            <a:schemeClr val="dk1"/>
                          </a:solidFill>
                          <a:latin typeface="+mn-lt"/>
                          <a:ea typeface="+mn-ea"/>
                          <a:cs typeface="+mn-cs"/>
                        </a:rPr>
                        <a:t>Are high level problems possibly including many component parts or sub-problems</a:t>
                      </a:r>
                    </a:p>
                  </a:txBody>
                  <a:tcPr/>
                </a:tc>
              </a:tr>
            </a:tbl>
          </a:graphicData>
        </a:graphic>
      </p:graphicFrame>
      <p:sp>
        <p:nvSpPr>
          <p:cNvPr id="6" name="Rectangle 5"/>
          <p:cNvSpPr/>
          <p:nvPr/>
        </p:nvSpPr>
        <p:spPr>
          <a:xfrm>
            <a:off x="755576" y="7101408"/>
            <a:ext cx="7089184"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Engineering Programme</a:t>
            </a:r>
            <a:endPar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grpId="0" nodeType="withEffect">
                                  <p:stCondLst>
                                    <p:cond delay="0"/>
                                  </p:stCondLst>
                                  <p:childTnLst>
                                    <p:animMotion origin="layout" path="M 0.02743 -0.10427 C -0.00659 -0.09942 -0.04062 -0.09456 -0.07083 -0.10196 C -0.10104 -0.10936 -0.13732 -0.1274 -0.15399 -0.14821 C -0.17066 -0.16878 -0.18298 -0.20948 -0.17083 -0.22612 C -0.15868 -0.243 -0.13194 -0.24601 -0.08107 -0.24878 C -0.03021 -0.25179 0.08368 -0.23861 0.1342 -0.2437 C 0.18472 -0.24878 0.22657 -0.26705 0.22222 -0.27953 C 0.21788 -0.29202 0.1632 -0.30566 0.10868 -0.31884 " pathEditMode="relative" rAng="0" ptsTypes="aaaaaaaA">
                                      <p:cBhvr>
                                        <p:cTn id="6" dur="2000" fill="hold"/>
                                        <p:tgtEl>
                                          <p:spTgt spid="6"/>
                                        </p:tgtEl>
                                        <p:attrNameLst>
                                          <p:attrName>ppt_x</p:attrName>
                                          <p:attrName>ppt_y</p:attrName>
                                        </p:attrNameLst>
                                      </p:cBhvr>
                                      <p:rCtr x="-600" y="-102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smtClean="0"/>
              <a:t>Presenting Assessment Results</a:t>
            </a:r>
            <a:endParaRPr lang="en-MY" dirty="0"/>
          </a:p>
        </p:txBody>
      </p:sp>
      <p:sp>
        <p:nvSpPr>
          <p:cNvPr id="3" name="Content Placeholder 2"/>
          <p:cNvSpPr>
            <a:spLocks noGrp="1"/>
          </p:cNvSpPr>
          <p:nvPr>
            <p:ph idx="1"/>
          </p:nvPr>
        </p:nvSpPr>
        <p:spPr/>
        <p:txBody>
          <a:bodyPr>
            <a:normAutofit/>
          </a:bodyPr>
          <a:lstStyle/>
          <a:p>
            <a:pPr eaLnBrk="1" hangingPunct="1">
              <a:defRPr/>
            </a:pPr>
            <a:r>
              <a:rPr lang="en-MY" dirty="0" smtClean="0"/>
              <a:t>A staff member can represent the data </a:t>
            </a:r>
            <a:r>
              <a:rPr lang="en-MY" dirty="0" smtClean="0">
                <a:solidFill>
                  <a:srgbClr val="FF0000"/>
                </a:solidFill>
              </a:rPr>
              <a:t>graphically. </a:t>
            </a:r>
          </a:p>
          <a:p>
            <a:pPr eaLnBrk="1" hangingPunct="1">
              <a:defRPr/>
            </a:pPr>
            <a:r>
              <a:rPr lang="en-MY" dirty="0" smtClean="0"/>
              <a:t>How many students meet the expected standard of “meets criterion” , the number who exceed standard and the number that are making progress can be determined. </a:t>
            </a:r>
          </a:p>
          <a:p>
            <a:pPr eaLnBrk="1" hangingPunct="1">
              <a:defRPr/>
            </a:pPr>
            <a:r>
              <a:rPr lang="en-MY" dirty="0" smtClean="0"/>
              <a:t>Staff should </a:t>
            </a:r>
            <a:r>
              <a:rPr lang="en-MY" dirty="0" smtClean="0">
                <a:solidFill>
                  <a:srgbClr val="FF0000"/>
                </a:solidFill>
              </a:rPr>
              <a:t>think through how the data are going to be used </a:t>
            </a:r>
            <a:r>
              <a:rPr lang="en-MY" dirty="0" smtClean="0"/>
              <a:t>before developing a rubric.</a:t>
            </a:r>
          </a:p>
          <a:p>
            <a:pPr eaLnBrk="1" hangingPunct="1">
              <a:defRPr/>
            </a:pPr>
            <a:endParaRPr lang="en-MY" dirty="0" smtClean="0"/>
          </a:p>
          <a:p>
            <a:pPr eaLnBrk="1" hangingPunct="1">
              <a:defRPr/>
            </a:pPr>
            <a:endParaRPr lang="en-MY" dirty="0" smtClean="0"/>
          </a:p>
          <a:p>
            <a:pPr eaLnBrk="1" hangingPunct="1">
              <a:defRPr/>
            </a:pPr>
            <a:endParaRPr lang="en-MY" dirty="0" smtClean="0"/>
          </a:p>
          <a:p>
            <a:pPr eaLnBrk="1" hangingPunct="1">
              <a:defRPr/>
            </a:pPr>
            <a:endParaRPr lang="en-MY" dirty="0" smtClean="0"/>
          </a:p>
          <a:p>
            <a:pPr eaLnBrk="1" hangingPunct="1">
              <a:defRPr/>
            </a:pPr>
            <a:endParaRPr lang="en-MY" dirty="0"/>
          </a:p>
        </p:txBody>
      </p:sp>
    </p:spTree>
  </p:cSld>
  <p:clrMapOvr>
    <a:masterClrMapping/>
  </p:clrMapOvr>
  <p:timing>
    <p:tnLst>
      <p:par>
        <p:cTn xmlns:p14="http://schemas.microsoft.com/office/powerpoint/2010/mai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Advantages</a:t>
            </a:r>
            <a:endParaRPr lang="en-MY" dirty="0"/>
          </a:p>
        </p:txBody>
      </p:sp>
      <p:sp>
        <p:nvSpPr>
          <p:cNvPr id="3" name="Content Placeholder 2"/>
          <p:cNvSpPr>
            <a:spLocks noGrp="1"/>
          </p:cNvSpPr>
          <p:nvPr>
            <p:ph idx="1"/>
          </p:nvPr>
        </p:nvSpPr>
        <p:spPr/>
        <p:txBody>
          <a:bodyPr>
            <a:normAutofit fontScale="92500" lnSpcReduction="20000"/>
          </a:bodyPr>
          <a:lstStyle/>
          <a:p>
            <a:pPr eaLnBrk="1" hangingPunct="1">
              <a:defRPr/>
            </a:pPr>
            <a:r>
              <a:rPr lang="en-US" dirty="0" smtClean="0"/>
              <a:t>Rubrics </a:t>
            </a:r>
            <a:r>
              <a:rPr lang="en-US" u="sng" dirty="0" smtClean="0">
                <a:solidFill>
                  <a:srgbClr val="FF0000"/>
                </a:solidFill>
              </a:rPr>
              <a:t>improve student performance </a:t>
            </a:r>
            <a:r>
              <a:rPr lang="en-US" dirty="0" smtClean="0"/>
              <a:t>by clearly showing the student how their work will be evaluated and </a:t>
            </a:r>
            <a:r>
              <a:rPr lang="en-US" u="sng" dirty="0" smtClean="0">
                <a:solidFill>
                  <a:srgbClr val="FF0000"/>
                </a:solidFill>
              </a:rPr>
              <a:t>what is expected</a:t>
            </a:r>
            <a:r>
              <a:rPr lang="en-US" dirty="0" smtClean="0"/>
              <a:t>. </a:t>
            </a:r>
            <a:endParaRPr lang="en-MY" dirty="0" smtClean="0"/>
          </a:p>
          <a:p>
            <a:pPr eaLnBrk="1" hangingPunct="1">
              <a:defRPr/>
            </a:pPr>
            <a:r>
              <a:rPr lang="en-US" dirty="0" smtClean="0"/>
              <a:t>Rubrics help students become </a:t>
            </a:r>
            <a:r>
              <a:rPr lang="en-US" u="sng" dirty="0" smtClean="0">
                <a:solidFill>
                  <a:srgbClr val="FF0000"/>
                </a:solidFill>
              </a:rPr>
              <a:t>better judges</a:t>
            </a:r>
            <a:r>
              <a:rPr lang="en-US" dirty="0" smtClean="0">
                <a:solidFill>
                  <a:srgbClr val="FF0000"/>
                </a:solidFill>
              </a:rPr>
              <a:t> </a:t>
            </a:r>
            <a:r>
              <a:rPr lang="en-US" dirty="0" smtClean="0"/>
              <a:t>of the quality of their own work. </a:t>
            </a:r>
            <a:endParaRPr lang="en-MY" dirty="0" smtClean="0"/>
          </a:p>
          <a:p>
            <a:pPr eaLnBrk="1" hangingPunct="1">
              <a:defRPr/>
            </a:pPr>
            <a:r>
              <a:rPr lang="en-US" dirty="0" smtClean="0"/>
              <a:t>Rubrics allow </a:t>
            </a:r>
            <a:r>
              <a:rPr lang="en-US" u="sng" dirty="0" smtClean="0">
                <a:solidFill>
                  <a:srgbClr val="FF0000"/>
                </a:solidFill>
              </a:rPr>
              <a:t>assessmen</a:t>
            </a:r>
            <a:r>
              <a:rPr lang="en-US" dirty="0" smtClean="0">
                <a:solidFill>
                  <a:srgbClr val="FF0000"/>
                </a:solidFill>
              </a:rPr>
              <a:t>t </a:t>
            </a:r>
            <a:r>
              <a:rPr lang="en-US" dirty="0" smtClean="0"/>
              <a:t>to be more </a:t>
            </a:r>
            <a:r>
              <a:rPr lang="en-US" u="sng" dirty="0" smtClean="0">
                <a:solidFill>
                  <a:srgbClr val="FF0000"/>
                </a:solidFill>
              </a:rPr>
              <a:t>objective and consistent</a:t>
            </a:r>
            <a:r>
              <a:rPr lang="en-US" dirty="0" smtClean="0">
                <a:solidFill>
                  <a:srgbClr val="FF0000"/>
                </a:solidFill>
              </a:rPr>
              <a:t>. </a:t>
            </a:r>
            <a:endParaRPr lang="en-MY" dirty="0" smtClean="0">
              <a:solidFill>
                <a:srgbClr val="FF0000"/>
              </a:solidFill>
            </a:endParaRPr>
          </a:p>
          <a:p>
            <a:pPr eaLnBrk="1" hangingPunct="1">
              <a:defRPr/>
            </a:pPr>
            <a:r>
              <a:rPr lang="en-US" dirty="0" smtClean="0"/>
              <a:t>Rubrics force the teacher to </a:t>
            </a:r>
            <a:r>
              <a:rPr lang="en-US" u="sng" dirty="0" smtClean="0">
                <a:solidFill>
                  <a:srgbClr val="FF0000"/>
                </a:solidFill>
              </a:rPr>
              <a:t>clarify his/her criteria</a:t>
            </a:r>
            <a:r>
              <a:rPr lang="en-US" u="sng" dirty="0" smtClean="0"/>
              <a:t> </a:t>
            </a:r>
            <a:r>
              <a:rPr lang="en-US" dirty="0" smtClean="0"/>
              <a:t>in specific terms. </a:t>
            </a:r>
            <a:endParaRPr lang="en-MY" dirty="0" smtClean="0"/>
          </a:p>
          <a:p>
            <a:pPr eaLnBrk="1" hangingPunct="1">
              <a:defRPr/>
            </a:pPr>
            <a:r>
              <a:rPr lang="en-US" dirty="0" smtClean="0"/>
              <a:t>Rubrics </a:t>
            </a:r>
            <a:r>
              <a:rPr lang="en-US" u="sng" dirty="0" smtClean="0">
                <a:solidFill>
                  <a:srgbClr val="FF0000"/>
                </a:solidFill>
              </a:rPr>
              <a:t>reduce</a:t>
            </a:r>
            <a:r>
              <a:rPr lang="en-US" u="sng" dirty="0" smtClean="0"/>
              <a:t> </a:t>
            </a:r>
            <a:r>
              <a:rPr lang="en-US" dirty="0" smtClean="0"/>
              <a:t>the amount of </a:t>
            </a:r>
            <a:r>
              <a:rPr lang="en-US" u="sng" dirty="0" smtClean="0">
                <a:solidFill>
                  <a:srgbClr val="FF0000"/>
                </a:solidFill>
              </a:rPr>
              <a:t>time</a:t>
            </a:r>
            <a:r>
              <a:rPr lang="en-US" u="sng" dirty="0" smtClean="0"/>
              <a:t> </a:t>
            </a:r>
            <a:r>
              <a:rPr lang="en-US" dirty="0" smtClean="0"/>
              <a:t>teachers spend </a:t>
            </a:r>
            <a:r>
              <a:rPr lang="en-US" u="sng" dirty="0" smtClean="0">
                <a:solidFill>
                  <a:srgbClr val="FF0000"/>
                </a:solidFill>
              </a:rPr>
              <a:t>evaluating</a:t>
            </a:r>
            <a:r>
              <a:rPr lang="en-US" dirty="0" smtClean="0"/>
              <a:t> student work. </a:t>
            </a:r>
            <a:endParaRPr lang="en-MY" dirty="0" smtClean="0"/>
          </a:p>
          <a:p>
            <a:pPr eaLnBrk="1" hangingPunct="1">
              <a:defRPr/>
            </a:pPr>
            <a:endParaRPr lang="en-MY" dirty="0" smtClean="0"/>
          </a:p>
        </p:txBody>
      </p:sp>
    </p:spTree>
  </p:cSld>
  <p:clrMapOvr>
    <a:masterClrMapping/>
  </p:clrMapOvr>
  <p:timing>
    <p:tnLst>
      <p:par>
        <p:cTn xmlns:p14="http://schemas.microsoft.com/office/powerpoint/2010/mai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Advantages </a:t>
            </a:r>
            <a:r>
              <a:rPr lang="en-US" sz="1800" dirty="0" smtClean="0"/>
              <a:t>(cont)</a:t>
            </a:r>
            <a:endParaRPr lang="en-MY" sz="1800" dirty="0"/>
          </a:p>
        </p:txBody>
      </p:sp>
      <p:sp>
        <p:nvSpPr>
          <p:cNvPr id="3" name="Content Placeholder 2"/>
          <p:cNvSpPr>
            <a:spLocks noGrp="1"/>
          </p:cNvSpPr>
          <p:nvPr>
            <p:ph idx="1"/>
          </p:nvPr>
        </p:nvSpPr>
        <p:spPr>
          <a:xfrm>
            <a:off x="500063" y="1643063"/>
            <a:ext cx="7467600" cy="4525962"/>
          </a:xfrm>
        </p:spPr>
        <p:txBody>
          <a:bodyPr>
            <a:normAutofit fontScale="85000" lnSpcReduction="10000"/>
          </a:bodyPr>
          <a:lstStyle/>
          <a:p>
            <a:pPr eaLnBrk="1" hangingPunct="1">
              <a:defRPr/>
            </a:pPr>
            <a:r>
              <a:rPr lang="en-US" dirty="0" smtClean="0"/>
              <a:t>Rubrics promote student </a:t>
            </a:r>
            <a:r>
              <a:rPr lang="en-US" u="sng" dirty="0" smtClean="0">
                <a:solidFill>
                  <a:srgbClr val="FF0000"/>
                </a:solidFill>
              </a:rPr>
              <a:t>awareness</a:t>
            </a:r>
            <a:r>
              <a:rPr lang="en-US" dirty="0" smtClean="0"/>
              <a:t> about the </a:t>
            </a:r>
            <a:r>
              <a:rPr lang="en-US" u="sng" dirty="0" smtClean="0">
                <a:solidFill>
                  <a:srgbClr val="FF0000"/>
                </a:solidFill>
              </a:rPr>
              <a:t>criteria to use in assessing </a:t>
            </a:r>
            <a:r>
              <a:rPr lang="en-US" dirty="0" smtClean="0"/>
              <a:t>peer performance. </a:t>
            </a:r>
            <a:endParaRPr lang="en-MY" dirty="0" smtClean="0"/>
          </a:p>
          <a:p>
            <a:pPr eaLnBrk="1" hangingPunct="1">
              <a:defRPr/>
            </a:pPr>
            <a:r>
              <a:rPr lang="en-US" dirty="0" smtClean="0"/>
              <a:t>Rubrics provide useful </a:t>
            </a:r>
            <a:r>
              <a:rPr lang="en-US" u="sng" dirty="0" smtClean="0">
                <a:solidFill>
                  <a:srgbClr val="FF0000"/>
                </a:solidFill>
              </a:rPr>
              <a:t>feedback</a:t>
            </a:r>
            <a:r>
              <a:rPr lang="en-US" dirty="0" smtClean="0"/>
              <a:t> to the teacher regarding the </a:t>
            </a:r>
            <a:r>
              <a:rPr lang="en-US" u="sng" dirty="0" smtClean="0">
                <a:solidFill>
                  <a:srgbClr val="FF0000"/>
                </a:solidFill>
              </a:rPr>
              <a:t>effectiveness of the instruction</a:t>
            </a:r>
            <a:r>
              <a:rPr lang="en-US" dirty="0" smtClean="0"/>
              <a:t>. </a:t>
            </a:r>
            <a:endParaRPr lang="en-MY" dirty="0" smtClean="0"/>
          </a:p>
          <a:p>
            <a:pPr eaLnBrk="1" hangingPunct="1">
              <a:defRPr/>
            </a:pPr>
            <a:r>
              <a:rPr lang="en-US" dirty="0" smtClean="0"/>
              <a:t>Rubrics provide students with more </a:t>
            </a:r>
            <a:r>
              <a:rPr lang="en-US" u="sng" dirty="0" smtClean="0">
                <a:solidFill>
                  <a:srgbClr val="FF0000"/>
                </a:solidFill>
              </a:rPr>
              <a:t>informative feedback </a:t>
            </a:r>
            <a:r>
              <a:rPr lang="en-US" dirty="0" smtClean="0"/>
              <a:t>about their </a:t>
            </a:r>
            <a:r>
              <a:rPr lang="en-US" u="sng" dirty="0" smtClean="0">
                <a:solidFill>
                  <a:srgbClr val="FF0000"/>
                </a:solidFill>
              </a:rPr>
              <a:t>strengths and areas in need of improvement.</a:t>
            </a:r>
            <a:r>
              <a:rPr lang="en-US" u="sng" dirty="0" smtClean="0"/>
              <a:t> </a:t>
            </a:r>
            <a:endParaRPr lang="en-MY" u="sng" dirty="0" smtClean="0"/>
          </a:p>
          <a:p>
            <a:pPr eaLnBrk="1" hangingPunct="1">
              <a:defRPr/>
            </a:pPr>
            <a:r>
              <a:rPr lang="en-US" dirty="0" smtClean="0"/>
              <a:t>Rubrics accommodate heterogeneous classes by </a:t>
            </a:r>
            <a:r>
              <a:rPr lang="en-US" u="sng" dirty="0" smtClean="0">
                <a:solidFill>
                  <a:srgbClr val="FF0000"/>
                </a:solidFill>
              </a:rPr>
              <a:t>offering a range of quality levels</a:t>
            </a:r>
            <a:r>
              <a:rPr lang="en-US" dirty="0" smtClean="0">
                <a:solidFill>
                  <a:srgbClr val="FF0000"/>
                </a:solidFill>
              </a:rPr>
              <a:t>. </a:t>
            </a:r>
            <a:endParaRPr lang="en-MY" dirty="0" smtClean="0">
              <a:solidFill>
                <a:srgbClr val="FF0000"/>
              </a:solidFill>
            </a:endParaRPr>
          </a:p>
          <a:p>
            <a:pPr eaLnBrk="1" hangingPunct="1">
              <a:defRPr/>
            </a:pPr>
            <a:r>
              <a:rPr lang="en-US" dirty="0" smtClean="0"/>
              <a:t>Rubrics are </a:t>
            </a:r>
            <a:r>
              <a:rPr lang="en-US" u="sng" dirty="0" smtClean="0"/>
              <a:t>easy to use </a:t>
            </a:r>
            <a:r>
              <a:rPr lang="en-US" dirty="0" smtClean="0"/>
              <a:t>and easy to </a:t>
            </a:r>
            <a:r>
              <a:rPr lang="en-US" u="sng" dirty="0" smtClean="0"/>
              <a:t>explain</a:t>
            </a:r>
            <a:r>
              <a:rPr lang="en-US" dirty="0" smtClean="0"/>
              <a:t>. </a:t>
            </a:r>
            <a:endParaRPr lang="en-MY" dirty="0"/>
          </a:p>
        </p:txBody>
      </p:sp>
    </p:spTree>
  </p:cSld>
  <p:clrMapOvr>
    <a:masterClrMapping/>
  </p:clrMapOvr>
  <p:timing>
    <p:tnLst>
      <p:par>
        <p:cTn xmlns:p14="http://schemas.microsoft.com/office/powerpoint/2010/mai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a:xfrm>
            <a:off x="0" y="0"/>
            <a:ext cx="9144000" cy="714375"/>
          </a:xfrm>
          <a:solidFill>
            <a:srgbClr val="FFCCFF"/>
          </a:solidFill>
        </p:spPr>
        <p:txBody>
          <a:bodyPr/>
          <a:lstStyle/>
          <a:p>
            <a:pPr eaLnBrk="1" hangingPunct="1"/>
            <a:r>
              <a:rPr lang="en-US" sz="3200" smtClean="0">
                <a:solidFill>
                  <a:schemeClr val="tx1"/>
                </a:solidFill>
              </a:rPr>
              <a:t>Outcome-based Assessment</a:t>
            </a:r>
            <a:endParaRPr lang="en-GB" sz="3200" smtClean="0">
              <a:solidFill>
                <a:schemeClr val="tx1"/>
              </a:solidFill>
            </a:endParaRPr>
          </a:p>
        </p:txBody>
      </p:sp>
      <p:graphicFrame>
        <p:nvGraphicFramePr>
          <p:cNvPr id="10243" name="Group 3"/>
          <p:cNvGraphicFramePr>
            <a:graphicFrameLocks noGrp="1"/>
          </p:cNvGraphicFramePr>
          <p:nvPr>
            <p:ph type="tbl" idx="1"/>
          </p:nvPr>
        </p:nvGraphicFramePr>
        <p:xfrm>
          <a:off x="0" y="762000"/>
          <a:ext cx="9144000" cy="5989999"/>
        </p:xfrm>
        <a:graphic>
          <a:graphicData uri="http://schemas.openxmlformats.org/drawingml/2006/table">
            <a:tbl>
              <a:tblPr/>
              <a:tblGrid>
                <a:gridCol w="3213100"/>
                <a:gridCol w="2882900"/>
                <a:gridCol w="3048000"/>
              </a:tblGrid>
              <a:tr h="1242132">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tx1"/>
                          </a:solidFill>
                          <a:effectLst/>
                          <a:latin typeface="Arial" charset="0"/>
                        </a:rPr>
                        <a:t>Implementation Strategy</a:t>
                      </a:r>
                      <a:endParaRPr kumimoji="0" lang="en-GB" sz="24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2400" b="0" i="0" u="none" strike="noStrike" cap="none" normalizeH="0" baseline="0" smtClean="0">
                          <a:ln>
                            <a:noFill/>
                          </a:ln>
                          <a:solidFill>
                            <a:schemeClr val="tx1"/>
                          </a:solidFill>
                          <a:effectLst/>
                          <a:latin typeface="Arial" charset="0"/>
                        </a:rPr>
                        <a:t>Assessment Strategy</a:t>
                      </a: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2400" b="0" i="0" u="none" strike="noStrike" cap="none" normalizeH="0" baseline="0" smtClean="0">
                          <a:ln>
                            <a:noFill/>
                          </a:ln>
                          <a:solidFill>
                            <a:schemeClr val="tx1"/>
                          </a:solidFill>
                          <a:effectLst/>
                          <a:latin typeface="Arial" charset="0"/>
                        </a:rPr>
                        <a:t>Data Sources/Assessment instruments</a:t>
                      </a: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2288964">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2400" b="1" i="1" u="none" strike="noStrike" cap="none" normalizeH="0" baseline="0" dirty="0" smtClean="0">
                          <a:ln>
                            <a:noFill/>
                          </a:ln>
                          <a:solidFill>
                            <a:srgbClr val="FF0000"/>
                          </a:solidFill>
                          <a:effectLst/>
                          <a:latin typeface="Arial" charset="0"/>
                        </a:rPr>
                        <a:t>Industrial project</a:t>
                      </a:r>
                      <a:endParaRPr kumimoji="0" lang="en-GB" sz="2400" b="1" i="1" u="none" strike="noStrike" cap="none" normalizeH="0" baseline="0" dirty="0" smtClean="0">
                        <a:ln>
                          <a:noFill/>
                        </a:ln>
                        <a:solidFill>
                          <a:srgbClr val="FF0000"/>
                        </a:solidFill>
                        <a:effectLst/>
                        <a:latin typeface="Arial" charset="0"/>
                      </a:endParaRPr>
                    </a:p>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tx1"/>
                          </a:solidFill>
                          <a:effectLst/>
                          <a:latin typeface="Arial" charset="0"/>
                        </a:rPr>
                        <a:t>Improve student competence in communication, teamwork, and project management</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tx1"/>
                          </a:solidFill>
                          <a:effectLst/>
                          <a:latin typeface="Arial" charset="0"/>
                        </a:rPr>
                        <a:t>Exams, interview, survey, observe, assess skill level, monitor development of skills </a:t>
                      </a:r>
                      <a:endParaRPr kumimoji="0" lang="en-GB" sz="24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tx1"/>
                          </a:solidFill>
                          <a:effectLst/>
                          <a:latin typeface="Arial" charset="0"/>
                        </a:rPr>
                        <a:t>Reports, interview schedule, survey, observation records, grades of exams and projects, exit skill checklist </a:t>
                      </a:r>
                      <a:endParaRPr kumimoji="0" lang="en-GB" sz="24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2388715">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defRPr/>
                      </a:pPr>
                      <a:r>
                        <a:rPr kumimoji="0" lang="en-US" sz="2400" b="1" i="1" u="none" strike="noStrike" cap="none" normalizeH="0" baseline="0" dirty="0" smtClean="0">
                          <a:ln>
                            <a:noFill/>
                          </a:ln>
                          <a:solidFill>
                            <a:srgbClr val="FF0000"/>
                          </a:solidFill>
                          <a:effectLst/>
                          <a:latin typeface="Arial" charset="0"/>
                        </a:rPr>
                        <a:t>Design course</a:t>
                      </a:r>
                      <a:endParaRPr kumimoji="0" lang="en-GB" sz="2400" b="1" i="1" u="none" strike="noStrike" cap="none" normalizeH="0" baseline="0" dirty="0" smtClean="0">
                        <a:ln>
                          <a:noFill/>
                        </a:ln>
                        <a:solidFill>
                          <a:srgbClr val="FF0000"/>
                        </a:solidFill>
                        <a:effectLst/>
                        <a:latin typeface="Arial" charset="0"/>
                      </a:endParaRPr>
                    </a:p>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tx1"/>
                          </a:solidFill>
                          <a:effectLst/>
                          <a:latin typeface="Arial" charset="0"/>
                        </a:rPr>
                        <a:t>Address industry needs</a:t>
                      </a:r>
                    </a:p>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2400" b="0" i="1"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tx1"/>
                          </a:solidFill>
                          <a:effectLst/>
                          <a:latin typeface="Arial" charset="0"/>
                        </a:rPr>
                        <a:t>Assessment criteria from literature, by industry, and lecturers </a:t>
                      </a:r>
                      <a:endParaRPr kumimoji="0" lang="en-GB" sz="24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tx1"/>
                          </a:solidFill>
                          <a:effectLst/>
                          <a:latin typeface="Arial" charset="0"/>
                        </a:rPr>
                        <a:t>List of assessment criteria, observation, reports, interview, students evaluation, exams, exit skill checklist </a:t>
                      </a:r>
                      <a:endParaRPr kumimoji="0" lang="en-GB" sz="24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a:xfrm>
            <a:off x="457200" y="495300"/>
            <a:ext cx="8229600" cy="609600"/>
          </a:xfrm>
        </p:spPr>
        <p:txBody>
          <a:bodyPr>
            <a:normAutofit fontScale="90000"/>
          </a:bodyPr>
          <a:lstStyle/>
          <a:p>
            <a:pPr eaLnBrk="1" hangingPunct="1"/>
            <a:r>
              <a:rPr lang="en-US" smtClean="0"/>
              <a:t>Some Thoughts</a:t>
            </a:r>
          </a:p>
        </p:txBody>
      </p:sp>
      <p:sp>
        <p:nvSpPr>
          <p:cNvPr id="119811" name="Rectangle 3"/>
          <p:cNvSpPr>
            <a:spLocks noGrp="1" noChangeArrowheads="1"/>
          </p:cNvSpPr>
          <p:nvPr>
            <p:ph type="body" idx="1"/>
          </p:nvPr>
        </p:nvSpPr>
        <p:spPr/>
        <p:txBody>
          <a:bodyPr/>
          <a:lstStyle/>
          <a:p>
            <a:pPr eaLnBrk="1" hangingPunct="1"/>
            <a:r>
              <a:rPr lang="en-US" smtClean="0"/>
              <a:t>Provide clear guidelines for all work</a:t>
            </a:r>
          </a:p>
          <a:p>
            <a:pPr lvl="1" eaLnBrk="1" hangingPunct="1"/>
            <a:r>
              <a:rPr lang="en-US" smtClean="0"/>
              <a:t>Report writing – nature and structure of the information required</a:t>
            </a:r>
          </a:p>
          <a:p>
            <a:pPr lvl="1" eaLnBrk="1" hangingPunct="1"/>
            <a:r>
              <a:rPr lang="en-US" smtClean="0"/>
              <a:t>Oral presentation – detailed evaluation criteria: clarity, effective use of visual aids, eye contact</a:t>
            </a:r>
          </a:p>
          <a:p>
            <a:pPr eaLnBrk="1" hangingPunct="1"/>
            <a:r>
              <a:rPr lang="en-US" smtClean="0"/>
              <a:t>Use of higher order thinking skills</a:t>
            </a:r>
          </a:p>
          <a:p>
            <a:pPr eaLnBrk="1" hangingPunct="1"/>
            <a:r>
              <a:rPr lang="en-US" smtClean="0"/>
              <a:t>Team involvement to be defined</a:t>
            </a:r>
          </a:p>
          <a:p>
            <a:pPr eaLnBrk="1" hangingPunct="1"/>
            <a:endParaRPr lang="en-GB" smtClean="0"/>
          </a:p>
        </p:txBody>
      </p:sp>
      <p:pic>
        <p:nvPicPr>
          <p:cNvPr id="119812" name="Picture 4" descr="animated7.gif">
            <a:hlinkClick r:id="rId2"/>
          </p:cNvPr>
          <p:cNvPicPr>
            <a:picLocks noChangeAspect="1" noChangeArrowheads="1" noCrop="1"/>
          </p:cNvPicPr>
          <p:nvPr/>
        </p:nvPicPr>
        <p:blipFill>
          <a:blip r:embed="rId3" cstate="print"/>
          <a:srcRect/>
          <a:stretch>
            <a:fillRect/>
          </a:stretch>
        </p:blipFill>
        <p:spPr bwMode="auto">
          <a:xfrm>
            <a:off x="7391400" y="5543550"/>
            <a:ext cx="1752600" cy="131445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Footer Placeholder 4"/>
          <p:cNvSpPr>
            <a:spLocks noGrp="1"/>
          </p:cNvSpPr>
          <p:nvPr>
            <p:ph type="ftr" sz="quarter" idx="11"/>
          </p:nvPr>
        </p:nvSpPr>
        <p:spPr>
          <a:noFill/>
        </p:spPr>
        <p:txBody>
          <a:bodyPr/>
          <a:lstStyle/>
          <a:p>
            <a:r>
              <a:rPr lang="en-GB" smtClean="0">
                <a:latin typeface="Times New Roman" pitchFamily="18" charset="0"/>
              </a:rPr>
              <a:t>Megat Johari Megat Mohd Noor</a:t>
            </a:r>
          </a:p>
        </p:txBody>
      </p:sp>
      <p:sp>
        <p:nvSpPr>
          <p:cNvPr id="120835" name="Slide Number Placeholder 5"/>
          <p:cNvSpPr>
            <a:spLocks noGrp="1"/>
          </p:cNvSpPr>
          <p:nvPr>
            <p:ph type="sldNum" sz="quarter" idx="12"/>
          </p:nvPr>
        </p:nvSpPr>
        <p:spPr>
          <a:noFill/>
        </p:spPr>
        <p:txBody>
          <a:bodyPr/>
          <a:lstStyle/>
          <a:p>
            <a:fld id="{0BFEA977-55B5-4302-A81D-349FD1CA4D59}" type="slidenum">
              <a:rPr lang="en-GB" smtClean="0">
                <a:latin typeface="Times New Roman" pitchFamily="18" charset="0"/>
              </a:rPr>
              <a:pPr/>
              <a:t>125</a:t>
            </a:fld>
            <a:endParaRPr lang="en-GB" smtClean="0">
              <a:latin typeface="Times New Roman" pitchFamily="18" charset="0"/>
            </a:endParaRPr>
          </a:p>
        </p:txBody>
      </p:sp>
      <p:sp>
        <p:nvSpPr>
          <p:cNvPr id="120836" name="Rectangle 2"/>
          <p:cNvSpPr>
            <a:spLocks noGrp="1" noChangeArrowheads="1"/>
          </p:cNvSpPr>
          <p:nvPr>
            <p:ph type="title"/>
          </p:nvPr>
        </p:nvSpPr>
        <p:spPr/>
        <p:txBody>
          <a:bodyPr/>
          <a:lstStyle/>
          <a:p>
            <a:pPr eaLnBrk="1" hangingPunct="1"/>
            <a:r>
              <a:rPr lang="en-US" smtClean="0"/>
              <a:t>Unified key outcomes</a:t>
            </a:r>
            <a:endParaRPr lang="en-GB" smtClean="0"/>
          </a:p>
        </p:txBody>
      </p:sp>
      <p:sp>
        <p:nvSpPr>
          <p:cNvPr id="120837" name="Rectangle 3"/>
          <p:cNvSpPr>
            <a:spLocks noGrp="1" noChangeArrowheads="1"/>
          </p:cNvSpPr>
          <p:nvPr>
            <p:ph type="body" idx="1"/>
          </p:nvPr>
        </p:nvSpPr>
        <p:spPr/>
        <p:txBody>
          <a:bodyPr/>
          <a:lstStyle/>
          <a:p>
            <a:pPr eaLnBrk="1" hangingPunct="1"/>
            <a:r>
              <a:rPr lang="en-US" smtClean="0"/>
              <a:t>Allow lecturer to decide on the criteria/indicator</a:t>
            </a:r>
          </a:p>
          <a:p>
            <a:pPr eaLnBrk="1" hangingPunct="1"/>
            <a:r>
              <a:rPr lang="en-US" smtClean="0"/>
              <a:t>Provide a standard and calibration</a:t>
            </a:r>
          </a:p>
          <a:p>
            <a:pPr eaLnBrk="1" hangingPunct="1"/>
            <a:r>
              <a:rPr lang="en-US" smtClean="0"/>
              <a:t>Get definition (perception from lecturer) and then  standardise the definition</a:t>
            </a:r>
            <a:endParaRPr lang="en-GB" smtClean="0"/>
          </a:p>
        </p:txBody>
      </p:sp>
    </p:spTree>
  </p:cSld>
  <p:clrMapOvr>
    <a:masterClrMapping/>
  </p:clrMapOvr>
  <p:timing>
    <p:tnLst>
      <p:par>
        <p:cTn xmlns:p14="http://schemas.microsoft.com/office/powerpoint/2010/mai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a:xfrm>
            <a:off x="685800" y="428625"/>
            <a:ext cx="8101013" cy="1323975"/>
          </a:xfrm>
          <a:solidFill>
            <a:srgbClr val="CCFFCC"/>
          </a:solidFill>
        </p:spPr>
        <p:txBody>
          <a:bodyPr/>
          <a:lstStyle/>
          <a:p>
            <a:pPr eaLnBrk="1" hangingPunct="1"/>
            <a:r>
              <a:rPr lang="en-US" smtClean="0">
                <a:solidFill>
                  <a:schemeClr val="tx1"/>
                </a:solidFill>
              </a:rPr>
              <a:t>Performance Criteria/ Indicators - </a:t>
            </a:r>
            <a:r>
              <a:rPr lang="en-US" sz="2800" smtClean="0"/>
              <a:t>Good Teamwork</a:t>
            </a:r>
          </a:p>
        </p:txBody>
      </p:sp>
      <p:graphicFrame>
        <p:nvGraphicFramePr>
          <p:cNvPr id="38918" name="Group 6"/>
          <p:cNvGraphicFramePr>
            <a:graphicFrameLocks noGrp="1"/>
          </p:cNvGraphicFramePr>
          <p:nvPr/>
        </p:nvGraphicFramePr>
        <p:xfrm>
          <a:off x="714375" y="1981200"/>
          <a:ext cx="8124852" cy="4525964"/>
        </p:xfrm>
        <a:graphic>
          <a:graphicData uri="http://schemas.openxmlformats.org/drawingml/2006/table">
            <a:tbl>
              <a:tblPr/>
              <a:tblGrid>
                <a:gridCol w="8124852"/>
              </a:tblGrid>
              <a:tr h="755650">
                <a:tc>
                  <a:txBody>
                    <a:bodyPr/>
                    <a:lstStyle/>
                    <a:p>
                      <a:pPr marL="342900" marR="0" lvl="0" indent="-342900" algn="l" defTabSz="914400" rtl="0" eaLnBrk="1" fontAlgn="base" latinLnBrk="0" hangingPunct="1">
                        <a:lnSpc>
                          <a:spcPct val="80000"/>
                        </a:lnSpc>
                        <a:spcBef>
                          <a:spcPct val="0"/>
                        </a:spcBef>
                        <a:spcAft>
                          <a:spcPct val="0"/>
                        </a:spcAft>
                        <a:buClr>
                          <a:schemeClr val="hlink"/>
                        </a:buClr>
                        <a:buSzPct val="70000"/>
                        <a:buFont typeface="Wingdings" pitchFamily="2" charset="2"/>
                        <a:buNone/>
                        <a:tabLst/>
                      </a:pPr>
                      <a:r>
                        <a:rPr kumimoji="0" lang="en-US" altLang="zh-CN" sz="2400" b="1" i="0" u="none" strike="noStrike" cap="none" normalizeH="0" baseline="0" dirty="0" smtClean="0">
                          <a:ln>
                            <a:noFill/>
                          </a:ln>
                          <a:solidFill>
                            <a:schemeClr val="tx1"/>
                          </a:solidFill>
                          <a:effectLst>
                            <a:outerShdw blurRad="38100" dist="38100" dir="2700000" algn="tl">
                              <a:srgbClr val="C0C0C0"/>
                            </a:outerShdw>
                          </a:effectLst>
                          <a:latin typeface="Arial" charset="0"/>
                          <a:ea typeface="SimSun" pitchFamily="2" charset="-122"/>
                          <a:cs typeface="Times New Roman" pitchFamily="18" charset="0"/>
                        </a:rPr>
                        <a:t>Students are able to demonstrate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50888">
                <a:tc>
                  <a:txBody>
                    <a:bodyPr/>
                    <a:lstStyle/>
                    <a:p>
                      <a:pPr marL="342900" marR="0" lvl="0" indent="-342900" algn="l" defTabSz="914400" rtl="0" eaLnBrk="1" fontAlgn="base" latinLnBrk="0" hangingPunct="1">
                        <a:lnSpc>
                          <a:spcPct val="80000"/>
                        </a:lnSpc>
                        <a:spcBef>
                          <a:spcPct val="0"/>
                        </a:spcBef>
                        <a:spcAft>
                          <a:spcPct val="0"/>
                        </a:spcAft>
                        <a:buClr>
                          <a:schemeClr val="hlink"/>
                        </a:buClr>
                        <a:buSzPct val="70000"/>
                        <a:buFont typeface="Wingdings" pitchFamily="2" charset="2"/>
                        <a:buNone/>
                        <a:tabLst/>
                      </a:pPr>
                      <a:r>
                        <a:rPr kumimoji="0" lang="en-US" altLang="zh-CN" sz="2400" b="0" i="0" u="none" strike="noStrike" cap="none" normalizeH="0" baseline="0" smtClean="0">
                          <a:ln>
                            <a:noFill/>
                          </a:ln>
                          <a:solidFill>
                            <a:schemeClr val="tx1"/>
                          </a:solidFill>
                          <a:effectLst>
                            <a:outerShdw blurRad="38100" dist="38100" dir="2700000" algn="tl">
                              <a:srgbClr val="C0C0C0"/>
                            </a:outerShdw>
                          </a:effectLst>
                          <a:latin typeface="Arial" charset="0"/>
                          <a:ea typeface="SimSun" pitchFamily="2" charset="-122"/>
                          <a:cs typeface="Times New Roman" pitchFamily="18" charset="0"/>
                        </a:rPr>
                        <a:t>1.  Positive contribution to the team project (minutes of meeting)</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54063">
                <a:tc>
                  <a:txBody>
                    <a:bodyPr/>
                    <a:lstStyle/>
                    <a:p>
                      <a:pPr marL="342900" marR="0" lvl="0" indent="-342900" algn="l" defTabSz="914400" rtl="0" eaLnBrk="1" fontAlgn="base" latinLnBrk="0" hangingPunct="1">
                        <a:lnSpc>
                          <a:spcPct val="80000"/>
                        </a:lnSpc>
                        <a:spcBef>
                          <a:spcPct val="0"/>
                        </a:spcBef>
                        <a:spcAft>
                          <a:spcPct val="0"/>
                        </a:spcAft>
                        <a:buClr>
                          <a:schemeClr val="hlink"/>
                        </a:buClr>
                        <a:buSzPct val="70000"/>
                        <a:buFont typeface="Wingdings" pitchFamily="2" charset="2"/>
                        <a:buNone/>
                        <a:tabLst/>
                      </a:pPr>
                      <a:r>
                        <a:rPr kumimoji="0" lang="en-US" altLang="zh-CN" sz="2400" b="0" i="0" u="none" strike="noStrike" cap="none" normalizeH="0" baseline="0" dirty="0" smtClean="0">
                          <a:ln>
                            <a:noFill/>
                          </a:ln>
                          <a:solidFill>
                            <a:schemeClr val="tx1"/>
                          </a:solidFill>
                          <a:effectLst>
                            <a:outerShdw blurRad="38100" dist="38100" dir="2700000" algn="tl">
                              <a:srgbClr val="C0C0C0"/>
                            </a:outerShdw>
                          </a:effectLst>
                          <a:latin typeface="Arial" charset="0"/>
                          <a:ea typeface="SimSun" pitchFamily="2" charset="-122"/>
                          <a:cs typeface="Times New Roman" pitchFamily="18" charset="0"/>
                        </a:rPr>
                        <a:t>2. Well prepared and participate in discussion (observation)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55650">
                <a:tc>
                  <a:txBody>
                    <a:bodyPr/>
                    <a:lstStyle/>
                    <a:p>
                      <a:pPr marL="342900" marR="0" lvl="0" indent="-342900" algn="l" defTabSz="914400" rtl="0" eaLnBrk="1" fontAlgn="base" latinLnBrk="0" hangingPunct="1">
                        <a:lnSpc>
                          <a:spcPct val="80000"/>
                        </a:lnSpc>
                        <a:spcBef>
                          <a:spcPct val="0"/>
                        </a:spcBef>
                        <a:spcAft>
                          <a:spcPct val="0"/>
                        </a:spcAft>
                        <a:buClr>
                          <a:schemeClr val="hlink"/>
                        </a:buClr>
                        <a:buSzPct val="70000"/>
                        <a:buFont typeface="Wingdings" pitchFamily="2" charset="2"/>
                        <a:buNone/>
                        <a:tabLst/>
                      </a:pPr>
                      <a:r>
                        <a:rPr kumimoji="0" lang="en-US" altLang="zh-CN" sz="2400" b="0" i="0" u="none" strike="noStrike" cap="none" normalizeH="0" baseline="0" smtClean="0">
                          <a:ln>
                            <a:noFill/>
                          </a:ln>
                          <a:solidFill>
                            <a:schemeClr val="tx1"/>
                          </a:solidFill>
                          <a:effectLst>
                            <a:outerShdw blurRad="38100" dist="38100" dir="2700000" algn="tl">
                              <a:srgbClr val="C0C0C0"/>
                            </a:outerShdw>
                          </a:effectLst>
                          <a:latin typeface="Arial" charset="0"/>
                          <a:ea typeface="SimSun" pitchFamily="2" charset="-122"/>
                          <a:cs typeface="Times New Roman" pitchFamily="18" charset="0"/>
                        </a:rPr>
                        <a:t>3.  Volunteer to take responsibility</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54063">
                <a:tc>
                  <a:txBody>
                    <a:bodyPr/>
                    <a:lstStyle/>
                    <a:p>
                      <a:pPr marL="342900" marR="0" lvl="0" indent="-342900" algn="l" defTabSz="914400" rtl="0" eaLnBrk="1" fontAlgn="base" latinLnBrk="0" hangingPunct="1">
                        <a:lnSpc>
                          <a:spcPct val="80000"/>
                        </a:lnSpc>
                        <a:spcBef>
                          <a:spcPct val="0"/>
                        </a:spcBef>
                        <a:spcAft>
                          <a:spcPct val="0"/>
                        </a:spcAft>
                        <a:buClr>
                          <a:schemeClr val="hlink"/>
                        </a:buClr>
                        <a:buSzPct val="70000"/>
                        <a:buFont typeface="Wingdings" pitchFamily="2" charset="2"/>
                        <a:buNone/>
                        <a:tabLst/>
                      </a:pPr>
                      <a:r>
                        <a:rPr kumimoji="0" lang="en-US" altLang="zh-CN" sz="2400" b="0" i="0" u="none" strike="noStrike" cap="none" normalizeH="0" baseline="0" smtClean="0">
                          <a:ln>
                            <a:noFill/>
                          </a:ln>
                          <a:solidFill>
                            <a:schemeClr val="tx1"/>
                          </a:solidFill>
                          <a:effectLst>
                            <a:outerShdw blurRad="38100" dist="38100" dir="2700000" algn="tl">
                              <a:srgbClr val="C0C0C0"/>
                            </a:outerShdw>
                          </a:effectLst>
                          <a:latin typeface="Arial" charset="0"/>
                          <a:ea typeface="SimSun" pitchFamily="2" charset="-122"/>
                          <a:cs typeface="Times New Roman" pitchFamily="18" charset="0"/>
                        </a:rPr>
                        <a:t>4.  Prompt and sufficient attendance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55650">
                <a:tc>
                  <a:txBody>
                    <a:bodyPr/>
                    <a:lstStyle/>
                    <a:p>
                      <a:pPr marL="342900" marR="0" lvl="0" indent="-342900" algn="l" defTabSz="914400" rtl="0" eaLnBrk="1" fontAlgn="base" latinLnBrk="0" hangingPunct="1">
                        <a:lnSpc>
                          <a:spcPct val="80000"/>
                        </a:lnSpc>
                        <a:spcBef>
                          <a:spcPct val="0"/>
                        </a:spcBef>
                        <a:spcAft>
                          <a:spcPct val="0"/>
                        </a:spcAft>
                        <a:buClr>
                          <a:schemeClr val="hlink"/>
                        </a:buClr>
                        <a:buSzPct val="70000"/>
                        <a:buFont typeface="Wingdings" pitchFamily="2" charset="2"/>
                        <a:buNone/>
                        <a:tabLst/>
                      </a:pPr>
                      <a:r>
                        <a:rPr kumimoji="0" lang="en-US" altLang="zh-CN" sz="2400" b="0" i="0" u="none" strike="noStrike" cap="none" normalizeH="0" baseline="0" dirty="0" smtClean="0">
                          <a:ln>
                            <a:noFill/>
                          </a:ln>
                          <a:solidFill>
                            <a:schemeClr val="tx1"/>
                          </a:solidFill>
                          <a:effectLst>
                            <a:outerShdw blurRad="38100" dist="38100" dir="2700000" algn="tl">
                              <a:srgbClr val="C0C0C0"/>
                            </a:outerShdw>
                          </a:effectLst>
                          <a:latin typeface="Arial" charset="0"/>
                          <a:ea typeface="SimSun" pitchFamily="2" charset="-122"/>
                          <a:cs typeface="Times New Roman" pitchFamily="18" charset="0"/>
                        </a:rPr>
                        <a:t>5.  Aplomb and decorum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p:txBody>
          <a:bodyPr>
            <a:normAutofit fontScale="90000"/>
          </a:bodyPr>
          <a:lstStyle/>
          <a:p>
            <a:pPr eaLnBrk="1" hangingPunct="1"/>
            <a:r>
              <a:rPr lang="en-US" smtClean="0">
                <a:solidFill>
                  <a:schemeClr val="tx1"/>
                </a:solidFill>
              </a:rPr>
              <a:t>Performance Criteria/ Indicators – </a:t>
            </a:r>
            <a:r>
              <a:rPr lang="en-US" sz="2800" smtClean="0"/>
              <a:t>Public Speaking</a:t>
            </a:r>
          </a:p>
        </p:txBody>
      </p:sp>
      <p:pic>
        <p:nvPicPr>
          <p:cNvPr id="122883" name="Picture 4"/>
          <p:cNvPicPr>
            <a:picLocks noChangeAspect="1" noChangeArrowheads="1"/>
          </p:cNvPicPr>
          <p:nvPr/>
        </p:nvPicPr>
        <p:blipFill>
          <a:blip r:embed="rId2" cstate="print"/>
          <a:srcRect/>
          <a:stretch>
            <a:fillRect/>
          </a:stretch>
        </p:blipFill>
        <p:spPr bwMode="auto">
          <a:xfrm>
            <a:off x="-1643063" y="1371600"/>
            <a:ext cx="11858626" cy="5486400"/>
          </a:xfrm>
          <a:prstGeom prst="rect">
            <a:avLst/>
          </a:prstGeom>
          <a:noFill/>
          <a:ln w="9525">
            <a:noFill/>
            <a:miter lim="800000"/>
            <a:headEnd/>
            <a:tailEnd/>
          </a:ln>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p:txBody>
          <a:bodyPr>
            <a:normAutofit fontScale="90000"/>
          </a:bodyPr>
          <a:lstStyle/>
          <a:p>
            <a:pPr eaLnBrk="1" hangingPunct="1"/>
            <a:r>
              <a:rPr lang="en-US" smtClean="0"/>
              <a:t>Programme Outcome Assessment Matrix</a:t>
            </a:r>
            <a:endParaRPr lang="en-GB" smtClean="0"/>
          </a:p>
        </p:txBody>
      </p:sp>
      <p:graphicFrame>
        <p:nvGraphicFramePr>
          <p:cNvPr id="16415" name="Group 31"/>
          <p:cNvGraphicFramePr>
            <a:graphicFrameLocks noGrp="1"/>
          </p:cNvGraphicFramePr>
          <p:nvPr>
            <p:ph type="tbl" idx="1"/>
          </p:nvPr>
        </p:nvGraphicFramePr>
        <p:xfrm>
          <a:off x="428625" y="2000250"/>
          <a:ext cx="8229600" cy="1936433"/>
        </p:xfrm>
        <a:graphic>
          <a:graphicData uri="http://schemas.openxmlformats.org/drawingml/2006/table">
            <a:tbl>
              <a:tblPr/>
              <a:tblGrid>
                <a:gridCol w="2743200"/>
                <a:gridCol w="2743200"/>
                <a:gridCol w="2743200"/>
              </a:tblGrid>
              <a:tr h="609600">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2000" b="1" i="0" u="none" strike="noStrike" cap="none" normalizeH="0" baseline="0" dirty="0" smtClean="0">
                          <a:ln>
                            <a:noFill/>
                          </a:ln>
                          <a:solidFill>
                            <a:schemeClr val="bg1"/>
                          </a:solidFill>
                          <a:effectLst/>
                          <a:latin typeface="Arial" charset="0"/>
                        </a:rPr>
                        <a:t>Outcome indicators &amp; core courses</a:t>
                      </a:r>
                      <a:endParaRPr kumimoji="0" lang="en-GB" sz="2000" b="1" i="0" u="none" strike="noStrike" cap="none" normalizeH="0" baseline="0" dirty="0" smtClean="0">
                        <a:ln>
                          <a:noFill/>
                        </a:ln>
                        <a:solidFill>
                          <a:schemeClr val="bg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2000" b="1" i="0" u="none" strike="noStrike" cap="none" normalizeH="0" baseline="0" dirty="0" smtClean="0">
                          <a:ln>
                            <a:noFill/>
                          </a:ln>
                          <a:solidFill>
                            <a:schemeClr val="bg1"/>
                          </a:solidFill>
                          <a:effectLst/>
                          <a:latin typeface="Arial" charset="0"/>
                        </a:rPr>
                        <a:t>Outcome 1</a:t>
                      </a:r>
                      <a:endParaRPr kumimoji="0" lang="en-GB" sz="2000" b="1" i="0" u="none" strike="noStrike" cap="none" normalizeH="0" baseline="0" dirty="0" smtClean="0">
                        <a:ln>
                          <a:noFill/>
                        </a:ln>
                        <a:solidFill>
                          <a:schemeClr val="bg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2000" b="1" i="0" u="none" strike="noStrike" cap="none" normalizeH="0" baseline="0" dirty="0" smtClean="0">
                          <a:ln>
                            <a:noFill/>
                          </a:ln>
                          <a:solidFill>
                            <a:schemeClr val="bg1"/>
                          </a:solidFill>
                          <a:effectLst/>
                          <a:latin typeface="Arial" charset="0"/>
                        </a:rPr>
                        <a:t>Outcome 2</a:t>
                      </a:r>
                      <a:endParaRPr kumimoji="0" lang="en-GB" sz="2000" b="1" i="0" u="none" strike="noStrike" cap="none" normalizeH="0" baseline="0" dirty="0" smtClean="0">
                        <a:ln>
                          <a:noFill/>
                        </a:ln>
                        <a:solidFill>
                          <a:schemeClr val="bg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r>
              <a:tr h="442913">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2000" b="1" i="0" u="none" strike="noStrike" cap="none" normalizeH="0" baseline="0" smtClean="0">
                          <a:ln>
                            <a:noFill/>
                          </a:ln>
                          <a:solidFill>
                            <a:schemeClr val="tx1"/>
                          </a:solidFill>
                          <a:effectLst/>
                          <a:latin typeface="Arial" charset="0"/>
                        </a:rPr>
                        <a:t>Project Report</a:t>
                      </a:r>
                      <a:endParaRPr kumimoji="0" lang="en-GB" sz="2000" b="1"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2000" b="1" i="0" u="none" strike="noStrike" cap="none" normalizeH="0" baseline="0" dirty="0" smtClean="0">
                          <a:ln>
                            <a:noFill/>
                          </a:ln>
                          <a:solidFill>
                            <a:schemeClr val="tx1"/>
                          </a:solidFill>
                          <a:effectLst/>
                          <a:latin typeface="Arial" charset="0"/>
                        </a:rPr>
                        <a:t>A</a:t>
                      </a:r>
                      <a:endParaRPr kumimoji="0" lang="en-GB" sz="2000" b="1"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2000" b="1" i="0" u="none" strike="noStrike" cap="none" normalizeH="0" baseline="0" smtClean="0">
                          <a:ln>
                            <a:noFill/>
                          </a:ln>
                          <a:solidFill>
                            <a:schemeClr val="tx1"/>
                          </a:solidFill>
                          <a:effectLst/>
                          <a:latin typeface="Arial" charset="0"/>
                        </a:rPr>
                        <a:t>B</a:t>
                      </a:r>
                      <a:endParaRPr kumimoji="0" lang="en-GB" sz="20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1000">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2000" b="1" i="0" u="none" strike="noStrike" cap="none" normalizeH="0" baseline="0" smtClean="0">
                          <a:ln>
                            <a:noFill/>
                          </a:ln>
                          <a:solidFill>
                            <a:schemeClr val="tx1"/>
                          </a:solidFill>
                          <a:effectLst/>
                          <a:latin typeface="Arial" charset="0"/>
                        </a:rPr>
                        <a:t>Course 1</a:t>
                      </a:r>
                      <a:endParaRPr kumimoji="0" lang="en-GB" sz="2000" b="1"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2000" b="1" i="0" u="none" strike="noStrike" cap="none" normalizeH="0" baseline="0" smtClean="0">
                          <a:ln>
                            <a:noFill/>
                          </a:ln>
                          <a:solidFill>
                            <a:schemeClr val="tx1"/>
                          </a:solidFill>
                          <a:effectLst/>
                          <a:latin typeface="Arial" charset="0"/>
                        </a:rPr>
                        <a:t>B</a:t>
                      </a:r>
                      <a:endParaRPr kumimoji="0" lang="en-GB" sz="20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2000" b="1" i="0" u="none" strike="noStrike" cap="none" normalizeH="0" baseline="0" smtClean="0">
                          <a:ln>
                            <a:noFill/>
                          </a:ln>
                          <a:solidFill>
                            <a:schemeClr val="tx1"/>
                          </a:solidFill>
                          <a:effectLst/>
                          <a:latin typeface="Arial" charset="0"/>
                        </a:rPr>
                        <a:t>B</a:t>
                      </a:r>
                      <a:endParaRPr kumimoji="0" lang="en-GB" sz="20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6713">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2000" b="1" i="0" u="none" strike="noStrike" cap="none" normalizeH="0" baseline="0" smtClean="0">
                          <a:ln>
                            <a:noFill/>
                          </a:ln>
                          <a:solidFill>
                            <a:schemeClr val="tx1"/>
                          </a:solidFill>
                          <a:effectLst/>
                          <a:latin typeface="Arial" charset="0"/>
                        </a:rPr>
                        <a:t>Course 2</a:t>
                      </a:r>
                      <a:endParaRPr kumimoji="0" lang="en-GB" sz="2000" b="1"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2000" b="1" i="0" u="none" strike="noStrike" cap="none" normalizeH="0" baseline="0" smtClean="0">
                          <a:ln>
                            <a:noFill/>
                          </a:ln>
                          <a:solidFill>
                            <a:schemeClr val="tx1"/>
                          </a:solidFill>
                          <a:effectLst/>
                          <a:latin typeface="Arial" charset="0"/>
                        </a:rPr>
                        <a:t>C</a:t>
                      </a:r>
                      <a:endParaRPr kumimoji="0" lang="en-GB" sz="20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2000" b="1" i="0" u="none" strike="noStrike" cap="none" normalizeH="0" baseline="0" dirty="0" smtClean="0">
                          <a:ln>
                            <a:noFill/>
                          </a:ln>
                          <a:solidFill>
                            <a:schemeClr val="tx1"/>
                          </a:solidFill>
                          <a:effectLst/>
                          <a:latin typeface="Arial" charset="0"/>
                        </a:rPr>
                        <a:t>B</a:t>
                      </a:r>
                      <a:endParaRPr kumimoji="0" lang="en-GB" sz="2000" b="1"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8025" name="Rectangle 25"/>
          <p:cNvSpPr>
            <a:spLocks noChangeArrowheads="1"/>
          </p:cNvSpPr>
          <p:nvPr/>
        </p:nvSpPr>
        <p:spPr bwMode="auto">
          <a:xfrm>
            <a:off x="428625" y="4286250"/>
            <a:ext cx="7467600" cy="1187450"/>
          </a:xfrm>
          <a:prstGeom prst="rect">
            <a:avLst/>
          </a:prstGeom>
          <a:noFill/>
          <a:ln w="9525">
            <a:noFill/>
            <a:miter lim="800000"/>
            <a:headEnd/>
            <a:tailEnd/>
          </a:ln>
        </p:spPr>
        <p:txBody>
          <a:bodyPr>
            <a:spAutoFit/>
          </a:bodyPr>
          <a:lstStyle/>
          <a:p>
            <a:pPr>
              <a:spcBef>
                <a:spcPct val="50000"/>
              </a:spcBef>
            </a:pPr>
            <a:r>
              <a:rPr lang="en-US"/>
              <a:t>A: slightly, B: moderately, C:substantively - base on a review of course materials (syllabus, learning objectives, tests, other assessment…..)</a:t>
            </a:r>
            <a:endParaRPr lang="en-GB"/>
          </a:p>
        </p:txBody>
      </p:sp>
      <p:sp>
        <p:nvSpPr>
          <p:cNvPr id="128026" name="Text Box 26"/>
          <p:cNvSpPr txBox="1">
            <a:spLocks noChangeArrowheads="1"/>
          </p:cNvSpPr>
          <p:nvPr/>
        </p:nvSpPr>
        <p:spPr bwMode="auto">
          <a:xfrm>
            <a:off x="5105400" y="5410200"/>
            <a:ext cx="3343275" cy="1200150"/>
          </a:xfrm>
          <a:prstGeom prst="rect">
            <a:avLst/>
          </a:prstGeom>
          <a:solidFill>
            <a:schemeClr val="hlink"/>
          </a:solidFill>
          <a:ln w="9525">
            <a:noFill/>
            <a:miter lim="800000"/>
            <a:headEnd/>
            <a:tailEnd/>
          </a:ln>
        </p:spPr>
        <p:txBody>
          <a:bodyPr wrap="none">
            <a:spAutoFit/>
          </a:bodyPr>
          <a:lstStyle/>
          <a:p>
            <a:r>
              <a:rPr lang="en-US"/>
              <a:t>Outcome 1: ability to …..</a:t>
            </a:r>
          </a:p>
          <a:p>
            <a:endParaRPr lang="en-US"/>
          </a:p>
          <a:p>
            <a:r>
              <a:rPr lang="en-US"/>
              <a:t>Outcome 2: ability to …..</a:t>
            </a:r>
            <a:endParaRPr lang="en-GB"/>
          </a:p>
        </p:txBody>
      </p:sp>
    </p:spTree>
  </p:cSld>
  <p:clrMapOvr>
    <a:masterClrMapping/>
  </p:clrMapOvr>
  <p:timing>
    <p:tnLst>
      <p:par>
        <p:cTn xmlns:p14="http://schemas.microsoft.com/office/powerpoint/2010/mai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p:txBody>
          <a:bodyPr/>
          <a:lstStyle/>
          <a:p>
            <a:pPr eaLnBrk="1" hangingPunct="1"/>
            <a:r>
              <a:rPr lang="en-US" smtClean="0"/>
              <a:t>Course Assessment Matrix</a:t>
            </a:r>
            <a:endParaRPr lang="en-GB" smtClean="0"/>
          </a:p>
        </p:txBody>
      </p:sp>
      <p:graphicFrame>
        <p:nvGraphicFramePr>
          <p:cNvPr id="15391" name="Group 31"/>
          <p:cNvGraphicFramePr>
            <a:graphicFrameLocks noGrp="1"/>
          </p:cNvGraphicFramePr>
          <p:nvPr>
            <p:ph type="tbl" idx="1"/>
          </p:nvPr>
        </p:nvGraphicFramePr>
        <p:xfrm>
          <a:off x="428625" y="2071688"/>
          <a:ext cx="8229600" cy="2286635"/>
        </p:xfrm>
        <a:graphic>
          <a:graphicData uri="http://schemas.openxmlformats.org/drawingml/2006/table">
            <a:tbl>
              <a:tblPr/>
              <a:tblGrid>
                <a:gridCol w="2743200"/>
                <a:gridCol w="2743200"/>
                <a:gridCol w="2743200"/>
              </a:tblGrid>
              <a:tr h="381000">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2000" b="1" i="0" u="none" strike="noStrike" cap="none" normalizeH="0" baseline="0" dirty="0" smtClean="0">
                          <a:ln>
                            <a:noFill/>
                          </a:ln>
                          <a:solidFill>
                            <a:schemeClr val="bg1">
                              <a:lumMod val="75000"/>
                            </a:schemeClr>
                          </a:solidFill>
                          <a:effectLst/>
                          <a:latin typeface="Arial" charset="0"/>
                        </a:rPr>
                        <a:t>Outcome-related learning objectives</a:t>
                      </a:r>
                      <a:endParaRPr kumimoji="0" lang="en-GB" sz="2000" b="1" i="0" u="none" strike="noStrike" cap="none" normalizeH="0" baseline="0" dirty="0" smtClean="0">
                        <a:ln>
                          <a:noFill/>
                        </a:ln>
                        <a:solidFill>
                          <a:schemeClr val="bg1">
                            <a:lumMod val="75000"/>
                          </a:schemeClr>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2000" b="1" i="0" u="none" strike="noStrike" cap="none" normalizeH="0" baseline="0" dirty="0" smtClean="0">
                          <a:ln>
                            <a:noFill/>
                          </a:ln>
                          <a:solidFill>
                            <a:schemeClr val="bg1">
                              <a:lumMod val="75000"/>
                            </a:schemeClr>
                          </a:solidFill>
                          <a:effectLst/>
                          <a:latin typeface="Arial" charset="0"/>
                        </a:rPr>
                        <a:t>Outcome 1</a:t>
                      </a:r>
                      <a:endParaRPr kumimoji="0" lang="en-GB" sz="2000" b="1" i="0" u="none" strike="noStrike" cap="none" normalizeH="0" baseline="0" dirty="0" smtClean="0">
                        <a:ln>
                          <a:noFill/>
                        </a:ln>
                        <a:solidFill>
                          <a:schemeClr val="bg1">
                            <a:lumMod val="75000"/>
                          </a:schemeClr>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2000" b="1" i="0" u="none" strike="noStrike" cap="none" normalizeH="0" baseline="0" dirty="0" smtClean="0">
                          <a:ln>
                            <a:noFill/>
                          </a:ln>
                          <a:solidFill>
                            <a:schemeClr val="bg1">
                              <a:lumMod val="75000"/>
                            </a:schemeClr>
                          </a:solidFill>
                          <a:effectLst/>
                          <a:latin typeface="Arial" charset="0"/>
                        </a:rPr>
                        <a:t>Outcome 2</a:t>
                      </a:r>
                      <a:endParaRPr kumimoji="0" lang="en-GB" sz="2000" b="1" i="0" u="none" strike="noStrike" cap="none" normalizeH="0" baseline="0" dirty="0" smtClean="0">
                        <a:ln>
                          <a:noFill/>
                        </a:ln>
                        <a:solidFill>
                          <a:schemeClr val="bg1">
                            <a:lumMod val="75000"/>
                          </a:schemeClr>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r>
              <a:tr h="396875">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2000" b="1" i="0" u="none" strike="noStrike" cap="none" normalizeH="0" baseline="0" smtClean="0">
                          <a:ln>
                            <a:noFill/>
                          </a:ln>
                          <a:solidFill>
                            <a:schemeClr val="tx1"/>
                          </a:solidFill>
                          <a:effectLst/>
                          <a:latin typeface="Arial" charset="0"/>
                        </a:rPr>
                        <a:t>Explain</a:t>
                      </a:r>
                      <a:endParaRPr kumimoji="0" lang="en-GB" sz="2000" b="1"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2000" b="1" i="0" u="none" strike="noStrike" cap="none" normalizeH="0" baseline="0" smtClean="0">
                          <a:ln>
                            <a:noFill/>
                          </a:ln>
                          <a:solidFill>
                            <a:schemeClr val="tx1"/>
                          </a:solidFill>
                          <a:effectLst/>
                          <a:latin typeface="Arial" charset="0"/>
                        </a:rPr>
                        <a:t>A</a:t>
                      </a:r>
                      <a:endParaRPr kumimoji="0" lang="en-GB" sz="20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2000" b="1" i="0" u="none" strike="noStrike" cap="none" normalizeH="0" baseline="0" smtClean="0">
                          <a:ln>
                            <a:noFill/>
                          </a:ln>
                          <a:solidFill>
                            <a:schemeClr val="tx1"/>
                          </a:solidFill>
                          <a:effectLst/>
                          <a:latin typeface="Arial" charset="0"/>
                        </a:rPr>
                        <a:t>C</a:t>
                      </a:r>
                      <a:endParaRPr kumimoji="0" lang="en-GB" sz="20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0975">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2000" b="1" i="0" u="none" strike="noStrike" cap="none" normalizeH="0" baseline="0" smtClean="0">
                          <a:ln>
                            <a:noFill/>
                          </a:ln>
                          <a:solidFill>
                            <a:schemeClr val="tx1"/>
                          </a:solidFill>
                          <a:effectLst/>
                          <a:latin typeface="Arial" charset="0"/>
                        </a:rPr>
                        <a:t>Perform calculation</a:t>
                      </a:r>
                      <a:endParaRPr kumimoji="0" lang="en-GB" sz="2000" b="1"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2000" b="1" i="0" u="none" strike="noStrike" cap="none" normalizeH="0" baseline="0" smtClean="0">
                          <a:ln>
                            <a:noFill/>
                          </a:ln>
                          <a:solidFill>
                            <a:schemeClr val="tx1"/>
                          </a:solidFill>
                          <a:effectLst/>
                          <a:latin typeface="Arial" charset="0"/>
                        </a:rPr>
                        <a:t>B</a:t>
                      </a:r>
                      <a:endParaRPr kumimoji="0" lang="en-GB" sz="20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2000" b="1" i="0" u="none" strike="noStrike" cap="none" normalizeH="0" baseline="0" smtClean="0">
                          <a:ln>
                            <a:noFill/>
                          </a:ln>
                          <a:solidFill>
                            <a:schemeClr val="tx1"/>
                          </a:solidFill>
                          <a:effectLst/>
                          <a:latin typeface="Arial" charset="0"/>
                        </a:rPr>
                        <a:t>B</a:t>
                      </a:r>
                      <a:endParaRPr kumimoji="0" lang="en-GB" sz="20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0513">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2000" b="1" i="0" u="none" strike="noStrike" cap="none" normalizeH="0" baseline="0" smtClean="0">
                          <a:ln>
                            <a:noFill/>
                          </a:ln>
                          <a:solidFill>
                            <a:schemeClr val="tx1"/>
                          </a:solidFill>
                          <a:effectLst/>
                          <a:latin typeface="Arial" charset="0"/>
                        </a:rPr>
                        <a:t>Identify</a:t>
                      </a:r>
                      <a:endParaRPr kumimoji="0" lang="en-GB" sz="2000" b="1"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2000" b="1" i="0" u="none" strike="noStrike" cap="none" normalizeH="0" baseline="0" smtClean="0">
                          <a:ln>
                            <a:noFill/>
                          </a:ln>
                          <a:solidFill>
                            <a:schemeClr val="tx1"/>
                          </a:solidFill>
                          <a:effectLst/>
                          <a:latin typeface="Arial" charset="0"/>
                        </a:rPr>
                        <a:t>B</a:t>
                      </a:r>
                      <a:endParaRPr kumimoji="0" lang="en-GB" sz="20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2000" b="1" i="0" u="none" strike="noStrike" cap="none" normalizeH="0" baseline="0" smtClean="0">
                          <a:ln>
                            <a:noFill/>
                          </a:ln>
                          <a:solidFill>
                            <a:schemeClr val="tx1"/>
                          </a:solidFill>
                          <a:effectLst/>
                          <a:latin typeface="Arial" charset="0"/>
                        </a:rPr>
                        <a:t>B</a:t>
                      </a:r>
                      <a:endParaRPr kumimoji="0" lang="en-GB" sz="20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00025">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2000" b="1" i="0" u="none" strike="noStrike" cap="none" normalizeH="0" baseline="0" smtClean="0">
                          <a:ln>
                            <a:noFill/>
                          </a:ln>
                          <a:solidFill>
                            <a:schemeClr val="tx1"/>
                          </a:solidFill>
                          <a:effectLst/>
                          <a:latin typeface="Arial" charset="0"/>
                        </a:rPr>
                        <a:t>Solve</a:t>
                      </a:r>
                      <a:endParaRPr kumimoji="0" lang="en-GB" sz="2000" b="1"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2000" b="1" i="0" u="none" strike="noStrike" cap="none" normalizeH="0" baseline="0" smtClean="0">
                          <a:ln>
                            <a:noFill/>
                          </a:ln>
                          <a:solidFill>
                            <a:schemeClr val="tx1"/>
                          </a:solidFill>
                          <a:effectLst/>
                          <a:latin typeface="Arial" charset="0"/>
                        </a:rPr>
                        <a:t>B</a:t>
                      </a:r>
                      <a:endParaRPr kumimoji="0" lang="en-GB" sz="20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2000" b="1" i="0" u="none" strike="noStrike" cap="none" normalizeH="0" baseline="0" dirty="0" smtClean="0">
                          <a:ln>
                            <a:noFill/>
                          </a:ln>
                          <a:solidFill>
                            <a:schemeClr val="tx1"/>
                          </a:solidFill>
                          <a:effectLst/>
                          <a:latin typeface="Arial" charset="0"/>
                        </a:rPr>
                        <a:t>C</a:t>
                      </a:r>
                      <a:endParaRPr kumimoji="0" lang="en-GB" sz="2000" b="1"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9053" name="Text Box 29"/>
          <p:cNvSpPr txBox="1">
            <a:spLocks noChangeArrowheads="1"/>
          </p:cNvSpPr>
          <p:nvPr/>
        </p:nvSpPr>
        <p:spPr bwMode="auto">
          <a:xfrm>
            <a:off x="1428750" y="4572000"/>
            <a:ext cx="5408613" cy="457200"/>
          </a:xfrm>
          <a:prstGeom prst="rect">
            <a:avLst/>
          </a:prstGeom>
          <a:noFill/>
          <a:ln w="9525">
            <a:noFill/>
            <a:miter lim="800000"/>
            <a:headEnd/>
            <a:tailEnd/>
          </a:ln>
        </p:spPr>
        <p:txBody>
          <a:bodyPr wrap="none">
            <a:spAutoFit/>
          </a:bodyPr>
          <a:lstStyle/>
          <a:p>
            <a:r>
              <a:rPr lang="en-US"/>
              <a:t>A: slightly, B: moderately, C:substantively</a:t>
            </a:r>
            <a:endParaRPr lang="en-GB"/>
          </a:p>
        </p:txBody>
      </p:sp>
      <p:sp>
        <p:nvSpPr>
          <p:cNvPr id="129054" name="Text Box 30"/>
          <p:cNvSpPr txBox="1">
            <a:spLocks noChangeArrowheads="1"/>
          </p:cNvSpPr>
          <p:nvPr/>
        </p:nvSpPr>
        <p:spPr bwMode="auto">
          <a:xfrm>
            <a:off x="5257800" y="5181600"/>
            <a:ext cx="3343275" cy="1200150"/>
          </a:xfrm>
          <a:prstGeom prst="rect">
            <a:avLst/>
          </a:prstGeom>
          <a:solidFill>
            <a:schemeClr val="hlink"/>
          </a:solidFill>
          <a:ln w="9525">
            <a:noFill/>
            <a:miter lim="800000"/>
            <a:headEnd/>
            <a:tailEnd/>
          </a:ln>
        </p:spPr>
        <p:txBody>
          <a:bodyPr wrap="none">
            <a:spAutoFit/>
          </a:bodyPr>
          <a:lstStyle/>
          <a:p>
            <a:r>
              <a:rPr lang="en-US"/>
              <a:t>Outcome 1: ability to …..</a:t>
            </a:r>
          </a:p>
          <a:p>
            <a:endParaRPr lang="en-US"/>
          </a:p>
          <a:p>
            <a:r>
              <a:rPr lang="en-US"/>
              <a:t>Outcome 2: ability to …..</a:t>
            </a:r>
            <a:endParaRPr lang="en-GB"/>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MY"/>
          </a:p>
        </p:txBody>
      </p:sp>
      <p:graphicFrame>
        <p:nvGraphicFramePr>
          <p:cNvPr id="4" name="Content Placeholder 3"/>
          <p:cNvGraphicFramePr>
            <a:graphicFrameLocks noGrp="1"/>
          </p:cNvGraphicFramePr>
          <p:nvPr>
            <p:ph idx="1"/>
          </p:nvPr>
        </p:nvGraphicFramePr>
        <p:xfrm>
          <a:off x="0" y="2"/>
          <a:ext cx="9144000" cy="7254973"/>
        </p:xfrm>
        <a:graphic>
          <a:graphicData uri="http://schemas.openxmlformats.org/drawingml/2006/table">
            <a:tbl>
              <a:tblPr firstRow="1" bandRow="1">
                <a:tableStyleId>{5C22544A-7EE6-4342-B048-85BDC9FD1C3A}</a:tableStyleId>
              </a:tblPr>
              <a:tblGrid>
                <a:gridCol w="2555776"/>
                <a:gridCol w="6588224"/>
              </a:tblGrid>
              <a:tr h="414776">
                <a:tc>
                  <a:txBody>
                    <a:bodyPr/>
                    <a:lstStyle/>
                    <a:p>
                      <a:r>
                        <a:rPr lang="en-US" dirty="0" smtClean="0"/>
                        <a:t>Attributes</a:t>
                      </a:r>
                      <a:endParaRPr lang="en-MY" dirty="0"/>
                    </a:p>
                  </a:txBody>
                  <a:tcPr/>
                </a:tc>
                <a:tc>
                  <a:txBody>
                    <a:bodyPr/>
                    <a:lstStyle/>
                    <a:p>
                      <a:r>
                        <a:rPr kumimoji="0" lang="en-MY" sz="1800" b="1" kern="1200" baseline="0" dirty="0" smtClean="0">
                          <a:solidFill>
                            <a:schemeClr val="lt1"/>
                          </a:solidFill>
                          <a:latin typeface="+mn-lt"/>
                          <a:ea typeface="+mn-ea"/>
                          <a:cs typeface="+mn-cs"/>
                        </a:rPr>
                        <a:t>Broadly-defined Problems</a:t>
                      </a:r>
                    </a:p>
                  </a:txBody>
                  <a:tcPr/>
                </a:tc>
              </a:tr>
              <a:tr h="71591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MY" sz="1800" kern="1200" baseline="0" dirty="0" smtClean="0">
                          <a:solidFill>
                            <a:schemeClr val="dk1"/>
                          </a:solidFill>
                          <a:latin typeface="+mn-lt"/>
                          <a:ea typeface="+mn-ea"/>
                          <a:cs typeface="+mn-cs"/>
                        </a:rPr>
                        <a:t>Preamble</a:t>
                      </a:r>
                    </a:p>
                    <a:p>
                      <a:endParaRPr lang="en-MY" dirty="0"/>
                    </a:p>
                  </a:txBody>
                  <a:tcPr/>
                </a:tc>
                <a:tc>
                  <a:txBody>
                    <a:bodyPr/>
                    <a:lstStyle/>
                    <a:p>
                      <a:r>
                        <a:rPr kumimoji="0" lang="en-MY" sz="1800" kern="1200" baseline="0" dirty="0" smtClean="0">
                          <a:solidFill>
                            <a:schemeClr val="dk1"/>
                          </a:solidFill>
                          <a:latin typeface="+mn-lt"/>
                          <a:ea typeface="+mn-ea"/>
                          <a:cs typeface="+mn-cs"/>
                        </a:rPr>
                        <a:t>Engineering problems having some or all of the following characteristics:</a:t>
                      </a:r>
                    </a:p>
                  </a:txBody>
                  <a:tcPr/>
                </a:tc>
              </a:tr>
              <a:tr h="715914">
                <a:tc>
                  <a:txBody>
                    <a:bodyPr/>
                    <a:lstStyle/>
                    <a:p>
                      <a:r>
                        <a:rPr kumimoji="0" lang="en-MY" sz="1800" kern="1200" baseline="0" dirty="0" smtClean="0">
                          <a:solidFill>
                            <a:schemeClr val="dk1"/>
                          </a:solidFill>
                          <a:latin typeface="+mn-lt"/>
                          <a:ea typeface="+mn-ea"/>
                          <a:cs typeface="+mn-cs"/>
                        </a:rPr>
                        <a:t>Range of conflicting requirements</a:t>
                      </a:r>
                    </a:p>
                  </a:txBody>
                  <a:tcPr/>
                </a:tc>
                <a:tc>
                  <a:txBody>
                    <a:bodyPr/>
                    <a:lstStyle/>
                    <a:p>
                      <a:r>
                        <a:rPr kumimoji="0" lang="en-MY" sz="1800" kern="1200" baseline="0" dirty="0" smtClean="0">
                          <a:solidFill>
                            <a:schemeClr val="dk1"/>
                          </a:solidFill>
                          <a:latin typeface="+mn-lt"/>
                          <a:ea typeface="+mn-ea"/>
                          <a:cs typeface="+mn-cs"/>
                        </a:rPr>
                        <a:t>Involve a variety of factors which may impose conflicting constraints</a:t>
                      </a:r>
                    </a:p>
                  </a:txBody>
                  <a:tcPr/>
                </a:tc>
              </a:tr>
              <a:tr h="71591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MY" sz="1800" kern="1200" baseline="0" dirty="0" smtClean="0">
                          <a:solidFill>
                            <a:schemeClr val="dk1"/>
                          </a:solidFill>
                          <a:latin typeface="+mn-lt"/>
                          <a:ea typeface="+mn-ea"/>
                          <a:cs typeface="+mn-cs"/>
                        </a:rPr>
                        <a:t>Depth of analysis required</a:t>
                      </a:r>
                    </a:p>
                    <a:p>
                      <a:endParaRPr lang="en-MY" dirty="0"/>
                    </a:p>
                  </a:txBody>
                  <a:tcPr/>
                </a:tc>
                <a:tc>
                  <a:txBody>
                    <a:bodyPr/>
                    <a:lstStyle/>
                    <a:p>
                      <a:r>
                        <a:rPr kumimoji="0" lang="en-MY" sz="1800" kern="1200" baseline="0" dirty="0" smtClean="0">
                          <a:solidFill>
                            <a:schemeClr val="dk1"/>
                          </a:solidFill>
                          <a:latin typeface="+mn-lt"/>
                          <a:ea typeface="+mn-ea"/>
                          <a:cs typeface="+mn-cs"/>
                        </a:rPr>
                        <a:t>Can be solved by application of well-proven analysis techniques</a:t>
                      </a:r>
                    </a:p>
                  </a:txBody>
                  <a:tcPr/>
                </a:tc>
              </a:tr>
              <a:tr h="715914">
                <a:tc>
                  <a:txBody>
                    <a:bodyPr/>
                    <a:lstStyle/>
                    <a:p>
                      <a:r>
                        <a:rPr kumimoji="0" lang="en-MY" sz="1800" kern="1200" baseline="0" dirty="0" smtClean="0">
                          <a:solidFill>
                            <a:schemeClr val="dk1"/>
                          </a:solidFill>
                          <a:latin typeface="+mn-lt"/>
                          <a:ea typeface="+mn-ea"/>
                          <a:cs typeface="+mn-cs"/>
                        </a:rPr>
                        <a:t>Depth of knowledge required</a:t>
                      </a:r>
                    </a:p>
                  </a:txBody>
                  <a:tcPr/>
                </a:tc>
                <a:tc>
                  <a:txBody>
                    <a:bodyPr/>
                    <a:lstStyle/>
                    <a:p>
                      <a:r>
                        <a:rPr kumimoji="0" lang="en-MY" sz="1800" kern="1200" baseline="0" dirty="0" smtClean="0">
                          <a:solidFill>
                            <a:schemeClr val="dk1"/>
                          </a:solidFill>
                          <a:latin typeface="+mn-lt"/>
                          <a:ea typeface="+mn-ea"/>
                          <a:cs typeface="+mn-cs"/>
                        </a:rPr>
                        <a:t>Requires knowledge of principles and applied procedures or methodologies</a:t>
                      </a:r>
                    </a:p>
                  </a:txBody>
                  <a:tcPr/>
                </a:tc>
              </a:tr>
              <a:tr h="71591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MY" sz="1800" kern="1200" baseline="0" dirty="0" smtClean="0">
                          <a:solidFill>
                            <a:schemeClr val="dk1"/>
                          </a:solidFill>
                          <a:latin typeface="+mn-lt"/>
                          <a:ea typeface="+mn-ea"/>
                          <a:cs typeface="+mn-cs"/>
                        </a:rPr>
                        <a:t>Familiarity of issues</a:t>
                      </a:r>
                    </a:p>
                  </a:txBody>
                  <a:tcPr/>
                </a:tc>
                <a:tc>
                  <a:txBody>
                    <a:bodyPr/>
                    <a:lstStyle/>
                    <a:p>
                      <a:r>
                        <a:rPr kumimoji="0" lang="en-MY" sz="1800" kern="1200" baseline="0" dirty="0" smtClean="0">
                          <a:solidFill>
                            <a:schemeClr val="dk1"/>
                          </a:solidFill>
                          <a:latin typeface="+mn-lt"/>
                          <a:ea typeface="+mn-ea"/>
                          <a:cs typeface="+mn-cs"/>
                        </a:rPr>
                        <a:t>Belong to families of familiar problems which are solved in well-accepted ways;</a:t>
                      </a:r>
                    </a:p>
                  </a:txBody>
                  <a:tcPr/>
                </a:tc>
              </a:tr>
              <a:tr h="71591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MY" sz="1800" kern="1200" baseline="0" dirty="0" smtClean="0">
                          <a:solidFill>
                            <a:schemeClr val="dk1"/>
                          </a:solidFill>
                          <a:latin typeface="+mn-lt"/>
                          <a:ea typeface="+mn-ea"/>
                          <a:cs typeface="+mn-cs"/>
                        </a:rPr>
                        <a:t>Level of problem</a:t>
                      </a:r>
                    </a:p>
                    <a:p>
                      <a:endParaRPr lang="en-MY" dirty="0"/>
                    </a:p>
                  </a:txBody>
                  <a:tcPr/>
                </a:tc>
                <a:tc>
                  <a:txBody>
                    <a:bodyPr/>
                    <a:lstStyle/>
                    <a:p>
                      <a:r>
                        <a:rPr kumimoji="0" lang="en-MY" sz="1800" kern="1200" baseline="0" dirty="0" smtClean="0">
                          <a:solidFill>
                            <a:schemeClr val="dk1"/>
                          </a:solidFill>
                          <a:latin typeface="+mn-lt"/>
                          <a:ea typeface="+mn-ea"/>
                          <a:cs typeface="+mn-cs"/>
                        </a:rPr>
                        <a:t>May be partially outside those encompassed by standards or codes of practice</a:t>
                      </a:r>
                    </a:p>
                  </a:txBody>
                  <a:tcPr/>
                </a:tc>
              </a:tr>
              <a:tr h="715914">
                <a:tc>
                  <a:txBody>
                    <a:bodyPr/>
                    <a:lstStyle/>
                    <a:p>
                      <a:r>
                        <a:rPr kumimoji="0" lang="en-MY" sz="1800" kern="1200" baseline="0" dirty="0" smtClean="0">
                          <a:solidFill>
                            <a:schemeClr val="dk1"/>
                          </a:solidFill>
                          <a:latin typeface="+mn-lt"/>
                          <a:ea typeface="+mn-ea"/>
                          <a:cs typeface="+mn-cs"/>
                        </a:rPr>
                        <a:t>Extent of stakeholder involvement and level of conflicting requirements</a:t>
                      </a:r>
                    </a:p>
                  </a:txBody>
                  <a:tcPr/>
                </a:tc>
                <a:tc>
                  <a:txBody>
                    <a:bodyPr/>
                    <a:lstStyle/>
                    <a:p>
                      <a:r>
                        <a:rPr kumimoji="0" lang="en-MY" sz="1800" kern="1200" baseline="0" dirty="0" smtClean="0">
                          <a:solidFill>
                            <a:schemeClr val="dk1"/>
                          </a:solidFill>
                          <a:latin typeface="+mn-lt"/>
                          <a:ea typeface="+mn-ea"/>
                          <a:cs typeface="+mn-cs"/>
                        </a:rPr>
                        <a:t>Involve several groups of stakeholders with differing and occasionally conflicting needs</a:t>
                      </a:r>
                    </a:p>
                  </a:txBody>
                  <a:tcPr/>
                </a:tc>
              </a:tr>
              <a:tr h="71591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MY" sz="1800" kern="1200" baseline="0" dirty="0" smtClean="0">
                          <a:solidFill>
                            <a:schemeClr val="dk1"/>
                          </a:solidFill>
                          <a:latin typeface="+mn-lt"/>
                          <a:ea typeface="+mn-ea"/>
                          <a:cs typeface="+mn-cs"/>
                        </a:rPr>
                        <a:t>Consequences</a:t>
                      </a:r>
                    </a:p>
                  </a:txBody>
                  <a:tcPr/>
                </a:tc>
                <a:tc>
                  <a:txBody>
                    <a:bodyPr/>
                    <a:lstStyle/>
                    <a:p>
                      <a:r>
                        <a:rPr kumimoji="0" lang="en-MY" sz="1800" kern="1200" baseline="0" dirty="0" smtClean="0">
                          <a:solidFill>
                            <a:schemeClr val="dk1"/>
                          </a:solidFill>
                          <a:latin typeface="+mn-lt"/>
                          <a:ea typeface="+mn-ea"/>
                          <a:cs typeface="+mn-cs"/>
                        </a:rPr>
                        <a:t>Have consequences which are important locally, but may extend more widely</a:t>
                      </a:r>
                    </a:p>
                  </a:txBody>
                  <a:tcPr/>
                </a:tc>
              </a:tr>
              <a:tr h="71591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MY" sz="1800" kern="1200" baseline="0" dirty="0" smtClean="0">
                          <a:solidFill>
                            <a:schemeClr val="dk1"/>
                          </a:solidFill>
                          <a:latin typeface="+mn-lt"/>
                          <a:ea typeface="+mn-ea"/>
                          <a:cs typeface="+mn-cs"/>
                        </a:rPr>
                        <a:t>Interdependence</a:t>
                      </a:r>
                    </a:p>
                    <a:p>
                      <a:endParaRPr lang="en-MY" dirty="0"/>
                    </a:p>
                  </a:txBody>
                  <a:tcPr/>
                </a:tc>
                <a:tc>
                  <a:txBody>
                    <a:bodyPr/>
                    <a:lstStyle/>
                    <a:p>
                      <a:r>
                        <a:rPr kumimoji="0" lang="en-MY" sz="1800" kern="1200" baseline="0" dirty="0" smtClean="0">
                          <a:solidFill>
                            <a:schemeClr val="dk1"/>
                          </a:solidFill>
                          <a:latin typeface="+mn-lt"/>
                          <a:ea typeface="+mn-ea"/>
                          <a:cs typeface="+mn-cs"/>
                        </a:rPr>
                        <a:t>Are parts of, or systems within complex engineering problems</a:t>
                      </a:r>
                    </a:p>
                  </a:txBody>
                  <a:tcPr/>
                </a:tc>
              </a:tr>
            </a:tbl>
          </a:graphicData>
        </a:graphic>
      </p:graphicFrame>
      <p:sp>
        <p:nvSpPr>
          <p:cNvPr id="5" name="Rectangle 4"/>
          <p:cNvSpPr/>
          <p:nvPr/>
        </p:nvSpPr>
        <p:spPr>
          <a:xfrm>
            <a:off x="834382" y="7101408"/>
            <a:ext cx="6931578"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Technology Programme</a:t>
            </a:r>
            <a:endPar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grpId="0" nodeType="withEffect">
                                  <p:stCondLst>
                                    <p:cond delay="0"/>
                                  </p:stCondLst>
                                  <p:childTnLst>
                                    <p:animMotion origin="layout" path="M 0.02743 -0.10427 C -0.00659 -0.09942 -0.04062 -0.09456 -0.07083 -0.10196 C -0.10104 -0.10936 -0.13732 -0.1274 -0.15399 -0.14821 C -0.17066 -0.16878 -0.18298 -0.20948 -0.17083 -0.22612 C -0.15868 -0.243 -0.13194 -0.24601 -0.08107 -0.24878 C -0.03021 -0.25179 0.08368 -0.23861 0.1342 -0.2437 C 0.18472 -0.24878 0.22657 -0.26705 0.22222 -0.27953 C 0.21788 -0.29202 0.1632 -0.30566 0.10868 -0.31884 " pathEditMode="relative" rAng="0" ptsTypes="aaaaaaaA">
                                      <p:cBhvr>
                                        <p:cTn id="6" dur="2000" fill="hold"/>
                                        <p:tgtEl>
                                          <p:spTgt spid="5"/>
                                        </p:tgtEl>
                                        <p:attrNameLst>
                                          <p:attrName>ppt_x</p:attrName>
                                          <p:attrName>ppt_y</p:attrName>
                                        </p:attrNameLst>
                                      </p:cBhvr>
                                      <p:rCtr x="-600" y="-102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Footer Placeholder 4"/>
          <p:cNvSpPr>
            <a:spLocks noGrp="1"/>
          </p:cNvSpPr>
          <p:nvPr>
            <p:ph type="ftr" sz="quarter" idx="11"/>
          </p:nvPr>
        </p:nvSpPr>
        <p:spPr>
          <a:noFill/>
        </p:spPr>
        <p:txBody>
          <a:bodyPr/>
          <a:lstStyle/>
          <a:p>
            <a:r>
              <a:rPr lang="en-GB" smtClean="0">
                <a:latin typeface="Times New Roman" pitchFamily="18" charset="0"/>
              </a:rPr>
              <a:t>Megat Johari Megat Mohd Noor</a:t>
            </a:r>
          </a:p>
        </p:txBody>
      </p:sp>
      <p:sp>
        <p:nvSpPr>
          <p:cNvPr id="139267" name="Slide Number Placeholder 5"/>
          <p:cNvSpPr>
            <a:spLocks noGrp="1"/>
          </p:cNvSpPr>
          <p:nvPr>
            <p:ph type="sldNum" sz="quarter" idx="12"/>
          </p:nvPr>
        </p:nvSpPr>
        <p:spPr>
          <a:noFill/>
        </p:spPr>
        <p:txBody>
          <a:bodyPr/>
          <a:lstStyle/>
          <a:p>
            <a:fld id="{7015935A-F85D-445D-A6DF-D38899B81F90}" type="slidenum">
              <a:rPr lang="en-GB" smtClean="0">
                <a:latin typeface="Times New Roman" pitchFamily="18" charset="0"/>
              </a:rPr>
              <a:pPr/>
              <a:t>130</a:t>
            </a:fld>
            <a:endParaRPr lang="en-GB" smtClean="0">
              <a:latin typeface="Times New Roman" pitchFamily="18" charset="0"/>
            </a:endParaRPr>
          </a:p>
        </p:txBody>
      </p:sp>
      <p:sp>
        <p:nvSpPr>
          <p:cNvPr id="139268" name="Rectangle 2"/>
          <p:cNvSpPr>
            <a:spLocks noGrp="1" noChangeArrowheads="1"/>
          </p:cNvSpPr>
          <p:nvPr>
            <p:ph type="title"/>
          </p:nvPr>
        </p:nvSpPr>
        <p:spPr/>
        <p:txBody>
          <a:bodyPr/>
          <a:lstStyle/>
          <a:p>
            <a:pPr eaLnBrk="1" hangingPunct="1"/>
            <a:r>
              <a:rPr lang="en-US" dirty="0" smtClean="0"/>
              <a:t>Exercise 2</a:t>
            </a:r>
          </a:p>
        </p:txBody>
      </p:sp>
      <p:sp>
        <p:nvSpPr>
          <p:cNvPr id="139269" name="Rectangle 3"/>
          <p:cNvSpPr>
            <a:spLocks noGrp="1" noChangeArrowheads="1"/>
          </p:cNvSpPr>
          <p:nvPr>
            <p:ph type="body" idx="1"/>
          </p:nvPr>
        </p:nvSpPr>
        <p:spPr/>
        <p:txBody>
          <a:bodyPr/>
          <a:lstStyle/>
          <a:p>
            <a:pPr eaLnBrk="1" hangingPunct="1"/>
            <a:r>
              <a:rPr lang="en-US" dirty="0" smtClean="0"/>
              <a:t>Discuss on the different EAC Programme Outcomes, and briefly explain how can they be measured.</a:t>
            </a:r>
          </a:p>
        </p:txBody>
      </p:sp>
    </p:spTree>
  </p:cSld>
  <p:clrMapOvr>
    <a:masterClrMapping/>
  </p:clrMapOvr>
  <p:timing>
    <p:tnLst>
      <p:par>
        <p:cTn xmlns:p14="http://schemas.microsoft.com/office/powerpoint/2010/mai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Developing Course Outcomes that address the taxonomy</a:t>
            </a:r>
            <a:endParaRPr lang="en-US" dirty="0"/>
          </a:p>
        </p:txBody>
      </p:sp>
      <p:sp>
        <p:nvSpPr>
          <p:cNvPr id="3" name="Content Placeholder 2"/>
          <p:cNvSpPr>
            <a:spLocks noGrp="1"/>
          </p:cNvSpPr>
          <p:nvPr>
            <p:ph idx="1"/>
          </p:nvPr>
        </p:nvSpPr>
        <p:spPr/>
        <p:txBody>
          <a:bodyPr/>
          <a:lstStyle/>
          <a:p>
            <a:endParaRPr lang="en-MY"/>
          </a:p>
        </p:txBody>
      </p:sp>
    </p:spTree>
  </p:cSld>
  <p:clrMapOvr>
    <a:masterClrMapping/>
  </p:clrMapOvr>
  <p:timing>
    <p:tnLst>
      <p:par>
        <p:cTn xmlns:p14="http://schemas.microsoft.com/office/powerpoint/2010/mai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457200" y="381000"/>
            <a:ext cx="8229600" cy="838200"/>
          </a:xfrm>
          <a:solidFill>
            <a:srgbClr val="FFFF00"/>
          </a:solidFill>
          <a:ln w="28575">
            <a:solidFill>
              <a:srgbClr val="FF0066"/>
            </a:solidFill>
          </a:ln>
        </p:spPr>
        <p:txBody>
          <a:bodyPr/>
          <a:lstStyle/>
          <a:p>
            <a:pPr eaLnBrk="1" hangingPunct="1">
              <a:defRPr/>
            </a:pPr>
            <a:r>
              <a:rPr lang="en-US" sz="4000" smtClean="0">
                <a:solidFill>
                  <a:srgbClr val="000000"/>
                </a:solidFill>
                <a:effectLst>
                  <a:outerShdw blurRad="38100" dist="38100" dir="2700000" algn="tl">
                    <a:srgbClr val="FFFFFF"/>
                  </a:outerShdw>
                </a:effectLst>
              </a:rPr>
              <a:t>Course Development</a:t>
            </a:r>
          </a:p>
        </p:txBody>
      </p:sp>
      <p:sp>
        <p:nvSpPr>
          <p:cNvPr id="53251" name="Rectangle 3"/>
          <p:cNvSpPr>
            <a:spLocks noGrp="1" noChangeArrowheads="1"/>
          </p:cNvSpPr>
          <p:nvPr>
            <p:ph type="body" idx="1"/>
          </p:nvPr>
        </p:nvSpPr>
        <p:spPr>
          <a:xfrm>
            <a:off x="533400" y="1828800"/>
            <a:ext cx="8229600" cy="1676400"/>
          </a:xfrm>
        </p:spPr>
        <p:txBody>
          <a:bodyPr>
            <a:normAutofit fontScale="92500" lnSpcReduction="10000"/>
          </a:bodyPr>
          <a:lstStyle/>
          <a:p>
            <a:pPr algn="ctr" eaLnBrk="1" hangingPunct="1">
              <a:lnSpc>
                <a:spcPct val="80000"/>
              </a:lnSpc>
              <a:spcBef>
                <a:spcPct val="55000"/>
              </a:spcBef>
              <a:buClr>
                <a:srgbClr val="FFFF00"/>
              </a:buClr>
              <a:buFont typeface="Wingdings" pitchFamily="2" charset="2"/>
              <a:buChar char="v"/>
            </a:pPr>
            <a:r>
              <a:rPr lang="en-US" sz="2400" b="1" dirty="0" smtClean="0"/>
              <a:t>Content  - typical stuff</a:t>
            </a:r>
          </a:p>
          <a:p>
            <a:pPr algn="ctr" eaLnBrk="1" hangingPunct="1">
              <a:lnSpc>
                <a:spcPct val="80000"/>
              </a:lnSpc>
              <a:spcBef>
                <a:spcPct val="55000"/>
              </a:spcBef>
              <a:buClr>
                <a:srgbClr val="FFFF00"/>
              </a:buClr>
              <a:buFont typeface="Wingdings" pitchFamily="2" charset="2"/>
              <a:buChar char="v"/>
            </a:pPr>
            <a:r>
              <a:rPr lang="en-US" sz="2400" b="1" dirty="0" smtClean="0"/>
              <a:t>Learning (Topic) Outcomes - teaching plan</a:t>
            </a:r>
          </a:p>
          <a:p>
            <a:pPr algn="ctr" eaLnBrk="1" hangingPunct="1">
              <a:lnSpc>
                <a:spcPct val="80000"/>
              </a:lnSpc>
              <a:spcBef>
                <a:spcPct val="55000"/>
              </a:spcBef>
              <a:buClr>
                <a:srgbClr val="FFFF00"/>
              </a:buClr>
              <a:buFont typeface="Wingdings" pitchFamily="2" charset="2"/>
              <a:buChar char="v"/>
            </a:pPr>
            <a:r>
              <a:rPr lang="en-US" sz="2400" b="1" dirty="0" smtClean="0"/>
              <a:t>Course Outcomes - group of learning (topic) outcomes</a:t>
            </a:r>
          </a:p>
          <a:p>
            <a:pPr algn="ctr" eaLnBrk="1" hangingPunct="1">
              <a:lnSpc>
                <a:spcPct val="80000"/>
              </a:lnSpc>
              <a:spcBef>
                <a:spcPct val="55000"/>
              </a:spcBef>
              <a:buClr>
                <a:srgbClr val="FFFF00"/>
              </a:buClr>
              <a:buFont typeface="Wingdings" pitchFamily="2" charset="2"/>
              <a:buChar char="v"/>
            </a:pPr>
            <a:r>
              <a:rPr lang="en-US" sz="2400" b="1" dirty="0" smtClean="0"/>
              <a:t>CO-PO matrix – is it satisfactory?</a:t>
            </a:r>
          </a:p>
        </p:txBody>
      </p:sp>
      <p:sp>
        <p:nvSpPr>
          <p:cNvPr id="51204" name="Rectangle 4"/>
          <p:cNvSpPr>
            <a:spLocks noChangeArrowheads="1"/>
          </p:cNvSpPr>
          <p:nvPr/>
        </p:nvSpPr>
        <p:spPr bwMode="auto">
          <a:xfrm>
            <a:off x="381000" y="4724400"/>
            <a:ext cx="8229600" cy="1600200"/>
          </a:xfrm>
          <a:prstGeom prst="rect">
            <a:avLst/>
          </a:prstGeom>
          <a:solidFill>
            <a:schemeClr val="bg1">
              <a:lumMod val="90000"/>
            </a:schemeClr>
          </a:solidFill>
          <a:ln w="9525">
            <a:noFill/>
            <a:miter lim="800000"/>
            <a:headEnd/>
            <a:tailEnd/>
          </a:ln>
          <a:effectLst/>
        </p:spPr>
        <p:txBody>
          <a:bodyPr/>
          <a:lstStyle/>
          <a:p>
            <a:pPr marL="342900" indent="-342900" algn="ctr">
              <a:spcBef>
                <a:spcPct val="20000"/>
              </a:spcBef>
              <a:buClr>
                <a:srgbClr val="FFFF00"/>
              </a:buClr>
              <a:buSzPct val="60000"/>
              <a:buFont typeface="Wingdings" pitchFamily="2" charset="2"/>
              <a:buChar char="v"/>
              <a:defRPr/>
            </a:pPr>
            <a:r>
              <a:rPr lang="en-US" b="1">
                <a:solidFill>
                  <a:srgbClr val="0000FF"/>
                </a:solidFill>
                <a:effectLst>
                  <a:outerShdw blurRad="38100" dist="38100" dir="2700000" algn="tl">
                    <a:srgbClr val="C0C0C0"/>
                  </a:outerShdw>
                </a:effectLst>
                <a:latin typeface="Times New Roman" charset="0"/>
              </a:rPr>
              <a:t>Depth – e.g.Bloom’s taxonomy</a:t>
            </a:r>
          </a:p>
          <a:p>
            <a:pPr marL="342900" indent="-342900" algn="ctr">
              <a:spcBef>
                <a:spcPct val="20000"/>
              </a:spcBef>
              <a:buClr>
                <a:srgbClr val="FFFF00"/>
              </a:buClr>
              <a:buSzPct val="60000"/>
              <a:buFont typeface="Wingdings" pitchFamily="2" charset="2"/>
              <a:buChar char="v"/>
              <a:defRPr/>
            </a:pPr>
            <a:r>
              <a:rPr lang="en-US" b="1">
                <a:solidFill>
                  <a:srgbClr val="0000FF"/>
                </a:solidFill>
                <a:effectLst>
                  <a:outerShdw blurRad="38100" dist="38100" dir="2700000" algn="tl">
                    <a:srgbClr val="C0C0C0"/>
                  </a:outerShdw>
                </a:effectLst>
                <a:latin typeface="Times New Roman" charset="0"/>
              </a:rPr>
              <a:t>Delivery and assessment </a:t>
            </a:r>
          </a:p>
          <a:p>
            <a:pPr marL="342900" indent="-342900" algn="ctr">
              <a:spcBef>
                <a:spcPct val="20000"/>
              </a:spcBef>
              <a:buClr>
                <a:srgbClr val="FFFF00"/>
              </a:buClr>
              <a:buSzPct val="60000"/>
              <a:buFont typeface="Wingdings" pitchFamily="2" charset="2"/>
              <a:buChar char="v"/>
              <a:defRPr/>
            </a:pPr>
            <a:r>
              <a:rPr lang="en-US" b="1">
                <a:solidFill>
                  <a:srgbClr val="0000FF"/>
                </a:solidFill>
                <a:effectLst>
                  <a:outerShdw blurRad="38100" dist="38100" dir="2700000" algn="tl">
                    <a:srgbClr val="C0C0C0"/>
                  </a:outerShdw>
                </a:effectLst>
                <a:latin typeface="Times New Roman" charset="0"/>
              </a:rPr>
              <a:t>Students’ time and competencies covered</a:t>
            </a:r>
          </a:p>
        </p:txBody>
      </p:sp>
      <p:sp>
        <p:nvSpPr>
          <p:cNvPr id="51205" name="Rectangle 5"/>
          <p:cNvSpPr>
            <a:spLocks noChangeArrowheads="1"/>
          </p:cNvSpPr>
          <p:nvPr/>
        </p:nvSpPr>
        <p:spPr bwMode="auto">
          <a:xfrm>
            <a:off x="457200" y="3886200"/>
            <a:ext cx="8229600" cy="762000"/>
          </a:xfrm>
          <a:prstGeom prst="rect">
            <a:avLst/>
          </a:prstGeom>
          <a:noFill/>
          <a:ln w="9525">
            <a:noFill/>
            <a:miter lim="800000"/>
            <a:headEnd/>
            <a:tailEnd/>
          </a:ln>
          <a:effectLst/>
        </p:spPr>
        <p:txBody>
          <a:bodyPr/>
          <a:lstStyle/>
          <a:p>
            <a:pPr algn="ctr">
              <a:defRPr/>
            </a:pPr>
            <a:r>
              <a:rPr lang="en-US" sz="3600" b="1">
                <a:effectLst>
                  <a:outerShdw blurRad="38100" dist="38100" dir="2700000" algn="tl">
                    <a:srgbClr val="000000"/>
                  </a:outerShdw>
                </a:effectLst>
                <a:latin typeface="Times New Roman" charset="0"/>
              </a:rPr>
              <a:t>Things to consider</a:t>
            </a:r>
          </a:p>
        </p:txBody>
      </p:sp>
    </p:spTree>
  </p:cSld>
  <p:clrMapOvr>
    <a:masterClrMapping/>
  </p:clrMapOvr>
  <p:timing>
    <p:tnLst>
      <p:par>
        <p:cTn xmlns:p14="http://schemas.microsoft.com/office/powerpoint/2010/mai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body" idx="1"/>
          </p:nvPr>
        </p:nvSpPr>
        <p:spPr>
          <a:noFill/>
        </p:spPr>
        <p:txBody>
          <a:bodyPr/>
          <a:lstStyle/>
          <a:p>
            <a:pPr eaLnBrk="1" hangingPunct="1">
              <a:lnSpc>
                <a:spcPct val="90000"/>
              </a:lnSpc>
            </a:pPr>
            <a:r>
              <a:rPr lang="en-US" sz="2800" dirty="0" smtClean="0"/>
              <a:t>Planning</a:t>
            </a:r>
          </a:p>
          <a:p>
            <a:pPr lvl="1" eaLnBrk="1" hangingPunct="1">
              <a:lnSpc>
                <a:spcPct val="90000"/>
              </a:lnSpc>
            </a:pPr>
            <a:r>
              <a:rPr lang="en-US" sz="2400" dirty="0" smtClean="0"/>
              <a:t>Identify course content and defining measurable learning outcomes</a:t>
            </a:r>
          </a:p>
          <a:p>
            <a:pPr eaLnBrk="1" hangingPunct="1">
              <a:lnSpc>
                <a:spcPct val="90000"/>
              </a:lnSpc>
            </a:pPr>
            <a:r>
              <a:rPr lang="en-US" sz="2800" dirty="0" smtClean="0"/>
              <a:t>Instruction</a:t>
            </a:r>
          </a:p>
          <a:p>
            <a:pPr lvl="1" eaLnBrk="1" hangingPunct="1">
              <a:lnSpc>
                <a:spcPct val="90000"/>
              </a:lnSpc>
            </a:pPr>
            <a:r>
              <a:rPr lang="en-US" sz="2400" dirty="0" smtClean="0"/>
              <a:t>Select and implement methods – deliver the specified content and facilitate student achievement of the outcomes</a:t>
            </a:r>
          </a:p>
          <a:p>
            <a:pPr eaLnBrk="1" hangingPunct="1">
              <a:lnSpc>
                <a:spcPct val="90000"/>
              </a:lnSpc>
            </a:pPr>
            <a:r>
              <a:rPr lang="en-US" sz="2800" dirty="0" smtClean="0"/>
              <a:t>Assessment and Evaluation</a:t>
            </a:r>
          </a:p>
          <a:p>
            <a:pPr lvl="1" eaLnBrk="1" hangingPunct="1">
              <a:lnSpc>
                <a:spcPct val="90000"/>
              </a:lnSpc>
            </a:pPr>
            <a:r>
              <a:rPr lang="en-US" sz="2400" dirty="0" smtClean="0"/>
              <a:t>Select and implement methods – determine how well the outcomes have been achieved</a:t>
            </a:r>
            <a:endParaRPr lang="en-GB" sz="2400" dirty="0" smtClean="0"/>
          </a:p>
        </p:txBody>
      </p:sp>
      <p:sp>
        <p:nvSpPr>
          <p:cNvPr id="54275" name="Rectangle 3"/>
          <p:cNvSpPr>
            <a:spLocks noGrp="1" noChangeArrowheads="1"/>
          </p:cNvSpPr>
          <p:nvPr>
            <p:ph type="title"/>
          </p:nvPr>
        </p:nvSpPr>
        <p:spPr>
          <a:solidFill>
            <a:srgbClr val="99FF66"/>
          </a:solidFill>
        </p:spPr>
        <p:txBody>
          <a:bodyPr/>
          <a:lstStyle/>
          <a:p>
            <a:pPr eaLnBrk="1" hangingPunct="1"/>
            <a:r>
              <a:rPr lang="en-US" smtClean="0"/>
              <a:t>Creating a Course</a:t>
            </a:r>
          </a:p>
        </p:txBody>
      </p:sp>
      <p:pic>
        <p:nvPicPr>
          <p:cNvPr id="54276" name="Picture 4" descr="j0284133"/>
          <p:cNvPicPr>
            <a:picLocks noChangeAspect="1" noChangeArrowheads="1" noCrop="1"/>
          </p:cNvPicPr>
          <p:nvPr/>
        </p:nvPicPr>
        <p:blipFill>
          <a:blip r:embed="rId2" cstate="print"/>
          <a:srcRect/>
          <a:stretch>
            <a:fillRect/>
          </a:stretch>
        </p:blipFill>
        <p:spPr bwMode="auto">
          <a:xfrm>
            <a:off x="7367588" y="5157192"/>
            <a:ext cx="1776412" cy="19050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246063" y="165100"/>
            <a:ext cx="8458200" cy="1192213"/>
          </a:xfrm>
          <a:solidFill>
            <a:srgbClr val="FFCCFF"/>
          </a:solidFill>
        </p:spPr>
        <p:txBody>
          <a:bodyPr>
            <a:normAutofit fontScale="90000"/>
          </a:bodyPr>
          <a:lstStyle/>
          <a:p>
            <a:pPr eaLnBrk="1" hangingPunct="1"/>
            <a:r>
              <a:rPr lang="en-US" sz="4000" dirty="0" smtClean="0">
                <a:solidFill>
                  <a:schemeClr val="tx1"/>
                </a:solidFill>
              </a:rPr>
              <a:t/>
            </a:r>
            <a:br>
              <a:rPr lang="en-US" sz="4000" dirty="0" smtClean="0">
                <a:solidFill>
                  <a:schemeClr val="tx1"/>
                </a:solidFill>
              </a:rPr>
            </a:br>
            <a:r>
              <a:rPr lang="en-US" sz="4000" dirty="0" smtClean="0">
                <a:solidFill>
                  <a:schemeClr val="tx1"/>
                </a:solidFill>
              </a:rPr>
              <a:t>Why are course outcomes important?</a:t>
            </a:r>
            <a:br>
              <a:rPr lang="en-US" sz="4000" dirty="0" smtClean="0">
                <a:solidFill>
                  <a:schemeClr val="tx1"/>
                </a:solidFill>
              </a:rPr>
            </a:br>
            <a:endParaRPr lang="en-US" sz="4000" dirty="0" smtClean="0">
              <a:solidFill>
                <a:schemeClr val="tx1"/>
              </a:solidFill>
            </a:endParaRPr>
          </a:p>
        </p:txBody>
      </p:sp>
      <p:sp>
        <p:nvSpPr>
          <p:cNvPr id="60419" name="Rectangle 3"/>
          <p:cNvSpPr>
            <a:spLocks noGrp="1" noChangeArrowheads="1"/>
          </p:cNvSpPr>
          <p:nvPr>
            <p:ph type="body" idx="1"/>
          </p:nvPr>
        </p:nvSpPr>
        <p:spPr>
          <a:xfrm>
            <a:off x="142875" y="1643063"/>
            <a:ext cx="8696325" cy="4821237"/>
          </a:xfrm>
        </p:spPr>
        <p:txBody>
          <a:bodyPr/>
          <a:lstStyle/>
          <a:p>
            <a:pPr eaLnBrk="1" hangingPunct="1">
              <a:lnSpc>
                <a:spcPct val="80000"/>
              </a:lnSpc>
              <a:buFont typeface="Wingdings" pitchFamily="2" charset="2"/>
              <a:buNone/>
            </a:pPr>
            <a:r>
              <a:rPr lang="en-US" sz="2800" b="1" smtClean="0">
                <a:latin typeface="Arial Narrow" pitchFamily="34" charset="0"/>
              </a:rPr>
              <a:t>They are essential because they:</a:t>
            </a:r>
          </a:p>
          <a:p>
            <a:pPr eaLnBrk="1" hangingPunct="1">
              <a:lnSpc>
                <a:spcPct val="80000"/>
              </a:lnSpc>
              <a:buFont typeface="Wingdings" pitchFamily="2" charset="2"/>
              <a:buNone/>
            </a:pPr>
            <a:endParaRPr lang="en-US" sz="2800" b="1" smtClean="0">
              <a:latin typeface="Arial Narrow" pitchFamily="34" charset="0"/>
            </a:endParaRPr>
          </a:p>
          <a:p>
            <a:pPr eaLnBrk="1" hangingPunct="1">
              <a:lnSpc>
                <a:spcPct val="80000"/>
              </a:lnSpc>
            </a:pPr>
            <a:r>
              <a:rPr lang="en-US" sz="2800" b="1" smtClean="0">
                <a:latin typeface="Arial Narrow" pitchFamily="34" charset="0"/>
              </a:rPr>
              <a:t>define the type and depth of learning students are expected to achieve</a:t>
            </a:r>
          </a:p>
          <a:p>
            <a:pPr eaLnBrk="1" hangingPunct="1">
              <a:lnSpc>
                <a:spcPct val="80000"/>
              </a:lnSpc>
            </a:pPr>
            <a:r>
              <a:rPr lang="en-US" sz="2800" b="1" smtClean="0">
                <a:latin typeface="Arial Narrow" pitchFamily="34" charset="0"/>
              </a:rPr>
              <a:t>provide an objective benchmark for formative, summative, and prior learning assessment</a:t>
            </a:r>
          </a:p>
          <a:p>
            <a:pPr eaLnBrk="1" hangingPunct="1">
              <a:lnSpc>
                <a:spcPct val="80000"/>
              </a:lnSpc>
            </a:pPr>
            <a:r>
              <a:rPr lang="en-US" sz="2800" b="1" smtClean="0">
                <a:latin typeface="Arial Narrow" pitchFamily="34" charset="0"/>
              </a:rPr>
              <a:t>clearly communicate expectations to learners</a:t>
            </a:r>
          </a:p>
          <a:p>
            <a:pPr eaLnBrk="1" hangingPunct="1">
              <a:lnSpc>
                <a:spcPct val="80000"/>
              </a:lnSpc>
            </a:pPr>
            <a:r>
              <a:rPr lang="en-US" sz="2800" b="1" smtClean="0">
                <a:latin typeface="Arial Narrow" pitchFamily="34" charset="0"/>
              </a:rPr>
              <a:t>clearly communicate graduates’ skills to the stakeholders</a:t>
            </a:r>
          </a:p>
          <a:p>
            <a:pPr eaLnBrk="1" hangingPunct="1">
              <a:lnSpc>
                <a:spcPct val="80000"/>
              </a:lnSpc>
            </a:pPr>
            <a:r>
              <a:rPr lang="en-US" sz="2800" b="1" smtClean="0">
                <a:latin typeface="Arial Narrow" pitchFamily="34" charset="0"/>
              </a:rPr>
              <a:t>define coherent units of learning that can be further subdivided or modularized for classroom or for other delivery modes.</a:t>
            </a:r>
          </a:p>
          <a:p>
            <a:pPr eaLnBrk="1" hangingPunct="1">
              <a:lnSpc>
                <a:spcPct val="80000"/>
              </a:lnSpc>
            </a:pPr>
            <a:r>
              <a:rPr lang="en-US" sz="2800" b="1" smtClean="0">
                <a:latin typeface="Arial Narrow" pitchFamily="34" charset="0"/>
              </a:rPr>
              <a:t>guide and organize the instructor and the learner.</a:t>
            </a:r>
            <a:endParaRPr lang="en-US" sz="2800" smtClean="0">
              <a:latin typeface="Arial Narrow"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304800" y="304800"/>
            <a:ext cx="8482013" cy="685800"/>
          </a:xfrm>
          <a:solidFill>
            <a:srgbClr val="99FF66"/>
          </a:solidFill>
        </p:spPr>
        <p:txBody>
          <a:bodyPr>
            <a:normAutofit fontScale="90000"/>
          </a:bodyPr>
          <a:lstStyle/>
          <a:p>
            <a:pPr eaLnBrk="1" hangingPunct="1"/>
            <a:r>
              <a:rPr lang="en-GB" sz="4000" smtClean="0">
                <a:solidFill>
                  <a:schemeClr val="tx1"/>
                </a:solidFill>
              </a:rPr>
              <a:t>3 components of a learning outcome</a:t>
            </a:r>
            <a:endParaRPr lang="en-US" sz="4000" smtClean="0">
              <a:solidFill>
                <a:schemeClr val="tx1"/>
              </a:solidFill>
            </a:endParaRPr>
          </a:p>
        </p:txBody>
      </p:sp>
      <p:sp>
        <p:nvSpPr>
          <p:cNvPr id="57347" name="Rectangle 3"/>
          <p:cNvSpPr>
            <a:spLocks noGrp="1" noChangeArrowheads="1"/>
          </p:cNvSpPr>
          <p:nvPr>
            <p:ph type="body" idx="1"/>
          </p:nvPr>
        </p:nvSpPr>
        <p:spPr>
          <a:xfrm>
            <a:off x="381000" y="1143000"/>
            <a:ext cx="8458200" cy="4953000"/>
          </a:xfrm>
        </p:spPr>
        <p:txBody>
          <a:bodyPr/>
          <a:lstStyle/>
          <a:p>
            <a:pPr marL="573088" indent="-519113" eaLnBrk="1" hangingPunct="1">
              <a:buFont typeface="Wingdings" pitchFamily="2" charset="2"/>
              <a:buNone/>
            </a:pPr>
            <a:r>
              <a:rPr lang="en-US" sz="3300" smtClean="0">
                <a:latin typeface="Arial Narrow" pitchFamily="34" charset="0"/>
              </a:rPr>
              <a:t>1) Action verb</a:t>
            </a:r>
          </a:p>
          <a:p>
            <a:pPr marL="573088" indent="-519113" eaLnBrk="1" hangingPunct="1">
              <a:buFont typeface="Wingdings" pitchFamily="2" charset="2"/>
              <a:buNone/>
            </a:pPr>
            <a:r>
              <a:rPr lang="en-US" sz="3300" b="1" smtClean="0">
                <a:latin typeface="Arial Narrow" pitchFamily="34" charset="0"/>
              </a:rPr>
              <a:t>Ability to:</a:t>
            </a:r>
          </a:p>
          <a:p>
            <a:pPr marL="573088" indent="-519113" eaLnBrk="1" hangingPunct="1"/>
            <a:r>
              <a:rPr lang="en-US" sz="3300" b="1" u="sng" smtClean="0">
                <a:latin typeface="Arial Narrow" pitchFamily="34" charset="0"/>
              </a:rPr>
              <a:t>describe</a:t>
            </a:r>
            <a:r>
              <a:rPr lang="en-US" sz="3300" b="1" smtClean="0">
                <a:latin typeface="Arial Narrow" pitchFamily="34" charset="0"/>
              </a:rPr>
              <a:t> the principles used in designing X.</a:t>
            </a:r>
          </a:p>
          <a:p>
            <a:pPr marL="573088" indent="-519113" eaLnBrk="1" hangingPunct="1"/>
            <a:r>
              <a:rPr lang="en-US" sz="3300" b="1" u="sng" smtClean="0">
                <a:latin typeface="Arial Narrow" pitchFamily="34" charset="0"/>
              </a:rPr>
              <a:t>evaluate</a:t>
            </a:r>
            <a:r>
              <a:rPr lang="en-US" sz="3300" b="1" smtClean="0">
                <a:latin typeface="Arial Narrow" pitchFamily="34" charset="0"/>
              </a:rPr>
              <a:t> the strengths and weakness of …</a:t>
            </a:r>
          </a:p>
        </p:txBody>
      </p:sp>
      <p:sp>
        <p:nvSpPr>
          <p:cNvPr id="57348" name="Rectangle 4"/>
          <p:cNvSpPr>
            <a:spLocks noChangeArrowheads="1"/>
          </p:cNvSpPr>
          <p:nvPr/>
        </p:nvSpPr>
        <p:spPr bwMode="auto">
          <a:xfrm>
            <a:off x="460375" y="3656013"/>
            <a:ext cx="4989513" cy="3201987"/>
          </a:xfrm>
          <a:prstGeom prst="rect">
            <a:avLst/>
          </a:prstGeom>
          <a:solidFill>
            <a:schemeClr val="accent1"/>
          </a:solidFill>
          <a:ln w="9525">
            <a:solidFill>
              <a:schemeClr val="tx1"/>
            </a:solidFill>
            <a:miter lim="800000"/>
            <a:headEnd/>
            <a:tailEnd/>
          </a:ln>
        </p:spPr>
        <p:txBody>
          <a:bodyPr wrap="none" anchor="ctr"/>
          <a:lstStyle/>
          <a:p>
            <a:r>
              <a:rPr lang="en-US" b="1" u="sng">
                <a:solidFill>
                  <a:srgbClr val="000000"/>
                </a:solidFill>
                <a:latin typeface="Tahoma" pitchFamily="34" charset="0"/>
              </a:rPr>
              <a:t>Well-written verbs must </a:t>
            </a:r>
          </a:p>
          <a:p>
            <a:r>
              <a:rPr lang="en-US" b="1" u="sng">
                <a:solidFill>
                  <a:srgbClr val="000000"/>
                </a:solidFill>
                <a:latin typeface="Tahoma" pitchFamily="34" charset="0"/>
              </a:rPr>
              <a:t>be (SMART)</a:t>
            </a:r>
          </a:p>
          <a:p>
            <a:pPr>
              <a:buFontTx/>
              <a:buChar char="-"/>
            </a:pPr>
            <a:r>
              <a:rPr lang="en-US" b="1">
                <a:solidFill>
                  <a:srgbClr val="000000"/>
                </a:solidFill>
                <a:latin typeface="Tahoma" pitchFamily="34" charset="0"/>
              </a:rPr>
              <a:t> Specific </a:t>
            </a:r>
          </a:p>
          <a:p>
            <a:pPr>
              <a:buFontTx/>
              <a:buChar char="-"/>
            </a:pPr>
            <a:r>
              <a:rPr lang="en-US" b="1">
                <a:solidFill>
                  <a:srgbClr val="000000"/>
                </a:solidFill>
                <a:latin typeface="Tahoma" pitchFamily="34" charset="0"/>
              </a:rPr>
              <a:t> Measurable</a:t>
            </a:r>
          </a:p>
          <a:p>
            <a:pPr>
              <a:buFontTx/>
              <a:buChar char="-"/>
            </a:pPr>
            <a:r>
              <a:rPr lang="en-US" b="1">
                <a:solidFill>
                  <a:srgbClr val="000000"/>
                </a:solidFill>
                <a:latin typeface="Tahoma" pitchFamily="34" charset="0"/>
              </a:rPr>
              <a:t> Achievable</a:t>
            </a:r>
          </a:p>
          <a:p>
            <a:pPr>
              <a:buFontTx/>
              <a:buChar char="-"/>
            </a:pPr>
            <a:r>
              <a:rPr lang="en-US" b="1">
                <a:solidFill>
                  <a:srgbClr val="000000"/>
                </a:solidFill>
                <a:latin typeface="Tahoma" pitchFamily="34" charset="0"/>
              </a:rPr>
              <a:t> Realistic</a:t>
            </a:r>
          </a:p>
          <a:p>
            <a:pPr>
              <a:buFontTx/>
              <a:buChar char="-"/>
            </a:pPr>
            <a:r>
              <a:rPr lang="en-US" b="1">
                <a:solidFill>
                  <a:srgbClr val="000000"/>
                </a:solidFill>
                <a:latin typeface="Tahoma" pitchFamily="34" charset="0"/>
              </a:rPr>
              <a:t> Time frame </a:t>
            </a:r>
          </a:p>
          <a:p>
            <a:pPr>
              <a:buFontTx/>
              <a:buChar char="-"/>
            </a:pPr>
            <a:r>
              <a:rPr lang="en-US" b="1">
                <a:solidFill>
                  <a:srgbClr val="000000"/>
                </a:solidFill>
                <a:latin typeface="Tahoma" pitchFamily="34" charset="0"/>
              </a:rPr>
              <a:t> Observable</a:t>
            </a:r>
          </a:p>
        </p:txBody>
      </p:sp>
      <p:sp>
        <p:nvSpPr>
          <p:cNvPr id="57349" name="Text Box 5"/>
          <p:cNvSpPr txBox="1">
            <a:spLocks noChangeArrowheads="1"/>
          </p:cNvSpPr>
          <p:nvPr/>
        </p:nvSpPr>
        <p:spPr bwMode="auto">
          <a:xfrm>
            <a:off x="5565775" y="3659188"/>
            <a:ext cx="3271838" cy="3198812"/>
          </a:xfrm>
          <a:prstGeom prst="rect">
            <a:avLst/>
          </a:prstGeom>
          <a:solidFill>
            <a:srgbClr val="FFFF00"/>
          </a:solidFill>
          <a:ln w="9525">
            <a:solidFill>
              <a:srgbClr val="000000"/>
            </a:solidFill>
            <a:miter lim="800000"/>
            <a:headEnd/>
            <a:tailEnd/>
          </a:ln>
        </p:spPr>
        <p:txBody>
          <a:bodyPr>
            <a:spAutoFit/>
          </a:bodyPr>
          <a:lstStyle/>
          <a:p>
            <a:pPr>
              <a:lnSpc>
                <a:spcPct val="75000"/>
              </a:lnSpc>
              <a:spcBef>
                <a:spcPct val="25000"/>
              </a:spcBef>
            </a:pPr>
            <a:r>
              <a:rPr lang="en-US" sz="2800" b="1" u="sng">
                <a:solidFill>
                  <a:srgbClr val="000000"/>
                </a:solidFill>
                <a:latin typeface="Arial Narrow" pitchFamily="34" charset="0"/>
              </a:rPr>
              <a:t>Try to avoid these:</a:t>
            </a:r>
          </a:p>
          <a:p>
            <a:pPr>
              <a:lnSpc>
                <a:spcPct val="75000"/>
              </a:lnSpc>
              <a:spcBef>
                <a:spcPct val="25000"/>
              </a:spcBef>
            </a:pPr>
            <a:r>
              <a:rPr lang="en-US" sz="2800" b="1">
                <a:solidFill>
                  <a:srgbClr val="000000"/>
                </a:solidFill>
                <a:latin typeface="Arial Narrow" pitchFamily="34" charset="0"/>
              </a:rPr>
              <a:t>- understand </a:t>
            </a:r>
          </a:p>
          <a:p>
            <a:pPr>
              <a:lnSpc>
                <a:spcPct val="75000"/>
              </a:lnSpc>
              <a:spcBef>
                <a:spcPct val="25000"/>
              </a:spcBef>
            </a:pPr>
            <a:r>
              <a:rPr lang="en-US" sz="2800" b="1">
                <a:solidFill>
                  <a:srgbClr val="000000"/>
                </a:solidFill>
                <a:latin typeface="Arial Narrow" pitchFamily="34" charset="0"/>
              </a:rPr>
              <a:t>- appreciate</a:t>
            </a:r>
          </a:p>
          <a:p>
            <a:pPr>
              <a:lnSpc>
                <a:spcPct val="75000"/>
              </a:lnSpc>
              <a:spcBef>
                <a:spcPct val="25000"/>
              </a:spcBef>
              <a:buFontTx/>
              <a:buChar char="-"/>
            </a:pPr>
            <a:r>
              <a:rPr lang="en-US" sz="2800" b="1">
                <a:solidFill>
                  <a:srgbClr val="000000"/>
                </a:solidFill>
                <a:latin typeface="Arial Narrow" pitchFamily="34" charset="0"/>
              </a:rPr>
              <a:t> know</a:t>
            </a:r>
          </a:p>
          <a:p>
            <a:pPr>
              <a:lnSpc>
                <a:spcPct val="75000"/>
              </a:lnSpc>
              <a:spcBef>
                <a:spcPct val="25000"/>
              </a:spcBef>
              <a:buFontTx/>
              <a:buChar char="-"/>
            </a:pPr>
            <a:r>
              <a:rPr lang="en-US" sz="2800" b="1">
                <a:solidFill>
                  <a:srgbClr val="000000"/>
                </a:solidFill>
                <a:latin typeface="Arial Narrow" pitchFamily="34" charset="0"/>
              </a:rPr>
              <a:t> learn</a:t>
            </a:r>
          </a:p>
          <a:p>
            <a:pPr>
              <a:lnSpc>
                <a:spcPct val="75000"/>
              </a:lnSpc>
              <a:spcBef>
                <a:spcPct val="25000"/>
              </a:spcBef>
              <a:buFontTx/>
              <a:buChar char="-"/>
            </a:pPr>
            <a:r>
              <a:rPr lang="en-US" sz="2800" b="1">
                <a:solidFill>
                  <a:srgbClr val="000000"/>
                </a:solidFill>
                <a:latin typeface="Arial Narrow" pitchFamily="34" charset="0"/>
              </a:rPr>
              <a:t> aware</a:t>
            </a:r>
          </a:p>
          <a:p>
            <a:pPr>
              <a:lnSpc>
                <a:spcPct val="75000"/>
              </a:lnSpc>
              <a:spcBef>
                <a:spcPct val="25000"/>
              </a:spcBef>
              <a:buFontTx/>
              <a:buChar char="-"/>
            </a:pPr>
            <a:r>
              <a:rPr lang="en-US" sz="2800" b="1">
                <a:solidFill>
                  <a:srgbClr val="000000"/>
                </a:solidFill>
                <a:latin typeface="Arial Narrow" pitchFamily="34" charset="0"/>
              </a:rPr>
              <a:t> familiar</a:t>
            </a:r>
          </a:p>
          <a:p>
            <a:pPr>
              <a:lnSpc>
                <a:spcPct val="75000"/>
              </a:lnSpc>
              <a:spcBef>
                <a:spcPct val="25000"/>
              </a:spcBef>
            </a:pPr>
            <a:endParaRPr lang="en-US" sz="1400" b="1">
              <a:solidFill>
                <a:srgbClr val="000000"/>
              </a:solidFill>
              <a:latin typeface="Arial Narrow"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ChangeArrowheads="1"/>
          </p:cNvSpPr>
          <p:nvPr/>
        </p:nvSpPr>
        <p:spPr bwMode="gray">
          <a:xfrm>
            <a:off x="484188" y="4756150"/>
            <a:ext cx="8278812" cy="1873250"/>
          </a:xfrm>
          <a:prstGeom prst="rect">
            <a:avLst/>
          </a:prstGeom>
          <a:solidFill>
            <a:srgbClr val="FFFF00"/>
          </a:solidFill>
          <a:ln w="57150" algn="ctr">
            <a:noFill/>
            <a:miter lim="800000"/>
            <a:headEnd/>
            <a:tailEnd/>
          </a:ln>
        </p:spPr>
        <p:txBody>
          <a:bodyPr wrap="none" anchor="ctr"/>
          <a:lstStyle/>
          <a:p>
            <a:endParaRPr lang="en-MY"/>
          </a:p>
        </p:txBody>
      </p:sp>
      <p:sp>
        <p:nvSpPr>
          <p:cNvPr id="58371" name="Rectangle 3"/>
          <p:cNvSpPr>
            <a:spLocks noChangeArrowheads="1"/>
          </p:cNvSpPr>
          <p:nvPr/>
        </p:nvSpPr>
        <p:spPr bwMode="gray">
          <a:xfrm>
            <a:off x="457200" y="2438400"/>
            <a:ext cx="8324850" cy="1905000"/>
          </a:xfrm>
          <a:prstGeom prst="rect">
            <a:avLst/>
          </a:prstGeom>
          <a:solidFill>
            <a:srgbClr val="93B002"/>
          </a:solidFill>
          <a:ln w="57150" algn="ctr">
            <a:noFill/>
            <a:miter lim="800000"/>
            <a:headEnd/>
            <a:tailEnd/>
          </a:ln>
        </p:spPr>
        <p:txBody>
          <a:bodyPr wrap="none" anchor="ctr"/>
          <a:lstStyle/>
          <a:p>
            <a:endParaRPr lang="en-MY"/>
          </a:p>
        </p:txBody>
      </p:sp>
      <p:sp>
        <p:nvSpPr>
          <p:cNvPr id="58372" name="Rectangle 4"/>
          <p:cNvSpPr>
            <a:spLocks noGrp="1" noChangeArrowheads="1"/>
          </p:cNvSpPr>
          <p:nvPr>
            <p:ph type="title"/>
          </p:nvPr>
        </p:nvSpPr>
        <p:spPr>
          <a:xfrm>
            <a:off x="304800" y="304800"/>
            <a:ext cx="8553450" cy="685800"/>
          </a:xfrm>
          <a:solidFill>
            <a:srgbClr val="99FF66"/>
          </a:solidFill>
        </p:spPr>
        <p:txBody>
          <a:bodyPr>
            <a:normAutofit fontScale="90000"/>
          </a:bodyPr>
          <a:lstStyle/>
          <a:p>
            <a:pPr eaLnBrk="1" hangingPunct="1"/>
            <a:r>
              <a:rPr lang="en-GB" sz="4000" smtClean="0">
                <a:solidFill>
                  <a:schemeClr val="tx1"/>
                </a:solidFill>
              </a:rPr>
              <a:t>3 components of a learning outcome</a:t>
            </a:r>
            <a:endParaRPr lang="en-US" sz="4000" smtClean="0">
              <a:solidFill>
                <a:schemeClr val="tx1"/>
              </a:solidFill>
            </a:endParaRPr>
          </a:p>
        </p:txBody>
      </p:sp>
      <p:sp>
        <p:nvSpPr>
          <p:cNvPr id="143365" name="Rectangle 5"/>
          <p:cNvSpPr>
            <a:spLocks noGrp="1" noChangeArrowheads="1"/>
          </p:cNvSpPr>
          <p:nvPr>
            <p:ph type="body" idx="1"/>
          </p:nvPr>
        </p:nvSpPr>
        <p:spPr>
          <a:xfrm>
            <a:off x="685800" y="1295400"/>
            <a:ext cx="8153400" cy="4953000"/>
          </a:xfrm>
        </p:spPr>
        <p:txBody>
          <a:bodyPr>
            <a:normAutofit fontScale="92500"/>
          </a:bodyPr>
          <a:lstStyle/>
          <a:p>
            <a:pPr eaLnBrk="1" hangingPunct="1">
              <a:buFont typeface="Wingdings" pitchFamily="2" charset="2"/>
              <a:buNone/>
              <a:tabLst>
                <a:tab pos="569913" algn="l"/>
              </a:tabLst>
              <a:defRPr/>
            </a:pPr>
            <a:r>
              <a:rPr lang="en-US" sz="3300" smtClean="0">
                <a:latin typeface="Arial Narrow" pitchFamily="34" charset="0"/>
              </a:rPr>
              <a:t>2) Condition (</a:t>
            </a:r>
            <a:r>
              <a:rPr lang="en-GB" sz="3300" smtClean="0">
                <a:latin typeface="Arial Narrow" pitchFamily="34" charset="0"/>
              </a:rPr>
              <a:t>context under which the behaviour is to occur)</a:t>
            </a:r>
            <a:endParaRPr lang="en-US" sz="3300" u="sng" smtClean="0">
              <a:latin typeface="Arial Narrow" pitchFamily="34" charset="0"/>
            </a:endParaRPr>
          </a:p>
          <a:p>
            <a:pPr eaLnBrk="1" hangingPunct="1">
              <a:tabLst>
                <a:tab pos="569913" algn="l"/>
              </a:tabLst>
              <a:defRPr/>
            </a:pPr>
            <a:r>
              <a:rPr lang="en-US" sz="3300" b="1" u="sng" smtClean="0">
                <a:latin typeface="Arial Narrow" pitchFamily="34" charset="0"/>
              </a:rPr>
              <a:t>describe</a:t>
            </a:r>
            <a:r>
              <a:rPr lang="en-US" sz="3300" b="1" smtClean="0">
                <a:latin typeface="Arial Narrow" pitchFamily="34" charset="0"/>
              </a:rPr>
              <a:t> the principles used in designing X.(V)</a:t>
            </a:r>
          </a:p>
          <a:p>
            <a:pPr eaLnBrk="1" hangingPunct="1">
              <a:tabLst>
                <a:tab pos="569913" algn="l"/>
              </a:tabLst>
              <a:defRPr/>
            </a:pPr>
            <a:r>
              <a:rPr lang="en-US" sz="3300" b="1" u="sng" smtClean="0">
                <a:latin typeface="Arial Narrow" pitchFamily="34" charset="0"/>
              </a:rPr>
              <a:t>orally</a:t>
            </a:r>
            <a:r>
              <a:rPr lang="en-US" sz="3300" b="1" smtClean="0">
                <a:latin typeface="Arial Narrow" pitchFamily="34" charset="0"/>
              </a:rPr>
              <a:t> </a:t>
            </a:r>
            <a:r>
              <a:rPr lang="en-US" sz="3300" b="1" u="sng" smtClean="0">
                <a:latin typeface="Arial Narrow" pitchFamily="34" charset="0"/>
              </a:rPr>
              <a:t>describe</a:t>
            </a:r>
            <a:r>
              <a:rPr lang="en-US" sz="3300" b="1" smtClean="0">
                <a:latin typeface="Arial Narrow" pitchFamily="34" charset="0"/>
              </a:rPr>
              <a:t> the principles used in designing X. (V&amp;C)</a:t>
            </a:r>
          </a:p>
          <a:p>
            <a:pPr eaLnBrk="1" hangingPunct="1">
              <a:buFont typeface="Wingdings" pitchFamily="2" charset="2"/>
              <a:buNone/>
              <a:tabLst>
                <a:tab pos="569913" algn="l"/>
              </a:tabLst>
              <a:defRPr/>
            </a:pPr>
            <a:endParaRPr lang="en-US" sz="3300" b="1" smtClean="0">
              <a:latin typeface="Arial Narrow" pitchFamily="34" charset="0"/>
            </a:endParaRPr>
          </a:p>
          <a:p>
            <a:pPr eaLnBrk="1" hangingPunct="1">
              <a:tabLst>
                <a:tab pos="569913" algn="l"/>
              </a:tabLst>
              <a:defRPr/>
            </a:pPr>
            <a:r>
              <a:rPr lang="en-US" sz="3300" b="1" u="sng" smtClean="0">
                <a:solidFill>
                  <a:srgbClr val="000000"/>
                </a:solidFill>
                <a:effectLst>
                  <a:outerShdw blurRad="38100" dist="38100" dir="2700000" algn="tl">
                    <a:srgbClr val="FFFFFF"/>
                  </a:outerShdw>
                </a:effectLst>
                <a:latin typeface="Arial Narrow" pitchFamily="34" charset="0"/>
              </a:rPr>
              <a:t>design</a:t>
            </a:r>
            <a:r>
              <a:rPr lang="en-US" sz="3300" b="1" smtClean="0">
                <a:solidFill>
                  <a:srgbClr val="000000"/>
                </a:solidFill>
                <a:effectLst>
                  <a:outerShdw blurRad="38100" dist="38100" dir="2700000" algn="tl">
                    <a:srgbClr val="FFFFFF"/>
                  </a:outerShdw>
                </a:effectLst>
                <a:latin typeface="Arial Narrow" pitchFamily="34" charset="0"/>
              </a:rPr>
              <a:t> a beam. (V)</a:t>
            </a:r>
          </a:p>
          <a:p>
            <a:pPr eaLnBrk="1" hangingPunct="1">
              <a:tabLst>
                <a:tab pos="569913" algn="l"/>
              </a:tabLst>
              <a:defRPr/>
            </a:pPr>
            <a:r>
              <a:rPr lang="en-US" sz="3300" b="1" u="sng" smtClean="0">
                <a:solidFill>
                  <a:srgbClr val="000000"/>
                </a:solidFill>
                <a:effectLst>
                  <a:outerShdw blurRad="38100" dist="38100" dir="2700000" algn="tl">
                    <a:srgbClr val="FFFFFF"/>
                  </a:outerShdw>
                </a:effectLst>
                <a:latin typeface="Arial Narrow" pitchFamily="34" charset="0"/>
              </a:rPr>
              <a:t>design</a:t>
            </a:r>
            <a:r>
              <a:rPr lang="en-US" sz="3300" b="1" smtClean="0">
                <a:solidFill>
                  <a:srgbClr val="000000"/>
                </a:solidFill>
                <a:effectLst>
                  <a:outerShdw blurRad="38100" dist="38100" dir="2700000" algn="tl">
                    <a:srgbClr val="FFFFFF"/>
                  </a:outerShdw>
                </a:effectLst>
                <a:latin typeface="Arial Narrow" pitchFamily="34" charset="0"/>
              </a:rPr>
              <a:t> a beam </a:t>
            </a:r>
            <a:r>
              <a:rPr lang="en-US" sz="3300" b="1" u="sng" smtClean="0">
                <a:solidFill>
                  <a:srgbClr val="000000"/>
                </a:solidFill>
                <a:effectLst>
                  <a:outerShdw blurRad="38100" dist="38100" dir="2700000" algn="tl">
                    <a:srgbClr val="FFFFFF"/>
                  </a:outerShdw>
                </a:effectLst>
                <a:latin typeface="Arial Narrow" pitchFamily="34" charset="0"/>
              </a:rPr>
              <a:t>using Microsoft Excel design template</a:t>
            </a:r>
            <a:r>
              <a:rPr lang="en-US" sz="3300" b="1" smtClean="0">
                <a:solidFill>
                  <a:srgbClr val="000000"/>
                </a:solidFill>
                <a:effectLst>
                  <a:outerShdw blurRad="38100" dist="38100" dir="2700000" algn="tl">
                    <a:srgbClr val="FFFFFF"/>
                  </a:outerShdw>
                </a:effectLst>
                <a:latin typeface="Arial Narrow" pitchFamily="34" charset="0"/>
              </a:rPr>
              <a:t> . (V&amp;C)</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43365">
                                            <p:txEl>
                                              <p:pRg st="0" end="0"/>
                                            </p:txEl>
                                          </p:spTgt>
                                        </p:tgtEl>
                                        <p:attrNameLst>
                                          <p:attrName>style.visibility</p:attrName>
                                        </p:attrNameLst>
                                      </p:cBhvr>
                                      <p:to>
                                        <p:strVal val="visible"/>
                                      </p:to>
                                    </p:set>
                                    <p:anim calcmode="lin" valueType="num">
                                      <p:cBhvr additive="base">
                                        <p:cTn id="7" dur="500" fill="hold"/>
                                        <p:tgtEl>
                                          <p:spTgt spid="14336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4336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43365">
                                            <p:txEl>
                                              <p:pRg st="1" end="1"/>
                                            </p:txEl>
                                          </p:spTgt>
                                        </p:tgtEl>
                                        <p:attrNameLst>
                                          <p:attrName>style.visibility</p:attrName>
                                        </p:attrNameLst>
                                      </p:cBhvr>
                                      <p:to>
                                        <p:strVal val="visible"/>
                                      </p:to>
                                    </p:set>
                                    <p:anim calcmode="lin" valueType="num">
                                      <p:cBhvr additive="base">
                                        <p:cTn id="13" dur="500" fill="hold"/>
                                        <p:tgtEl>
                                          <p:spTgt spid="14336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4336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43365">
                                            <p:txEl>
                                              <p:pRg st="2" end="2"/>
                                            </p:txEl>
                                          </p:spTgt>
                                        </p:tgtEl>
                                        <p:attrNameLst>
                                          <p:attrName>style.visibility</p:attrName>
                                        </p:attrNameLst>
                                      </p:cBhvr>
                                      <p:to>
                                        <p:strVal val="visible"/>
                                      </p:to>
                                    </p:set>
                                    <p:anim calcmode="lin" valueType="num">
                                      <p:cBhvr additive="base">
                                        <p:cTn id="19" dur="500" fill="hold"/>
                                        <p:tgtEl>
                                          <p:spTgt spid="14336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4336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43365">
                                            <p:txEl>
                                              <p:pRg st="4" end="4"/>
                                            </p:txEl>
                                          </p:spTgt>
                                        </p:tgtEl>
                                        <p:attrNameLst>
                                          <p:attrName>style.visibility</p:attrName>
                                        </p:attrNameLst>
                                      </p:cBhvr>
                                      <p:to>
                                        <p:strVal val="visible"/>
                                      </p:to>
                                    </p:set>
                                    <p:anim calcmode="lin" valueType="num">
                                      <p:cBhvr additive="base">
                                        <p:cTn id="25" dur="500" fill="hold"/>
                                        <p:tgtEl>
                                          <p:spTgt spid="143365">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4336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43365">
                                            <p:txEl>
                                              <p:pRg st="5" end="5"/>
                                            </p:txEl>
                                          </p:spTgt>
                                        </p:tgtEl>
                                        <p:attrNameLst>
                                          <p:attrName>style.visibility</p:attrName>
                                        </p:attrNameLst>
                                      </p:cBhvr>
                                      <p:to>
                                        <p:strVal val="visible"/>
                                      </p:to>
                                    </p:set>
                                    <p:anim calcmode="lin" valueType="num">
                                      <p:cBhvr additive="base">
                                        <p:cTn id="31" dur="500" fill="hold"/>
                                        <p:tgtEl>
                                          <p:spTgt spid="143365">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43365">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65" grpId="0" build="p"/>
    </p:bld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ChangeArrowheads="1"/>
          </p:cNvSpPr>
          <p:nvPr/>
        </p:nvSpPr>
        <p:spPr bwMode="gray">
          <a:xfrm>
            <a:off x="0" y="4191000"/>
            <a:ext cx="9144000" cy="2667000"/>
          </a:xfrm>
          <a:prstGeom prst="rect">
            <a:avLst/>
          </a:prstGeom>
          <a:solidFill>
            <a:srgbClr val="9EE8FA"/>
          </a:solidFill>
          <a:ln w="57150" algn="ctr">
            <a:noFill/>
            <a:miter lim="800000"/>
            <a:headEnd/>
            <a:tailEnd/>
          </a:ln>
        </p:spPr>
        <p:txBody>
          <a:bodyPr wrap="none" anchor="ctr"/>
          <a:lstStyle/>
          <a:p>
            <a:endParaRPr lang="en-MY"/>
          </a:p>
        </p:txBody>
      </p:sp>
      <p:sp>
        <p:nvSpPr>
          <p:cNvPr id="59395" name="Rectangle 3"/>
          <p:cNvSpPr>
            <a:spLocks noChangeArrowheads="1"/>
          </p:cNvSpPr>
          <p:nvPr/>
        </p:nvSpPr>
        <p:spPr bwMode="gray">
          <a:xfrm>
            <a:off x="0" y="1860550"/>
            <a:ext cx="9144000" cy="2254250"/>
          </a:xfrm>
          <a:prstGeom prst="rect">
            <a:avLst/>
          </a:prstGeom>
          <a:solidFill>
            <a:srgbClr val="FFFF00"/>
          </a:solidFill>
          <a:ln w="57150" algn="ctr">
            <a:noFill/>
            <a:miter lim="800000"/>
            <a:headEnd/>
            <a:tailEnd/>
          </a:ln>
        </p:spPr>
        <p:txBody>
          <a:bodyPr wrap="none" anchor="ctr"/>
          <a:lstStyle/>
          <a:p>
            <a:endParaRPr lang="en-MY"/>
          </a:p>
        </p:txBody>
      </p:sp>
      <p:sp>
        <p:nvSpPr>
          <p:cNvPr id="59396" name="Rectangle 4"/>
          <p:cNvSpPr>
            <a:spLocks noGrp="1" noChangeArrowheads="1"/>
          </p:cNvSpPr>
          <p:nvPr>
            <p:ph type="title"/>
          </p:nvPr>
        </p:nvSpPr>
        <p:spPr>
          <a:xfrm>
            <a:off x="304800" y="304800"/>
            <a:ext cx="8553450" cy="685800"/>
          </a:xfrm>
          <a:solidFill>
            <a:srgbClr val="99FF66"/>
          </a:solidFill>
        </p:spPr>
        <p:txBody>
          <a:bodyPr>
            <a:normAutofit fontScale="90000"/>
          </a:bodyPr>
          <a:lstStyle/>
          <a:p>
            <a:pPr eaLnBrk="1" hangingPunct="1"/>
            <a:r>
              <a:rPr lang="en-GB" sz="4000" smtClean="0">
                <a:solidFill>
                  <a:schemeClr val="tx1"/>
                </a:solidFill>
              </a:rPr>
              <a:t>3 components of a learning outcome</a:t>
            </a:r>
            <a:endParaRPr lang="en-US" sz="4000" smtClean="0">
              <a:solidFill>
                <a:schemeClr val="tx1"/>
              </a:solidFill>
            </a:endParaRPr>
          </a:p>
        </p:txBody>
      </p:sp>
      <p:sp>
        <p:nvSpPr>
          <p:cNvPr id="145413" name="Rectangle 5"/>
          <p:cNvSpPr>
            <a:spLocks noGrp="1" noChangeArrowheads="1"/>
          </p:cNvSpPr>
          <p:nvPr>
            <p:ph type="body" idx="1"/>
          </p:nvPr>
        </p:nvSpPr>
        <p:spPr>
          <a:xfrm>
            <a:off x="192088" y="1143000"/>
            <a:ext cx="8951912" cy="5334000"/>
          </a:xfrm>
        </p:spPr>
        <p:txBody>
          <a:bodyPr>
            <a:normAutofit lnSpcReduction="10000"/>
          </a:bodyPr>
          <a:lstStyle/>
          <a:p>
            <a:pPr marL="465138" indent="-465138" eaLnBrk="1" hangingPunct="1">
              <a:lnSpc>
                <a:spcPct val="85000"/>
              </a:lnSpc>
              <a:buFont typeface="Wingdings" pitchFamily="2" charset="2"/>
              <a:buNone/>
              <a:defRPr/>
            </a:pPr>
            <a:r>
              <a:rPr lang="en-US" sz="3300" dirty="0" smtClean="0">
                <a:latin typeface="Arial Narrow" pitchFamily="34" charset="0"/>
              </a:rPr>
              <a:t>3)   Standard (</a:t>
            </a:r>
            <a:r>
              <a:rPr lang="en-GB" sz="3300" dirty="0" smtClean="0">
                <a:latin typeface="Arial Narrow" pitchFamily="34" charset="0"/>
              </a:rPr>
              <a:t>criteria of acceptable level of performance)</a:t>
            </a:r>
          </a:p>
          <a:p>
            <a:pPr marL="465138" indent="-465138" eaLnBrk="1" hangingPunct="1">
              <a:lnSpc>
                <a:spcPct val="85000"/>
              </a:lnSpc>
              <a:buFont typeface="Wingdings" pitchFamily="2" charset="2"/>
              <a:buNone/>
              <a:defRPr/>
            </a:pPr>
            <a:endParaRPr lang="en-US" sz="1700" dirty="0" smtClean="0">
              <a:latin typeface="Arial Narrow" pitchFamily="34" charset="0"/>
            </a:endParaRPr>
          </a:p>
          <a:p>
            <a:pPr marL="465138" indent="-465138" eaLnBrk="1" hangingPunct="1">
              <a:defRPr/>
            </a:pPr>
            <a:r>
              <a:rPr lang="en-US" sz="2800" b="1" u="sng" dirty="0" smtClean="0">
                <a:solidFill>
                  <a:srgbClr val="000000"/>
                </a:solidFill>
                <a:effectLst>
                  <a:outerShdw blurRad="38100" dist="38100" dir="2700000" algn="tl">
                    <a:srgbClr val="FFFFFF"/>
                  </a:outerShdw>
                </a:effectLst>
                <a:latin typeface="Arial Narrow" pitchFamily="34" charset="0"/>
              </a:rPr>
              <a:t>describe</a:t>
            </a:r>
            <a:r>
              <a:rPr lang="en-US" sz="2800" b="1" dirty="0" smtClean="0">
                <a:solidFill>
                  <a:srgbClr val="000000"/>
                </a:solidFill>
                <a:effectLst>
                  <a:outerShdw blurRad="38100" dist="38100" dir="2700000" algn="tl">
                    <a:srgbClr val="FFFFFF"/>
                  </a:outerShdw>
                </a:effectLst>
                <a:latin typeface="Arial Narrow" pitchFamily="34" charset="0"/>
              </a:rPr>
              <a:t> the principles used in designing X.(V)</a:t>
            </a:r>
          </a:p>
          <a:p>
            <a:pPr marL="465138" indent="-465138" eaLnBrk="1" hangingPunct="1">
              <a:defRPr/>
            </a:pPr>
            <a:r>
              <a:rPr lang="en-US" sz="2800" b="1" u="sng" dirty="0" smtClean="0">
                <a:solidFill>
                  <a:srgbClr val="000000"/>
                </a:solidFill>
                <a:effectLst>
                  <a:outerShdw blurRad="38100" dist="38100" dir="2700000" algn="tl">
                    <a:srgbClr val="FFFFFF"/>
                  </a:outerShdw>
                </a:effectLst>
                <a:latin typeface="Arial Narrow" pitchFamily="34" charset="0"/>
              </a:rPr>
              <a:t>orally</a:t>
            </a:r>
            <a:r>
              <a:rPr lang="en-US" sz="2800" b="1" dirty="0" smtClean="0">
                <a:solidFill>
                  <a:srgbClr val="000000"/>
                </a:solidFill>
                <a:effectLst>
                  <a:outerShdw blurRad="38100" dist="38100" dir="2700000" algn="tl">
                    <a:srgbClr val="FFFFFF"/>
                  </a:outerShdw>
                </a:effectLst>
                <a:latin typeface="Arial Narrow" pitchFamily="34" charset="0"/>
              </a:rPr>
              <a:t> </a:t>
            </a:r>
            <a:r>
              <a:rPr lang="en-US" sz="2800" b="1" u="sng" dirty="0" smtClean="0">
                <a:solidFill>
                  <a:srgbClr val="000000"/>
                </a:solidFill>
                <a:effectLst>
                  <a:outerShdw blurRad="38100" dist="38100" dir="2700000" algn="tl">
                    <a:srgbClr val="FFFFFF"/>
                  </a:outerShdw>
                </a:effectLst>
                <a:latin typeface="Arial Narrow" pitchFamily="34" charset="0"/>
              </a:rPr>
              <a:t>describe</a:t>
            </a:r>
            <a:r>
              <a:rPr lang="en-US" sz="2800" b="1" dirty="0" smtClean="0">
                <a:solidFill>
                  <a:srgbClr val="000000"/>
                </a:solidFill>
                <a:effectLst>
                  <a:outerShdw blurRad="38100" dist="38100" dir="2700000" algn="tl">
                    <a:srgbClr val="FFFFFF"/>
                  </a:outerShdw>
                </a:effectLst>
                <a:latin typeface="Arial Narrow" pitchFamily="34" charset="0"/>
              </a:rPr>
              <a:t> the principles used in designing X. (V&amp;C)</a:t>
            </a:r>
          </a:p>
          <a:p>
            <a:pPr marL="465138" indent="-465138" eaLnBrk="1" hangingPunct="1">
              <a:defRPr/>
            </a:pPr>
            <a:r>
              <a:rPr lang="en-US" sz="2800" b="1" u="sng" dirty="0" smtClean="0">
                <a:solidFill>
                  <a:srgbClr val="000000"/>
                </a:solidFill>
                <a:effectLst>
                  <a:outerShdw blurRad="38100" dist="38100" dir="2700000" algn="tl">
                    <a:srgbClr val="FFFFFF"/>
                  </a:outerShdw>
                </a:effectLst>
                <a:latin typeface="Arial Narrow" pitchFamily="34" charset="0"/>
              </a:rPr>
              <a:t>orally</a:t>
            </a:r>
            <a:r>
              <a:rPr lang="en-US" sz="2800" b="1" dirty="0" smtClean="0">
                <a:solidFill>
                  <a:srgbClr val="000000"/>
                </a:solidFill>
                <a:effectLst>
                  <a:outerShdw blurRad="38100" dist="38100" dir="2700000" algn="tl">
                    <a:srgbClr val="FFFFFF"/>
                  </a:outerShdw>
                </a:effectLst>
                <a:latin typeface="Arial Narrow" pitchFamily="34" charset="0"/>
              </a:rPr>
              <a:t> </a:t>
            </a:r>
            <a:r>
              <a:rPr lang="en-US" sz="2800" b="1" u="sng" dirty="0" smtClean="0">
                <a:solidFill>
                  <a:srgbClr val="000000"/>
                </a:solidFill>
                <a:effectLst>
                  <a:outerShdw blurRad="38100" dist="38100" dir="2700000" algn="tl">
                    <a:srgbClr val="FFFFFF"/>
                  </a:outerShdw>
                </a:effectLst>
                <a:latin typeface="Arial Narrow" pitchFamily="34" charset="0"/>
              </a:rPr>
              <a:t>describe</a:t>
            </a:r>
            <a:r>
              <a:rPr lang="en-US" sz="2800" b="1" dirty="0" smtClean="0">
                <a:solidFill>
                  <a:srgbClr val="000000"/>
                </a:solidFill>
                <a:effectLst>
                  <a:outerShdw blurRad="38100" dist="38100" dir="2700000" algn="tl">
                    <a:srgbClr val="FFFFFF"/>
                  </a:outerShdw>
                </a:effectLst>
                <a:latin typeface="Arial Narrow" pitchFamily="34" charset="0"/>
              </a:rPr>
              <a:t> the </a:t>
            </a:r>
            <a:r>
              <a:rPr lang="en-US" sz="2800" b="1" u="sng" dirty="0" smtClean="0">
                <a:solidFill>
                  <a:srgbClr val="000000"/>
                </a:solidFill>
                <a:effectLst>
                  <a:outerShdw blurRad="38100" dist="38100" dir="2700000" algn="tl">
                    <a:srgbClr val="FFFFFF"/>
                  </a:outerShdw>
                </a:effectLst>
                <a:latin typeface="Arial Narrow" pitchFamily="34" charset="0"/>
              </a:rPr>
              <a:t>five</a:t>
            </a:r>
            <a:r>
              <a:rPr lang="en-US" sz="2800" b="1" dirty="0" smtClean="0">
                <a:solidFill>
                  <a:srgbClr val="000000"/>
                </a:solidFill>
                <a:effectLst>
                  <a:outerShdw blurRad="38100" dist="38100" dir="2700000" algn="tl">
                    <a:srgbClr val="FFFFFF"/>
                  </a:outerShdw>
                </a:effectLst>
                <a:latin typeface="Arial Narrow" pitchFamily="34" charset="0"/>
              </a:rPr>
              <a:t> principles used in designing X. (V&amp;C&amp;S)</a:t>
            </a:r>
          </a:p>
          <a:p>
            <a:pPr marL="465138" indent="-465138" eaLnBrk="1" hangingPunct="1">
              <a:defRPr/>
            </a:pPr>
            <a:endParaRPr lang="en-US" sz="2800" b="1" dirty="0" smtClean="0">
              <a:solidFill>
                <a:srgbClr val="000000"/>
              </a:solidFill>
              <a:effectLst>
                <a:outerShdw blurRad="38100" dist="38100" dir="2700000" algn="tl">
                  <a:srgbClr val="FFFFFF"/>
                </a:outerShdw>
              </a:effectLst>
              <a:latin typeface="Arial Narrow" pitchFamily="34" charset="0"/>
            </a:endParaRPr>
          </a:p>
          <a:p>
            <a:pPr marL="465138" indent="-465138" eaLnBrk="1" hangingPunct="1">
              <a:defRPr/>
            </a:pPr>
            <a:r>
              <a:rPr lang="en-US" sz="2800" b="1" u="sng" dirty="0" smtClean="0">
                <a:solidFill>
                  <a:srgbClr val="000000"/>
                </a:solidFill>
                <a:effectLst>
                  <a:outerShdw blurRad="38100" dist="38100" dir="2700000" algn="tl">
                    <a:srgbClr val="FFFFFF"/>
                  </a:outerShdw>
                </a:effectLst>
                <a:latin typeface="Arial Narrow" pitchFamily="34" charset="0"/>
              </a:rPr>
              <a:t>design</a:t>
            </a:r>
            <a:r>
              <a:rPr lang="en-US" sz="2800" b="1" dirty="0" smtClean="0">
                <a:solidFill>
                  <a:srgbClr val="000000"/>
                </a:solidFill>
                <a:effectLst>
                  <a:outerShdw blurRad="38100" dist="38100" dir="2700000" algn="tl">
                    <a:srgbClr val="FFFFFF"/>
                  </a:outerShdw>
                </a:effectLst>
                <a:latin typeface="Arial Narrow" pitchFamily="34" charset="0"/>
              </a:rPr>
              <a:t> a beam. (V)</a:t>
            </a:r>
          </a:p>
          <a:p>
            <a:pPr marL="465138" indent="-465138" eaLnBrk="1" hangingPunct="1">
              <a:defRPr/>
            </a:pPr>
            <a:r>
              <a:rPr lang="en-US" sz="2800" b="1" u="sng" dirty="0" smtClean="0">
                <a:solidFill>
                  <a:srgbClr val="000000"/>
                </a:solidFill>
                <a:effectLst>
                  <a:outerShdw blurRad="38100" dist="38100" dir="2700000" algn="tl">
                    <a:srgbClr val="FFFFFF"/>
                  </a:outerShdw>
                </a:effectLst>
                <a:latin typeface="Arial Narrow" pitchFamily="34" charset="0"/>
              </a:rPr>
              <a:t>design</a:t>
            </a:r>
            <a:r>
              <a:rPr lang="en-US" sz="2800" b="1" dirty="0" smtClean="0">
                <a:solidFill>
                  <a:srgbClr val="000000"/>
                </a:solidFill>
                <a:effectLst>
                  <a:outerShdw blurRad="38100" dist="38100" dir="2700000" algn="tl">
                    <a:srgbClr val="FFFFFF"/>
                  </a:outerShdw>
                </a:effectLst>
                <a:latin typeface="Arial Narrow" pitchFamily="34" charset="0"/>
              </a:rPr>
              <a:t> a beam </a:t>
            </a:r>
            <a:r>
              <a:rPr lang="en-US" sz="2800" b="1" u="sng" dirty="0" smtClean="0">
                <a:solidFill>
                  <a:srgbClr val="000000"/>
                </a:solidFill>
                <a:effectLst>
                  <a:outerShdw blurRad="38100" dist="38100" dir="2700000" algn="tl">
                    <a:srgbClr val="FFFFFF"/>
                  </a:outerShdw>
                </a:effectLst>
                <a:latin typeface="Arial Narrow" pitchFamily="34" charset="0"/>
              </a:rPr>
              <a:t>using Microsoft Excel design template</a:t>
            </a:r>
            <a:r>
              <a:rPr lang="en-US" sz="2800" b="1" dirty="0" smtClean="0">
                <a:solidFill>
                  <a:srgbClr val="000000"/>
                </a:solidFill>
                <a:effectLst>
                  <a:outerShdw blurRad="38100" dist="38100" dir="2700000" algn="tl">
                    <a:srgbClr val="FFFFFF"/>
                  </a:outerShdw>
                </a:effectLst>
                <a:latin typeface="Arial Narrow" pitchFamily="34" charset="0"/>
              </a:rPr>
              <a:t> . (V&amp;C)</a:t>
            </a:r>
          </a:p>
          <a:p>
            <a:pPr marL="465138" indent="-465138" eaLnBrk="1" hangingPunct="1">
              <a:defRPr/>
            </a:pPr>
            <a:r>
              <a:rPr lang="en-US" sz="2800" b="1" u="sng" dirty="0" smtClean="0">
                <a:solidFill>
                  <a:srgbClr val="000000"/>
                </a:solidFill>
                <a:effectLst>
                  <a:outerShdw blurRad="38100" dist="38100" dir="2700000" algn="tl">
                    <a:srgbClr val="FFFFFF"/>
                  </a:outerShdw>
                </a:effectLst>
                <a:latin typeface="Arial Narrow" pitchFamily="34" charset="0"/>
              </a:rPr>
              <a:t>design</a:t>
            </a:r>
            <a:r>
              <a:rPr lang="en-US" sz="2800" b="1" dirty="0" smtClean="0">
                <a:solidFill>
                  <a:srgbClr val="000000"/>
                </a:solidFill>
                <a:effectLst>
                  <a:outerShdw blurRad="38100" dist="38100" dir="2700000" algn="tl">
                    <a:srgbClr val="FFFFFF"/>
                  </a:outerShdw>
                </a:effectLst>
                <a:latin typeface="Arial Narrow" pitchFamily="34" charset="0"/>
              </a:rPr>
              <a:t> a beam </a:t>
            </a:r>
            <a:r>
              <a:rPr lang="en-US" sz="2800" b="1" u="sng" dirty="0" smtClean="0">
                <a:solidFill>
                  <a:srgbClr val="000000"/>
                </a:solidFill>
                <a:effectLst>
                  <a:outerShdw blurRad="38100" dist="38100" dir="2700000" algn="tl">
                    <a:srgbClr val="FFFFFF"/>
                  </a:outerShdw>
                </a:effectLst>
                <a:latin typeface="Arial Narrow" pitchFamily="34" charset="0"/>
              </a:rPr>
              <a:t>using Microsoft Excel design template</a:t>
            </a:r>
            <a:r>
              <a:rPr lang="en-US" sz="2800" b="1" dirty="0" smtClean="0">
                <a:solidFill>
                  <a:srgbClr val="000000"/>
                </a:solidFill>
                <a:effectLst>
                  <a:outerShdw blurRad="38100" dist="38100" dir="2700000" algn="tl">
                    <a:srgbClr val="FFFFFF"/>
                  </a:outerShdw>
                </a:effectLst>
                <a:latin typeface="Arial Narrow" pitchFamily="34" charset="0"/>
              </a:rPr>
              <a:t> based on </a:t>
            </a:r>
            <a:r>
              <a:rPr lang="en-US" sz="2800" b="1" u="sng" dirty="0" smtClean="0">
                <a:solidFill>
                  <a:srgbClr val="000000"/>
                </a:solidFill>
                <a:effectLst>
                  <a:outerShdw blurRad="38100" dist="38100" dir="2700000" algn="tl">
                    <a:srgbClr val="FFFFFF"/>
                  </a:outerShdw>
                </a:effectLst>
                <a:latin typeface="Arial Narrow" pitchFamily="34" charset="0"/>
              </a:rPr>
              <a:t>BS 5950:Part 1.</a:t>
            </a:r>
            <a:r>
              <a:rPr lang="en-US" sz="2800" b="1" dirty="0" smtClean="0">
                <a:solidFill>
                  <a:srgbClr val="000000"/>
                </a:solidFill>
                <a:effectLst>
                  <a:outerShdw blurRad="38100" dist="38100" dir="2700000" algn="tl">
                    <a:srgbClr val="FFFFFF"/>
                  </a:outerShdw>
                </a:effectLst>
                <a:latin typeface="Arial Narrow" pitchFamily="34" charset="0"/>
              </a:rPr>
              <a:t> (V&amp;C&amp;S)</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45413">
                                            <p:txEl>
                                              <p:pRg st="0" end="0"/>
                                            </p:txEl>
                                          </p:spTgt>
                                        </p:tgtEl>
                                        <p:attrNameLst>
                                          <p:attrName>style.visibility</p:attrName>
                                        </p:attrNameLst>
                                      </p:cBhvr>
                                      <p:to>
                                        <p:strVal val="visible"/>
                                      </p:to>
                                    </p:set>
                                    <p:anim calcmode="lin" valueType="num">
                                      <p:cBhvr additive="base">
                                        <p:cTn id="7" dur="500" fill="hold"/>
                                        <p:tgtEl>
                                          <p:spTgt spid="14541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4541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45413">
                                            <p:txEl>
                                              <p:pRg st="2" end="2"/>
                                            </p:txEl>
                                          </p:spTgt>
                                        </p:tgtEl>
                                        <p:attrNameLst>
                                          <p:attrName>style.visibility</p:attrName>
                                        </p:attrNameLst>
                                      </p:cBhvr>
                                      <p:to>
                                        <p:strVal val="visible"/>
                                      </p:to>
                                    </p:set>
                                    <p:anim calcmode="lin" valueType="num">
                                      <p:cBhvr additive="base">
                                        <p:cTn id="13" dur="500" fill="hold"/>
                                        <p:tgtEl>
                                          <p:spTgt spid="14541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4541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45413">
                                            <p:txEl>
                                              <p:pRg st="3" end="3"/>
                                            </p:txEl>
                                          </p:spTgt>
                                        </p:tgtEl>
                                        <p:attrNameLst>
                                          <p:attrName>style.visibility</p:attrName>
                                        </p:attrNameLst>
                                      </p:cBhvr>
                                      <p:to>
                                        <p:strVal val="visible"/>
                                      </p:to>
                                    </p:set>
                                    <p:anim calcmode="lin" valueType="num">
                                      <p:cBhvr additive="base">
                                        <p:cTn id="19" dur="500" fill="hold"/>
                                        <p:tgtEl>
                                          <p:spTgt spid="14541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4541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45413">
                                            <p:txEl>
                                              <p:pRg st="4" end="4"/>
                                            </p:txEl>
                                          </p:spTgt>
                                        </p:tgtEl>
                                        <p:attrNameLst>
                                          <p:attrName>style.visibility</p:attrName>
                                        </p:attrNameLst>
                                      </p:cBhvr>
                                      <p:to>
                                        <p:strVal val="visible"/>
                                      </p:to>
                                    </p:set>
                                    <p:anim calcmode="lin" valueType="num">
                                      <p:cBhvr additive="base">
                                        <p:cTn id="25" dur="500" fill="hold"/>
                                        <p:tgtEl>
                                          <p:spTgt spid="14541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541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45413">
                                            <p:txEl>
                                              <p:pRg st="6" end="6"/>
                                            </p:txEl>
                                          </p:spTgt>
                                        </p:tgtEl>
                                        <p:attrNameLst>
                                          <p:attrName>style.visibility</p:attrName>
                                        </p:attrNameLst>
                                      </p:cBhvr>
                                      <p:to>
                                        <p:strVal val="visible"/>
                                      </p:to>
                                    </p:set>
                                    <p:anim calcmode="lin" valueType="num">
                                      <p:cBhvr additive="base">
                                        <p:cTn id="31" dur="500" fill="hold"/>
                                        <p:tgtEl>
                                          <p:spTgt spid="145413">
                                            <p:txEl>
                                              <p:pRg st="6" end="6"/>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4541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45413">
                                            <p:txEl>
                                              <p:pRg st="7" end="7"/>
                                            </p:txEl>
                                          </p:spTgt>
                                        </p:tgtEl>
                                        <p:attrNameLst>
                                          <p:attrName>style.visibility</p:attrName>
                                        </p:attrNameLst>
                                      </p:cBhvr>
                                      <p:to>
                                        <p:strVal val="visible"/>
                                      </p:to>
                                    </p:set>
                                    <p:anim calcmode="lin" valueType="num">
                                      <p:cBhvr additive="base">
                                        <p:cTn id="37" dur="500" fill="hold"/>
                                        <p:tgtEl>
                                          <p:spTgt spid="145413">
                                            <p:txEl>
                                              <p:pRg st="7" end="7"/>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45413">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45413">
                                            <p:txEl>
                                              <p:pRg st="8" end="8"/>
                                            </p:txEl>
                                          </p:spTgt>
                                        </p:tgtEl>
                                        <p:attrNameLst>
                                          <p:attrName>style.visibility</p:attrName>
                                        </p:attrNameLst>
                                      </p:cBhvr>
                                      <p:to>
                                        <p:strVal val="visible"/>
                                      </p:to>
                                    </p:set>
                                    <p:anim calcmode="lin" valueType="num">
                                      <p:cBhvr additive="base">
                                        <p:cTn id="43" dur="500" fill="hold"/>
                                        <p:tgtEl>
                                          <p:spTgt spid="14541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4541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13" grpId="0" build="p"/>
    </p:bldLst>
  </p:timing>
</p:sld>
</file>

<file path=ppt/slides/slide1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457200" y="142875"/>
            <a:ext cx="8229600" cy="1049338"/>
          </a:xfrm>
          <a:solidFill>
            <a:srgbClr val="99FF66"/>
          </a:solidFill>
        </p:spPr>
        <p:txBody>
          <a:bodyPr>
            <a:normAutofit fontScale="90000"/>
          </a:bodyPr>
          <a:lstStyle/>
          <a:p>
            <a:pPr eaLnBrk="1" hangingPunct="1"/>
            <a:r>
              <a:rPr lang="en-US" sz="3800" smtClean="0">
                <a:solidFill>
                  <a:schemeClr val="tx1"/>
                </a:solidFill>
                <a:latin typeface="Arial Narrow" pitchFamily="34" charset="0"/>
              </a:rPr>
              <a:t>Learning outcomes by adding a condition and standard</a:t>
            </a:r>
          </a:p>
        </p:txBody>
      </p:sp>
      <p:sp>
        <p:nvSpPr>
          <p:cNvPr id="148483" name="Rectangle 3"/>
          <p:cNvSpPr>
            <a:spLocks noGrp="1" noChangeArrowheads="1"/>
          </p:cNvSpPr>
          <p:nvPr>
            <p:ph type="body" idx="1"/>
          </p:nvPr>
        </p:nvSpPr>
        <p:spPr>
          <a:xfrm>
            <a:off x="533400" y="1295400"/>
            <a:ext cx="8153400" cy="5181600"/>
          </a:xfrm>
        </p:spPr>
        <p:txBody>
          <a:bodyPr>
            <a:normAutofit lnSpcReduction="10000"/>
          </a:bodyPr>
          <a:lstStyle/>
          <a:p>
            <a:pPr eaLnBrk="1" hangingPunct="1">
              <a:lnSpc>
                <a:spcPct val="80000"/>
              </a:lnSpc>
              <a:buFont typeface="Wingdings" pitchFamily="2" charset="2"/>
              <a:buNone/>
            </a:pPr>
            <a:r>
              <a:rPr lang="en-US" sz="3100" b="1" u="sng" smtClean="0">
                <a:latin typeface="Arial Narrow" pitchFamily="34" charset="0"/>
              </a:rPr>
              <a:t>Poor</a:t>
            </a:r>
          </a:p>
          <a:p>
            <a:pPr eaLnBrk="1" hangingPunct="1">
              <a:lnSpc>
                <a:spcPct val="80000"/>
              </a:lnSpc>
            </a:pPr>
            <a:r>
              <a:rPr lang="en-US" sz="3100" b="1" smtClean="0">
                <a:latin typeface="Arial Narrow" pitchFamily="34" charset="0"/>
              </a:rPr>
              <a:t>Students should be able to design research.</a:t>
            </a:r>
          </a:p>
          <a:p>
            <a:pPr eaLnBrk="1" hangingPunct="1">
              <a:lnSpc>
                <a:spcPct val="80000"/>
              </a:lnSpc>
            </a:pPr>
            <a:endParaRPr lang="en-US" sz="3100" b="1" smtClean="0">
              <a:latin typeface="Arial Narrow" pitchFamily="34" charset="0"/>
            </a:endParaRPr>
          </a:p>
          <a:p>
            <a:pPr eaLnBrk="1" hangingPunct="1">
              <a:lnSpc>
                <a:spcPct val="80000"/>
              </a:lnSpc>
              <a:buFont typeface="Wingdings" pitchFamily="2" charset="2"/>
              <a:buNone/>
            </a:pPr>
            <a:r>
              <a:rPr lang="en-US" sz="3100" b="1" u="sng" smtClean="0">
                <a:latin typeface="Arial Narrow" pitchFamily="34" charset="0"/>
              </a:rPr>
              <a:t>Better</a:t>
            </a:r>
          </a:p>
          <a:p>
            <a:pPr eaLnBrk="1" hangingPunct="1">
              <a:lnSpc>
                <a:spcPct val="80000"/>
              </a:lnSpc>
            </a:pPr>
            <a:r>
              <a:rPr lang="en-US" sz="3100" b="1" smtClean="0">
                <a:latin typeface="Arial Narrow" pitchFamily="34" charset="0"/>
              </a:rPr>
              <a:t>Students should be able to independently design and carry out </a:t>
            </a:r>
            <a:r>
              <a:rPr lang="en-US" sz="3100" b="1" smtClean="0">
                <a:solidFill>
                  <a:schemeClr val="tx2"/>
                </a:solidFill>
                <a:latin typeface="Arial Narrow" pitchFamily="34" charset="0"/>
              </a:rPr>
              <a:t>experimental and correlational</a:t>
            </a:r>
            <a:r>
              <a:rPr lang="en-US" sz="3100" b="1" smtClean="0">
                <a:latin typeface="Arial Narrow" pitchFamily="34" charset="0"/>
              </a:rPr>
              <a:t> research.</a:t>
            </a:r>
          </a:p>
          <a:p>
            <a:pPr eaLnBrk="1" hangingPunct="1">
              <a:lnSpc>
                <a:spcPct val="80000"/>
              </a:lnSpc>
              <a:buFont typeface="Wingdings" pitchFamily="2" charset="2"/>
              <a:buNone/>
            </a:pPr>
            <a:r>
              <a:rPr lang="en-US" sz="3100" b="1" u="sng" smtClean="0">
                <a:latin typeface="Arial Narrow" pitchFamily="34" charset="0"/>
              </a:rPr>
              <a:t>Best</a:t>
            </a:r>
          </a:p>
          <a:p>
            <a:pPr eaLnBrk="1" hangingPunct="1">
              <a:lnSpc>
                <a:spcPct val="80000"/>
              </a:lnSpc>
            </a:pPr>
            <a:r>
              <a:rPr lang="en-US" sz="3100" b="1" smtClean="0">
                <a:latin typeface="Arial Narrow" pitchFamily="34" charset="0"/>
              </a:rPr>
              <a:t>Students should be able to independently design and carry out experimental and correlational research </a:t>
            </a:r>
            <a:r>
              <a:rPr lang="en-US" sz="3100" b="1" smtClean="0">
                <a:solidFill>
                  <a:schemeClr val="tx2"/>
                </a:solidFill>
                <a:latin typeface="Arial Narrow" pitchFamily="34" charset="0"/>
              </a:rPr>
              <a:t>that yields valid results</a:t>
            </a:r>
            <a:r>
              <a:rPr lang="en-US" sz="3100" b="1" smtClean="0">
                <a:latin typeface="Arial Narrow" pitchFamily="34" charset="0"/>
              </a:rPr>
              <a:t>.</a:t>
            </a:r>
          </a:p>
          <a:p>
            <a:pPr eaLnBrk="1" hangingPunct="1">
              <a:lnSpc>
                <a:spcPct val="80000"/>
              </a:lnSpc>
            </a:pPr>
            <a:endParaRPr lang="en-US" sz="3100" b="1" smtClean="0">
              <a:latin typeface="Arial Narrow" pitchFamily="34" charset="0"/>
            </a:endParaRPr>
          </a:p>
          <a:p>
            <a:pPr eaLnBrk="1" hangingPunct="1">
              <a:lnSpc>
                <a:spcPct val="80000"/>
              </a:lnSpc>
              <a:buFont typeface="Wingdings" pitchFamily="2" charset="2"/>
              <a:buNone/>
            </a:pPr>
            <a:r>
              <a:rPr lang="en-US" sz="1500" b="1" smtClean="0"/>
              <a:t>Source: Bergen, R. 2000. A Program Guideline for Outcomes Assessment at Geneva College</a:t>
            </a:r>
          </a:p>
          <a:p>
            <a:pPr eaLnBrk="1" hangingPunct="1">
              <a:lnSpc>
                <a:spcPct val="80000"/>
              </a:lnSpc>
            </a:pPr>
            <a:endParaRPr lang="en-US" sz="1500" b="1" smtClean="0"/>
          </a:p>
          <a:p>
            <a:pPr eaLnBrk="1" hangingPunct="1">
              <a:lnSpc>
                <a:spcPct val="80000"/>
              </a:lnSpc>
            </a:pPr>
            <a:endParaRPr lang="en-US" sz="2200" smtClean="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48483">
                                            <p:txEl>
                                              <p:pRg st="0" end="0"/>
                                            </p:txEl>
                                          </p:spTgt>
                                        </p:tgtEl>
                                        <p:attrNameLst>
                                          <p:attrName>style.visibility</p:attrName>
                                        </p:attrNameLst>
                                      </p:cBhvr>
                                      <p:to>
                                        <p:strVal val="visible"/>
                                      </p:to>
                                    </p:set>
                                    <p:anim calcmode="lin" valueType="num">
                                      <p:cBhvr additive="base">
                                        <p:cTn id="7" dur="500" fill="hold"/>
                                        <p:tgtEl>
                                          <p:spTgt spid="14848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4848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48483">
                                            <p:txEl>
                                              <p:pRg st="1" end="1"/>
                                            </p:txEl>
                                          </p:spTgt>
                                        </p:tgtEl>
                                        <p:attrNameLst>
                                          <p:attrName>style.visibility</p:attrName>
                                        </p:attrNameLst>
                                      </p:cBhvr>
                                      <p:to>
                                        <p:strVal val="visible"/>
                                      </p:to>
                                    </p:set>
                                    <p:anim calcmode="lin" valueType="num">
                                      <p:cBhvr additive="base">
                                        <p:cTn id="13" dur="500" fill="hold"/>
                                        <p:tgtEl>
                                          <p:spTgt spid="14848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4848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48483">
                                            <p:txEl>
                                              <p:pRg st="3" end="3"/>
                                            </p:txEl>
                                          </p:spTgt>
                                        </p:tgtEl>
                                        <p:attrNameLst>
                                          <p:attrName>style.visibility</p:attrName>
                                        </p:attrNameLst>
                                      </p:cBhvr>
                                      <p:to>
                                        <p:strVal val="visible"/>
                                      </p:to>
                                    </p:set>
                                    <p:anim calcmode="lin" valueType="num">
                                      <p:cBhvr additive="base">
                                        <p:cTn id="19" dur="500" fill="hold"/>
                                        <p:tgtEl>
                                          <p:spTgt spid="14848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4848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48483">
                                            <p:txEl>
                                              <p:pRg st="4" end="4"/>
                                            </p:txEl>
                                          </p:spTgt>
                                        </p:tgtEl>
                                        <p:attrNameLst>
                                          <p:attrName>style.visibility</p:attrName>
                                        </p:attrNameLst>
                                      </p:cBhvr>
                                      <p:to>
                                        <p:strVal val="visible"/>
                                      </p:to>
                                    </p:set>
                                    <p:anim calcmode="lin" valueType="num">
                                      <p:cBhvr additive="base">
                                        <p:cTn id="25" dur="500" fill="hold"/>
                                        <p:tgtEl>
                                          <p:spTgt spid="148483">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4848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48483">
                                            <p:txEl>
                                              <p:pRg st="5" end="5"/>
                                            </p:txEl>
                                          </p:spTgt>
                                        </p:tgtEl>
                                        <p:attrNameLst>
                                          <p:attrName>style.visibility</p:attrName>
                                        </p:attrNameLst>
                                      </p:cBhvr>
                                      <p:to>
                                        <p:strVal val="visible"/>
                                      </p:to>
                                    </p:set>
                                    <p:anim calcmode="lin" valueType="num">
                                      <p:cBhvr additive="base">
                                        <p:cTn id="31" dur="500" fill="hold"/>
                                        <p:tgtEl>
                                          <p:spTgt spid="148483">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4848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48483">
                                            <p:txEl>
                                              <p:pRg st="6" end="6"/>
                                            </p:txEl>
                                          </p:spTgt>
                                        </p:tgtEl>
                                        <p:attrNameLst>
                                          <p:attrName>style.visibility</p:attrName>
                                        </p:attrNameLst>
                                      </p:cBhvr>
                                      <p:to>
                                        <p:strVal val="visible"/>
                                      </p:to>
                                    </p:set>
                                    <p:anim calcmode="lin" valueType="num">
                                      <p:cBhvr additive="base">
                                        <p:cTn id="37" dur="500" fill="hold"/>
                                        <p:tgtEl>
                                          <p:spTgt spid="148483">
                                            <p:txEl>
                                              <p:pRg st="6" end="6"/>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4848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48483">
                                            <p:txEl>
                                              <p:pRg st="8" end="8"/>
                                            </p:txEl>
                                          </p:spTgt>
                                        </p:tgtEl>
                                        <p:attrNameLst>
                                          <p:attrName>style.visibility</p:attrName>
                                        </p:attrNameLst>
                                      </p:cBhvr>
                                      <p:to>
                                        <p:strVal val="visible"/>
                                      </p:to>
                                    </p:set>
                                    <p:anim calcmode="lin" valueType="num">
                                      <p:cBhvr additive="base">
                                        <p:cTn id="43" dur="500" fill="hold"/>
                                        <p:tgtEl>
                                          <p:spTgt spid="148483">
                                            <p:txEl>
                                              <p:pRg st="8" end="8"/>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148483">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483" grpId="0" build="p" autoUpdateAnimBg="0"/>
    </p:bld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defRPr/>
            </a:pPr>
            <a:r>
              <a:rPr lang="en-US" dirty="0" smtClean="0"/>
              <a:t>Course Outcomes</a:t>
            </a:r>
            <a:endParaRPr lang="en-GB" dirty="0" smtClean="0"/>
          </a:p>
        </p:txBody>
      </p:sp>
      <p:sp>
        <p:nvSpPr>
          <p:cNvPr id="29699" name="Rectangle 3"/>
          <p:cNvSpPr>
            <a:spLocks noGrp="1" noChangeArrowheads="1"/>
          </p:cNvSpPr>
          <p:nvPr>
            <p:ph type="body" idx="1"/>
          </p:nvPr>
        </p:nvSpPr>
        <p:spPr>
          <a:xfrm>
            <a:off x="357188" y="1643063"/>
            <a:ext cx="8501062" cy="4625975"/>
          </a:xfrm>
        </p:spPr>
        <p:txBody>
          <a:bodyPr>
            <a:normAutofit fontScale="92500"/>
          </a:bodyPr>
          <a:lstStyle/>
          <a:p>
            <a:pPr eaLnBrk="1" hangingPunct="1">
              <a:lnSpc>
                <a:spcPct val="90000"/>
              </a:lnSpc>
            </a:pPr>
            <a:r>
              <a:rPr lang="en-US" sz="3600" smtClean="0"/>
              <a:t>Statement … explain, calculate, derive, design, critique.</a:t>
            </a:r>
          </a:p>
          <a:p>
            <a:pPr eaLnBrk="1" hangingPunct="1">
              <a:lnSpc>
                <a:spcPct val="90000"/>
              </a:lnSpc>
            </a:pPr>
            <a:r>
              <a:rPr lang="en-US" sz="3600" smtClean="0"/>
              <a:t>Statement … learn, know, understand, appreciate – not learning objectives but may qualify as outcomes (non-observable).</a:t>
            </a:r>
          </a:p>
          <a:p>
            <a:pPr eaLnBrk="1" hangingPunct="1">
              <a:lnSpc>
                <a:spcPct val="90000"/>
              </a:lnSpc>
            </a:pPr>
            <a:r>
              <a:rPr lang="en-US" sz="3600" smtClean="0"/>
              <a:t>Understanding cannot be directly observed, student must do something observable to demonstrate his/her understanding.</a:t>
            </a:r>
            <a:endParaRPr lang="en-GB" sz="3600" smtClean="0"/>
          </a:p>
        </p:txBody>
      </p:sp>
      <p:pic>
        <p:nvPicPr>
          <p:cNvPr id="29700" name="Picture 4" descr="j0284133"/>
          <p:cNvPicPr>
            <a:picLocks noChangeAspect="1" noChangeArrowheads="1" noCrop="1"/>
          </p:cNvPicPr>
          <p:nvPr/>
        </p:nvPicPr>
        <p:blipFill>
          <a:blip r:embed="rId2" cstate="print"/>
          <a:srcRect/>
          <a:stretch>
            <a:fillRect/>
          </a:stretch>
        </p:blipFill>
        <p:spPr bwMode="auto">
          <a:xfrm>
            <a:off x="7367588" y="4953000"/>
            <a:ext cx="1776412" cy="19050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14290"/>
            <a:ext cx="8686800" cy="838200"/>
          </a:xfrm>
        </p:spPr>
        <p:txBody>
          <a:bodyPr>
            <a:normAutofit fontScale="90000"/>
          </a:bodyPr>
          <a:lstStyle/>
          <a:p>
            <a:pPr eaLnBrk="1" fontAlgn="auto" hangingPunct="1">
              <a:spcAft>
                <a:spcPts val="0"/>
              </a:spcAft>
              <a:defRPr/>
            </a:pPr>
            <a:r>
              <a:rPr lang="en-MY" b="1" dirty="0" smtClean="0"/>
              <a:t>(i) Knowledge </a:t>
            </a:r>
            <a:r>
              <a:rPr lang="en-MY" b="1" dirty="0" smtClean="0"/>
              <a:t>of Engineering </a:t>
            </a:r>
            <a:r>
              <a:rPr lang="en-MY" b="1" strike="sngStrike" dirty="0" smtClean="0"/>
              <a:t>Sciences</a:t>
            </a:r>
            <a:endParaRPr lang="en-MY" strike="sngStrike"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05190513"/>
              </p:ext>
            </p:extLst>
          </p:nvPr>
        </p:nvGraphicFramePr>
        <p:xfrm>
          <a:off x="0" y="1071562"/>
          <a:ext cx="9143999" cy="5786437"/>
        </p:xfrm>
        <a:graphic>
          <a:graphicData uri="http://schemas.openxmlformats.org/drawingml/2006/table">
            <a:tbl>
              <a:tblPr firstRow="1" bandRow="1">
                <a:tableStyleId>{5C22544A-7EE6-4342-B048-85BDC9FD1C3A}</a:tableStyleId>
              </a:tblPr>
              <a:tblGrid>
                <a:gridCol w="2153941"/>
                <a:gridCol w="2330020"/>
                <a:gridCol w="2330019"/>
                <a:gridCol w="2330019"/>
              </a:tblGrid>
              <a:tr h="777242">
                <a:tc>
                  <a:txBody>
                    <a:bodyPr/>
                    <a:lstStyle/>
                    <a:p>
                      <a:r>
                        <a:rPr lang="en-US" dirty="0" smtClean="0">
                          <a:solidFill>
                            <a:schemeClr val="tx1"/>
                          </a:solidFill>
                        </a:rPr>
                        <a:t>Differentiation Characteristic</a:t>
                      </a:r>
                      <a:endParaRPr lang="en-MY" dirty="0">
                        <a:solidFill>
                          <a:schemeClr val="tx1"/>
                        </a:solidFill>
                      </a:endParaRPr>
                    </a:p>
                  </a:txBody>
                  <a:tcPr/>
                </a:tc>
                <a:tc>
                  <a:txBody>
                    <a:bodyPr/>
                    <a:lstStyle/>
                    <a:p>
                      <a:r>
                        <a:rPr lang="en-US" dirty="0" smtClean="0">
                          <a:solidFill>
                            <a:schemeClr val="tx1"/>
                          </a:solidFill>
                        </a:rPr>
                        <a:t>WA</a:t>
                      </a:r>
                      <a:endParaRPr lang="en-MY" dirty="0">
                        <a:solidFill>
                          <a:schemeClr val="tx1"/>
                        </a:solidFill>
                      </a:endParaRPr>
                    </a:p>
                  </a:txBody>
                  <a:tcPr/>
                </a:tc>
                <a:tc>
                  <a:txBody>
                    <a:bodyPr/>
                    <a:lstStyle/>
                    <a:p>
                      <a:r>
                        <a:rPr lang="en-US" dirty="0" smtClean="0">
                          <a:solidFill>
                            <a:schemeClr val="tx1"/>
                          </a:solidFill>
                        </a:rPr>
                        <a:t>SA</a:t>
                      </a:r>
                      <a:endParaRPr lang="en-MY" dirty="0">
                        <a:solidFill>
                          <a:schemeClr val="tx1"/>
                        </a:solidFill>
                      </a:endParaRPr>
                    </a:p>
                  </a:txBody>
                  <a:tcPr/>
                </a:tc>
                <a:tc>
                  <a:txBody>
                    <a:bodyPr/>
                    <a:lstStyle/>
                    <a:p>
                      <a:r>
                        <a:rPr lang="en-US" dirty="0" smtClean="0">
                          <a:solidFill>
                            <a:schemeClr val="tx1"/>
                          </a:solidFill>
                        </a:rPr>
                        <a:t>DA</a:t>
                      </a:r>
                      <a:endParaRPr lang="en-MY" dirty="0">
                        <a:solidFill>
                          <a:schemeClr val="tx1"/>
                        </a:solidFill>
                      </a:endParaRPr>
                    </a:p>
                  </a:txBody>
                  <a:tcPr/>
                </a:tc>
              </a:tr>
              <a:tr h="5009195">
                <a:tc>
                  <a:txBody>
                    <a:bodyPr/>
                    <a:lstStyle/>
                    <a:p>
                      <a:r>
                        <a:rPr kumimoji="0" lang="en-MY" sz="2000" kern="1200" baseline="0" dirty="0" smtClean="0">
                          <a:solidFill>
                            <a:schemeClr val="dk1"/>
                          </a:solidFill>
                          <a:latin typeface="+mn-lt"/>
                          <a:ea typeface="+mn-ea"/>
                          <a:cs typeface="+mn-cs"/>
                        </a:rPr>
                        <a:t>Breadth and depth of</a:t>
                      </a:r>
                    </a:p>
                    <a:p>
                      <a:r>
                        <a:rPr kumimoji="0" lang="en-MY" sz="2000" kern="1200" baseline="0" dirty="0" smtClean="0">
                          <a:solidFill>
                            <a:schemeClr val="dk1"/>
                          </a:solidFill>
                          <a:latin typeface="+mn-lt"/>
                          <a:ea typeface="+mn-ea"/>
                          <a:cs typeface="+mn-cs"/>
                        </a:rPr>
                        <a:t>education and type of knowledge, both</a:t>
                      </a:r>
                    </a:p>
                    <a:p>
                      <a:r>
                        <a:rPr kumimoji="0" lang="en-MY" sz="2000" kern="1200" baseline="0" dirty="0" smtClean="0">
                          <a:solidFill>
                            <a:schemeClr val="dk1"/>
                          </a:solidFill>
                          <a:latin typeface="+mn-lt"/>
                          <a:ea typeface="+mn-ea"/>
                          <a:cs typeface="+mn-cs"/>
                        </a:rPr>
                        <a:t>Theoretical and Practical</a:t>
                      </a:r>
                    </a:p>
                    <a:p>
                      <a:endParaRPr lang="en-MY" sz="2000" dirty="0"/>
                    </a:p>
                  </a:txBody>
                  <a:tcPr/>
                </a:tc>
                <a:tc>
                  <a:txBody>
                    <a:bodyPr/>
                    <a:lstStyle/>
                    <a:p>
                      <a:r>
                        <a:rPr kumimoji="0" lang="en-MY" sz="2000" kern="1200" baseline="0" dirty="0" smtClean="0">
                          <a:solidFill>
                            <a:schemeClr val="dk1"/>
                          </a:solidFill>
                          <a:latin typeface="+mn-lt"/>
                          <a:ea typeface="+mn-ea"/>
                          <a:cs typeface="+mn-cs"/>
                        </a:rPr>
                        <a:t>Apply knowledge of mathematics, science, engineering fundamentals and an engineering specialization </a:t>
                      </a:r>
                      <a:r>
                        <a:rPr kumimoji="0" lang="en-MY" sz="2000" kern="1200" baseline="0" dirty="0" smtClean="0">
                          <a:solidFill>
                            <a:schemeClr val="tx1"/>
                          </a:solidFill>
                          <a:latin typeface="+mn-lt"/>
                          <a:ea typeface="+mn-ea"/>
                          <a:cs typeface="+mn-cs"/>
                        </a:rPr>
                        <a:t>to the </a:t>
                      </a:r>
                      <a:r>
                        <a:rPr kumimoji="0" lang="en-US" sz="2000" u="sng" strike="noStrike" cap="none" normalizeH="0" baseline="0" dirty="0" smtClean="0">
                          <a:ln>
                            <a:noFill/>
                          </a:ln>
                          <a:solidFill>
                            <a:srgbClr val="FF0000"/>
                          </a:solidFill>
                          <a:effectLst/>
                        </a:rPr>
                        <a:t>solution of complex engineering problems</a:t>
                      </a:r>
                      <a:r>
                        <a:rPr kumimoji="0" lang="en-US" sz="2000" u="sng" strike="noStrike" cap="none" normalizeH="0" baseline="0" dirty="0" smtClean="0">
                          <a:ln>
                            <a:noFill/>
                          </a:ln>
                          <a:solidFill>
                            <a:schemeClr val="dk1"/>
                          </a:solidFill>
                          <a:effectLst/>
                        </a:rPr>
                        <a:t> </a:t>
                      </a:r>
                      <a:r>
                        <a:rPr kumimoji="0" lang="en-US" sz="2000" u="none" strike="noStrike" cap="none" normalizeH="0" baseline="0" dirty="0" smtClean="0">
                          <a:ln>
                            <a:noFill/>
                          </a:ln>
                          <a:solidFill>
                            <a:schemeClr val="tx1"/>
                          </a:solidFill>
                          <a:effectLst/>
                        </a:rPr>
                        <a:t>(</a:t>
                      </a:r>
                      <a:r>
                        <a:rPr kumimoji="0" lang="en-MY" sz="2000" i="1" kern="1200" baseline="0" dirty="0" smtClean="0">
                          <a:solidFill>
                            <a:schemeClr val="tx1"/>
                          </a:solidFill>
                          <a:latin typeface="+mn-lt"/>
                          <a:ea typeface="+mn-ea"/>
                          <a:cs typeface="+mn-cs"/>
                        </a:rPr>
                        <a:t>conceptualization </a:t>
                      </a:r>
                      <a:r>
                        <a:rPr kumimoji="0" lang="en-MY" sz="2000" i="1" kern="1200" baseline="0" dirty="0" smtClean="0">
                          <a:solidFill>
                            <a:schemeClr val="tx1"/>
                          </a:solidFill>
                          <a:latin typeface="+mn-lt"/>
                          <a:ea typeface="+mn-ea"/>
                          <a:cs typeface="+mn-cs"/>
                        </a:rPr>
                        <a:t>of engineering </a:t>
                      </a:r>
                      <a:r>
                        <a:rPr kumimoji="0" lang="en-MY" sz="2000" i="1" kern="1200" baseline="0" dirty="0" smtClean="0">
                          <a:solidFill>
                            <a:schemeClr val="tx1"/>
                          </a:solidFill>
                          <a:latin typeface="+mn-lt"/>
                          <a:ea typeface="+mn-ea"/>
                          <a:cs typeface="+mn-cs"/>
                        </a:rPr>
                        <a:t>models</a:t>
                      </a:r>
                      <a:r>
                        <a:rPr kumimoji="0" lang="en-MY" sz="2000" kern="1200" baseline="0" dirty="0" smtClean="0">
                          <a:solidFill>
                            <a:schemeClr val="tx1"/>
                          </a:solidFill>
                          <a:latin typeface="+mn-lt"/>
                          <a:ea typeface="+mn-ea"/>
                          <a:cs typeface="+mn-cs"/>
                        </a:rPr>
                        <a:t>)</a:t>
                      </a:r>
                      <a:endParaRPr kumimoji="0" lang="en-MY" sz="2000" kern="1200" baseline="0" dirty="0" smtClean="0">
                        <a:solidFill>
                          <a:schemeClr val="tx1"/>
                        </a:solidFill>
                        <a:latin typeface="+mn-lt"/>
                        <a:ea typeface="+mn-ea"/>
                        <a:cs typeface="+mn-cs"/>
                      </a:endParaRPr>
                    </a:p>
                    <a:p>
                      <a:endParaRPr lang="en-MY" sz="2000" dirty="0">
                        <a:solidFill>
                          <a:srgbClr val="FF0000"/>
                        </a:solidFill>
                      </a:endParaRPr>
                    </a:p>
                  </a:txBody>
                  <a:tcPr/>
                </a:tc>
                <a:tc>
                  <a:txBody>
                    <a:bodyPr/>
                    <a:lstStyle/>
                    <a:p>
                      <a:r>
                        <a:rPr kumimoji="0" lang="en-MY" sz="2000" kern="1200" baseline="0" dirty="0" smtClean="0">
                          <a:solidFill>
                            <a:schemeClr val="dk1"/>
                          </a:solidFill>
                          <a:latin typeface="+mn-lt"/>
                          <a:ea typeface="+mn-ea"/>
                          <a:cs typeface="+mn-cs"/>
                        </a:rPr>
                        <a:t>Apply knowledge of mathematics,</a:t>
                      </a:r>
                    </a:p>
                    <a:p>
                      <a:r>
                        <a:rPr kumimoji="0" lang="en-MY" sz="2000" kern="1200" baseline="0" dirty="0" smtClean="0">
                          <a:solidFill>
                            <a:schemeClr val="dk1"/>
                          </a:solidFill>
                          <a:latin typeface="+mn-lt"/>
                          <a:ea typeface="+mn-ea"/>
                          <a:cs typeface="+mn-cs"/>
                        </a:rPr>
                        <a:t>science, engineering fundamentals and</a:t>
                      </a:r>
                    </a:p>
                    <a:p>
                      <a:r>
                        <a:rPr kumimoji="0" lang="en-MY" sz="2000" kern="1200" baseline="0" dirty="0" smtClean="0">
                          <a:solidFill>
                            <a:schemeClr val="dk1"/>
                          </a:solidFill>
                          <a:latin typeface="+mn-lt"/>
                          <a:ea typeface="+mn-ea"/>
                          <a:cs typeface="+mn-cs"/>
                        </a:rPr>
                        <a:t>an engineering specialization to </a:t>
                      </a:r>
                      <a:r>
                        <a:rPr kumimoji="0" lang="en-MY" sz="2000" kern="1200" baseline="0" dirty="0" smtClean="0">
                          <a:solidFill>
                            <a:srgbClr val="FF0000"/>
                          </a:solidFill>
                          <a:latin typeface="+mn-lt"/>
                          <a:ea typeface="+mn-ea"/>
                          <a:cs typeface="+mn-cs"/>
                        </a:rPr>
                        <a:t>defined and applied  engineering procedures,</a:t>
                      </a:r>
                    </a:p>
                    <a:p>
                      <a:r>
                        <a:rPr kumimoji="0" lang="en-MY" sz="2000" kern="1200" baseline="0" dirty="0" smtClean="0">
                          <a:solidFill>
                            <a:srgbClr val="FF0000"/>
                          </a:solidFill>
                          <a:latin typeface="+mn-lt"/>
                          <a:ea typeface="+mn-ea"/>
                          <a:cs typeface="+mn-cs"/>
                        </a:rPr>
                        <a:t>processes, systems or methodologies.</a:t>
                      </a:r>
                    </a:p>
                  </a:txBody>
                  <a:tcPr/>
                </a:tc>
                <a:tc>
                  <a:txBody>
                    <a:bodyPr/>
                    <a:lstStyle/>
                    <a:p>
                      <a:r>
                        <a:rPr kumimoji="0" lang="en-MY" sz="2000" kern="1200" baseline="0" dirty="0" smtClean="0">
                          <a:solidFill>
                            <a:schemeClr val="dk1"/>
                          </a:solidFill>
                          <a:latin typeface="+mn-lt"/>
                          <a:ea typeface="+mn-ea"/>
                          <a:cs typeface="+mn-cs"/>
                        </a:rPr>
                        <a:t>Apply knowledge of mathematics,</a:t>
                      </a:r>
                    </a:p>
                    <a:p>
                      <a:r>
                        <a:rPr kumimoji="0" lang="en-MY" sz="2000" kern="1200" baseline="0" dirty="0" smtClean="0">
                          <a:solidFill>
                            <a:schemeClr val="dk1"/>
                          </a:solidFill>
                          <a:latin typeface="+mn-lt"/>
                          <a:ea typeface="+mn-ea"/>
                          <a:cs typeface="+mn-cs"/>
                        </a:rPr>
                        <a:t>science, engineering fundamentals</a:t>
                      </a:r>
                    </a:p>
                    <a:p>
                      <a:r>
                        <a:rPr kumimoji="0" lang="en-MY" sz="2000" kern="1200" baseline="0" dirty="0" smtClean="0">
                          <a:solidFill>
                            <a:schemeClr val="dk1"/>
                          </a:solidFill>
                          <a:latin typeface="+mn-lt"/>
                          <a:ea typeface="+mn-ea"/>
                          <a:cs typeface="+mn-cs"/>
                        </a:rPr>
                        <a:t>and an engineering specialization to</a:t>
                      </a:r>
                    </a:p>
                    <a:p>
                      <a:r>
                        <a:rPr kumimoji="0" lang="en-MY" sz="2000" kern="1200" baseline="0" dirty="0" smtClean="0">
                          <a:solidFill>
                            <a:srgbClr val="FF0000"/>
                          </a:solidFill>
                          <a:latin typeface="+mn-lt"/>
                          <a:ea typeface="+mn-ea"/>
                          <a:cs typeface="+mn-cs"/>
                        </a:rPr>
                        <a:t>wide practical procedures and</a:t>
                      </a:r>
                    </a:p>
                    <a:p>
                      <a:r>
                        <a:rPr kumimoji="0" lang="en-MY" sz="2000" kern="1200" baseline="0" dirty="0" smtClean="0">
                          <a:solidFill>
                            <a:srgbClr val="FF0000"/>
                          </a:solidFill>
                          <a:latin typeface="+mn-lt"/>
                          <a:ea typeface="+mn-ea"/>
                          <a:cs typeface="+mn-cs"/>
                        </a:rPr>
                        <a:t>practices.</a:t>
                      </a:r>
                    </a:p>
                    <a:p>
                      <a:endParaRPr lang="en-MY" sz="2000" dirty="0"/>
                    </a:p>
                  </a:txBody>
                  <a:tcPr/>
                </a:tc>
              </a:tr>
            </a:tbl>
          </a:graphicData>
        </a:graphic>
      </p:graphicFrame>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9252520" y="116632"/>
            <a:ext cx="8229600" cy="1143000"/>
          </a:xfrm>
          <a:solidFill>
            <a:srgbClr val="FFFF00"/>
          </a:solidFill>
        </p:spPr>
        <p:txBody>
          <a:bodyPr/>
          <a:lstStyle/>
          <a:p>
            <a:pPr eaLnBrk="1" hangingPunct="1">
              <a:defRPr/>
            </a:pPr>
            <a:r>
              <a:rPr lang="en-US" dirty="0" smtClean="0">
                <a:solidFill>
                  <a:schemeClr val="tx1"/>
                </a:solidFill>
              </a:rPr>
              <a:t>New Bloom’s Taxonomy</a:t>
            </a:r>
            <a:endParaRPr lang="en-GB" dirty="0" smtClean="0">
              <a:solidFill>
                <a:schemeClr val="tx1"/>
              </a:solidFill>
            </a:endParaRPr>
          </a:p>
        </p:txBody>
      </p:sp>
      <p:sp>
        <p:nvSpPr>
          <p:cNvPr id="35843" name="Rectangle 3"/>
          <p:cNvSpPr>
            <a:spLocks noGrp="1" noChangeArrowheads="1"/>
          </p:cNvSpPr>
          <p:nvPr>
            <p:ph type="body" idx="1"/>
          </p:nvPr>
        </p:nvSpPr>
        <p:spPr>
          <a:xfrm>
            <a:off x="395536" y="1600200"/>
            <a:ext cx="8229600" cy="4525963"/>
          </a:xfrm>
        </p:spPr>
        <p:txBody>
          <a:bodyPr/>
          <a:lstStyle/>
          <a:p>
            <a:pPr eaLnBrk="1" hangingPunct="1"/>
            <a:r>
              <a:rPr lang="en-US" dirty="0" smtClean="0"/>
              <a:t>Knowledge (list)</a:t>
            </a:r>
          </a:p>
          <a:p>
            <a:pPr eaLnBrk="1" hangingPunct="1"/>
            <a:r>
              <a:rPr lang="en-US" dirty="0" smtClean="0"/>
              <a:t>Comprehension (explain)</a:t>
            </a:r>
          </a:p>
          <a:p>
            <a:pPr eaLnBrk="1" hangingPunct="1"/>
            <a:r>
              <a:rPr lang="en-US" dirty="0" smtClean="0"/>
              <a:t>Application (calculate, solve, determine)</a:t>
            </a:r>
          </a:p>
          <a:p>
            <a:pPr eaLnBrk="1" hangingPunct="1"/>
            <a:r>
              <a:rPr lang="en-US" dirty="0" smtClean="0"/>
              <a:t>Analysis (classify, predict, </a:t>
            </a:r>
            <a:r>
              <a:rPr lang="en-US" dirty="0" err="1" smtClean="0"/>
              <a:t>model,derived</a:t>
            </a:r>
            <a:r>
              <a:rPr lang="en-US" dirty="0" smtClean="0"/>
              <a:t>)</a:t>
            </a:r>
          </a:p>
          <a:p>
            <a:pPr eaLnBrk="1" hangingPunct="1"/>
            <a:r>
              <a:rPr lang="en-US" dirty="0" smtClean="0"/>
              <a:t>Synthesis (design, improve) </a:t>
            </a:r>
          </a:p>
          <a:p>
            <a:pPr eaLnBrk="1" hangingPunct="1"/>
            <a:r>
              <a:rPr lang="en-US" dirty="0" smtClean="0"/>
              <a:t>Evaluation (judge, select, critique) </a:t>
            </a:r>
            <a:endParaRPr lang="en-GB" dirty="0" smtClean="0"/>
          </a:p>
        </p:txBody>
      </p:sp>
      <p:pic>
        <p:nvPicPr>
          <p:cNvPr id="35844" name="Picture 4" descr="j0303362"/>
          <p:cNvPicPr>
            <a:picLocks noChangeAspect="1" noChangeArrowheads="1" noCrop="1"/>
          </p:cNvPicPr>
          <p:nvPr/>
        </p:nvPicPr>
        <p:blipFill>
          <a:blip r:embed="rId2" cstate="print"/>
          <a:srcRect/>
          <a:stretch>
            <a:fillRect/>
          </a:stretch>
        </p:blipFill>
        <p:spPr bwMode="auto">
          <a:xfrm>
            <a:off x="6516216" y="4293096"/>
            <a:ext cx="1447800" cy="1384300"/>
          </a:xfrm>
          <a:prstGeom prst="rect">
            <a:avLst/>
          </a:prstGeom>
          <a:noFill/>
          <a:ln w="9525">
            <a:noFill/>
            <a:miter lim="800000"/>
            <a:headEnd/>
            <a:tailEnd/>
          </a:ln>
        </p:spPr>
      </p:pic>
      <p:sp>
        <p:nvSpPr>
          <p:cNvPr id="84994" name="AutoShape 2" descr="data:image/jpeg;base64,/9j/4AAQSkZJRgABAQAAAQABAAD/2wCEAAkGBhIQEBUUEBQUEhQVFxQWFxQUFBgUFBYXFRQXFRUUFxcYHCYeGBkjGhUXIC8gJSkpLCwsFh4xNTAqNSYrLCkBCQoKDgwOGQ8PGjQkHyQqKSosKSksKiwuLjUsKSosKSwsLCwuKSksKiwsLiktLDApKiksLCwpLSwsLCwsLCwqLf/AABEIAMIA4AMBIgACEQEDEQH/xAAcAAEAAgMBAQEAAAAAAAAAAAAABQYBAwQHAgj/xABCEAACAQIDAwcKAwYGAwEAAAABAgMAEQQSIQUTMQYiQVFhk9EVFjJSU1RxgZGSFGPTM0JygqHwByMkYrHBQ8Lhc//EABsBAQACAwEBAAAAAAAAAAAAAAABAgMEBQYH/8QANhEAAgECAwQIBAYCAwAAAAAAAAECAxEEEjEFFCFSExVBUWFxkeEygdHwIkKhscHxBlMWI0P/2gAMAwEAAhEDEQA/APcaUpQClKUApSlAKUpQClKUApSlAYNQ3KDHMAkMRKyS35w4xxr6cgv08FHaw6jUriMQqIzMQqqCxJ4AAXJ+lVvZ2aQtPICHltlB4pEL7tPjYlz2uequNtnaCweHbXxPgvqZacMzJXYe0DIhWTSWM5H7TxVx2Mtm+ZHRUnVYxMpglWceiBkmA9mTcP8AFDr/AAl6swasmyscsbh1PtXB+fuVqRyux9UpSuqUFKUoBSlKAUpSgFKUoBSlKAUpSgFKUoBSlKAUpSgFKUoBWDWa49qbQWCJpGuco0UcWY6Kg7SSB86iTSV2CJ25NvpVw49Bcsk3aL3ji/mYZiOpbfvV0Vx7NwzIv+YbyOS8hHAu1rgf7QAFHYorsr5RtjHvGYhyT/CuCN+nHKj5Zb8dR1dBpyexBTNh2NzGAYyf3oSbLr0lDzT8FPTX1XFtCNhlljF5IiWUeuP34/5gPqFPRWXYe0N0xCUvhlwf8MrVjdFnpWjB4tZUV0N1cBgew/8Adb6+pXuaQpSlSBSlKAUpSgFKUoBSlKAUpSgFKUoBSlKAUpSgFKVgmgF6reMm/EYnriw5sOppyLE/BFNvi56qkdvbQaKMCPWWQhIx/uOpY9iqCx+FumuHBYQRRqi8B0niSdSxPSSSSfjXlf8AI9odDS6CD/FLXy9zPRhd3OilKV84NwVihNZvVkQaNkz7icxHSOUs8fZJ6UsfZf0x/PVgBquY/CbxLA5WBDI3HK6m6t9ePYSKltj7Q38Qa2VtVdfVddHX68Owivpf+P7Q3mh0c3+KP7dhpVYWdzupSlekMQpSlAKUpQClKUApSlAKUpQClKUApSlAKUpQCvlzWTVe5WbUVQuHMixma+dmcJlhFt4QSfSa4QfxE9FYq1RUoOctErkpXZVNtbdxGJx8ceEKI0kchjmkXOscEbBXlVL855JLAX0Cop6TW7E7XxOzIJZse6YuJTGEeGLczEu4QhkzZCBcWIN6+tuYDDTtFJDi48LPACscsbxsArWBjZC1nTQadlR+O2EuIgljxO1FlaRoTm/yUjQRSCQBYlcC5tYnNXg69aGLlGdRWTazJxebXsduCt4/I2V+Hgjr2p/iXDhmVJYpFmMe9aJpII2jUk5QzSSBS5AvlUk2NdLcvoWWD8NHLimxCNKkcQUMI0NmZ87ALZuba/G4qO2/sHDYjEnERYzDwyMgjfOmHxKMqm6kLIea4vbMK+8VseENDJhcdHhpoo2i3gEDLIjEOwaK6pfNzrjpNa6w2BcYPK0+N/isuHbw0v3O5OeXecG0uX0k4wb4WHEIrY7cSId2rPkAvEwLaZs3WPQN+iurZ3LtI44VWPF4p8RJiVQMYmkzQtqtwVXL1HoA1rXs/kxh4lhDY6OQxYw4wuxjDOxHORrSWGovm/pW3ZHJ7DYeTDOMbE34d8W9roM/4q9x+05uXNx1v2VsThg+jyKL4Xtwlx+K3G19bFcz7zuT/EKF4oWjhnklneSNMOqrvc8X7UNdsoC9d7Vu5L8rllnlcRywoJEgnWYBSk2UbuSwJsDfdk/wHhVX2nsdMNFE2FxG8njnxEqSRPhuaMQeejxyygSLbTQjheu/kPAEixTY6eMtipS5DzQ7zLlCgtkbKrdIAJtpWfDxo4JbzRXba3G7/F3d1u/jcSebg2erg1moTkztcTRshdZHhOR2VgwYW5kmhPpLx6mDDoqbFe3pzU4qS0ZrClKVcClKUApSlAKUpQClKUApSlAKUpQClYvS9AacViVijZ5CFVVLMT0AC5NeKbX2m2LneZx6RsqnXJGPQX6G57WNW/8AxL27e2EQ9TzfC944/mecewDrrzXb2MaHDu6GzDLra/FwOB7DXVwVJJOrL5HntqV3OccNB62v89DuKDqH0FMnYPoKicFtYBVLSb4M6pnEYjCEjQEdvX21tfby25qO5MjRoFtdyurEa6KOs9VdLpabVziywtZSslfx/skAo6h9BTIOofQVB4zbbMjZVkhZJYlYNa/OY34X6K7n24gR2ytZJd0dRqbgZh2a1HS07sSwtWKTtx/r6nfkHUPoKZOwfQVF4rlCI94RFI6REqzrbKGHEam/zrjxe13EstxKIxFEwyFbrmb0hfrvb5GodeCLU8HWl4fa+pP5B1D6CmTsH0FRWI5RKjON3Iwjy53FiAGA1OvbW3E7dCMwWOSQIAXZALLcXF7kX06qnpafeU3Wv3Fm5MbaODxCyf8AjPMlA6UJ9K3WpsfhcdNezowIBBuDqCOB7a/P+ExIljRwLB1DWPGxF7GvTf8ADjb+8iOHkPPiF0vxaK9h81Jy/DLXNx1HSrHQ7myMS1ehPVafyXWs1is1yz0ApSlAKUpQClKUApSlAKUpQClKUBio/bu2FwmHeZ9Qo0XpZjoiDtJIFSBrzrlljRi5jFxhgNtCRmm/eNx0KDlHaW6qw1q0KMc09DFVnkg5FKmneR2kkOZ3JZj0XPV2AaDsAri2pgN/E0ebLmtzrXtZg3C46qsfkWH1W+9/GnkWH1W+9/Gtn/kWGy5FB2+R5TdqmfpM/G9ysts1nieOaTeZtAcgTL0jQHUg61rl2Eu7jVGMbReg9geIs1weN7mrV5Fh9Vvvfxp5Fh9Vvvfxqr2/heR6WLKjWvdT7b6FO83Sc+eUsXeOQtkHGPosDavuXYOZyd4wjaQSmPKNX683EDsq3eRYfVb738aeRYfVb738ar19hORl8lfnXp99xT8XyeLbxUlaNJSWZMgIzHiQSbgHpFfeJ2CHz3cjPHHH6INsjXv6Wt6tvkWH1W+9/GnkWH1W+9/Gp6+wnI/v5jJXsrTXp5fRFUl2HmEwzftsv7vo5QF69eFcO1MBMHk3AktIqhrGPKxy5bnMcyacdDV58iQ+q33v408jQ+q33v41EtvYVr4JL0L041YO7kn4NeX0RX9nYYxwxox1VFU/EKAf+KkdnY98PMksfpIQbdDDgyfAjT6dVd/kWH1W+9/GnkSH1W+9/Grv/IcM45HB2t4GvHCzjU6RS43uet7Ox6zxpJGbo6hh169B6iOBHWDXVVD5D7QEEn4c6JJdo7knK4F2S59YDN8Vbrq9isFOrGrHNDQ9ZTnnimZpSlZTIKUpQClKUApSlAKUpQCl6V8saAheVu2Th4P8sjeyHJHfoYjVz/tUXPyHXVBiiCqAL2A6dST0lj0k9NdW1Np/i52mHoC6Q/8A5g3L/wA7AH+ELXPavN4/EdJPKtEcjF1c8sq0Qpf5dv8A3/38qWrk2vg3lgkjjYIzrlDHUAHRjpre1/rWhGzaTNaPF2ZEcneUj4mZ0dAisC8BsefGrlCTqb6gHToI6634flfh3cIu8GZzEGMZCbwGwXNwueitUPI9IZIJMOSrRML53d1aMizqASQpPHTT6ViHku6xRpnU7vFfiL2NiM5bL/FYjsreksO3dPh/fsbEuibubcZyww8Re+8YRnKzpGWjD+rn0Gb+lfGC5Q2mnExOQTxRRkKLLnjzDMR1np1rlxvJTEGKWCKaIQyuXs8bGQEsGK5gbWuONr1sx+wzHBjC15N9kZFjUlgyKFT55gD8L1ZQoWsnr7e4SpWtfUkp+UMaGTmzSbpsjmOIyAHLnPA9AGtcvnNGSsuaRYzBJNkMIuyowBkzZsw46DgRrWuXk5N+CEEbqrtzpnfMc5Y5pPR11Ol+oVjFcm5pRz3hU/h5oLRq4QZyMpAJOgAqsI0O1iKpdrOzA8p4JiQpdbJvLyIYwY+lgTxAv4Vrw3K2CR40USgym0ZaIqj9N1Y8Vr4xHJ0sVLNdVwrYcqo55vl1W+n7vDtqD2dh8VJiMKjq+6wxJzvh2h5oXKMxYkM2gHN0qY0aMk3F/r5hU6ck2i80pS1c81T5ZSfROVgQVYcVYG6t8iAa9H5P7XGJgV7WYc119V10YfDpHYRXnVqkeTm1Pw2IBY2ilsj9Stwjk/8AQ9hB6K6ezq+SeR6M3MJVyyyvtPRhWawprNehOsKUpQClKUApSlAKUpQGDVX5abRYxjDRtleUEu3HJEDZjxGreiPieqrFjsYkMbySHKqKWY9QGtUBJXkd5ZNHlIYj1FAtHH/KOPaWNbGHo9LKz07TJThmfgR42ZIP/Ig7BEdOz9pWfJsvtF7o/qVJUrb6qwfIid0o8pG+TZPaL3R/Up5Nk9ovdH9SpKlOqcH/AK0Nzo8pG+TZfaL3R/Up5Nk9ovdH9StXKXlLHgIhJIrPmbKES2Y6FmbXoAFdr7WhVEd5ERZLFCzqoa4zAAk2OlU6twV7ZERutDTKc/k2T2i90f1KeTZfaJ3R/Ureu14DHvRNEYwQDIJFKA3tYte17kceuuXH8oolw88sDxzmFGYqkgOqg6HLe3Cj2ZglxyIbpQX5Uffk2T2id0f1KeTZPaL3R/UrfhtpxuhbOgyqDIM4tHdc9mPRpXPFt2PNIXkw6xLusridSTvFzDODbJf93XnCnVmCfHIid1oco8mye0Tuj+pQbMk9oncn9SumDakMis6SxuiekyyKyrbUgkGw+dfOD2vBMbRTRSGxNkkVjYGxawPC9T1Xg+REbpQ5TT5Nk9ondH9Snk2X2i90f1KkqVPVWE5ETulHlI3ybL7Re6P6lYbZUhBBkQgggjdHUHQj9pUnSp6qwnZBDdKPKWXkntQyRGORs0sNlY9LqfQk+YFj2qana89ixZgkWZdcmjgcWiY3cfFbBx/CR0mvQIpAyhlIIIBBHAgi4IrUxFLo52WhWccrPulKVrlBSlKAUpSgFYJrNRfKHbS4TDvK2ttFX1nOiJ8z9Bc1FyUnJ2RBcqsfvpRAvoR5Xl7X4xx/L0z/AC1G1XsPyjyjnRszElnbOvOdjdj9foABW3zo/Jb71rq4etRpwtm4nXjgMQl8DJylQfnR+S33rTzo/Jb71rY3ujzFtyxHIycpUH50fkt96086B7FvvWm9UeYnccRyM4ttbBnxeMDZzh4oYyqPkSbO8otLZGbSy6XIB6qgsdgJ4YMHBNEJjFjCkasyBZ4wpKdJtxtzrWsL1avOj8lvvWvluUim14CbG4uyGx6xcaGteVSg7vNqY3s+u/yMq23tmSDC42Z4Vw6zNhQsGZT6EyAu2TmjNe2lduO2BPOZnTCrhf8ASyQLGrxkzOxGX0TlyrbQtY1OPykVhZoCw6iyEfQis+dH5LfetRnoP8xHV1fkZB7X2S7YqCBGCjEQRjFJ0iPDlTmuOGb9n2/Cs7c5NTyvi8sV0llwJQZksUiVRJoToBYjW1+i9TXnIt77g3ta+ZL2vexNr2v0V9edH5LfetOkoO6ciz2dX5GQHKHk8yHGsqxwwucIyZmSKKTdEZ4zY8wE2Fza5rHJjHLiNqPLFCkKDDZWEbpIubeIRmaK6XsD08F1qfblMCLGFj2F1I/4r5i5RIgsmHyjqVkUfGyga06SjmTUiOr697qDJ+lQfnR+U33rTzo/Jb71rZ3ulzF9xxHIycpUH50fkt96086PyW+9ab3R5huOI5GToqY5IbQyk4ZugF4r+pfnRj+AnQeqw6qpXnR+S33rXw3Kggq8cRDowdCXXiNCD2FSynsY1r4irRqR4S4lKmAxDj8DPYr0rj2VtJMRCksequLjs6Cp7Qbj5V2VyzkNW4ClKUApSsE0AY15Ry629+JxORDeKAlR1NIdHb4DVR/NV05ccoPwuG5htLLdI+sac6T4KDf42ryhVsAP7/8AprHN9h6PYeC6SfTy0WnmZpSlYz2YrDEAXPAa/Ss18TJmUjrBH1pYhuyNC7SiIjIYWlvk0bnWF+rT52rqt8f61VtlNnOEjs2aHPvAVIy8wqNSLHUjhXxhIGUQSBpMxxJU3LWyFyLZeAGlWsjkQ2hO13G/l5Rv+rLJjsasKF3vlFhpqecQB/zXRb4/1qk7RsY3Eu+OI3uoOfLlDi3+3LYDtvW/a4lOIlzuU1G65srHL0ZN2Qt+u4pYh7Skm3luuHb56lv/AL6a0YrFiPLmvz3VBb1m4fLSoFYGMmIMjvmWKOzIG0LQgMwTpP8AxrXHFhxJFECHIXEoubNJZlI5xUHVeHyvpUWLVNoStaMePn3O31Llb+9awB8apm0nIWfeGYT5zkC58u7uAtrc3LYG9668ZhS74liZAUijZLMwGYJe/aaWJ6xd2lH9fPX0LMWsCegXJ49HGufCbQWUKUV7OCwYrzdDaxN7Zuyq/ipOeTiDNYxJucme2YrzvR4tfrrThw4gUDMP9JLwvx3mnzqWik9oSzfhXD9de3uLgayRVagw8kbjdFyz4UtzmZryc0A68DrXJhJE32FCNLnLHehy9i1teOl734VFjJ1hZpONuNtfLTv1LfSgpUWOqKUpSwLb/h3t/dSnDueZKcyX/dktqOwMB9R216YDXgwuDoSCLEEcQRqCO0HWvYeS23BjMOshsHHNkA4BwNbdhBDDsNZou54jbeC6Gr0sdJfuTNKxWascAV8SOALkgAa3PAdpr6vVS5b7TzAYVDrIC0pH7sIJGX+dhl+AasdWoqUHOXYXpwdSSiu0o3KLasmNxLSiOVowMkVo2I3ehzaDix53wyjoqO3Enspe6fwq25aWrzr2rPuR7XD1Z0KapwtZFS3Enspe6fwpuJPZS90/hVttS1OtZ8qM+91fD09ypbiT2UvdP4U3Enspe6fwq22panWs+VDe6vh6e5UjBJ7KXun8KbmT2UvdP4VYX2xh1k3TSxCTQbsuoe5AIFj8a7Lf3ape06sdYlFjaj0a+/mVLcyeym7p/Cm5k9lN3T+FW2lR1rPlRO91fD09ypbiT2UvdP4U3Mnspu6fwq2msaf3anWtTlRO+VfD09ypiGT2U3dP4U3Enspe6fwqy4zHxwhTIcoZ1ReaTdmvlXQG17HjXRape06iV8pG+VNOHp7lS3Mnspu6fwrO5k9lN3T+FWw1oOMQSiInnlS4GU2yg2JzWy/K96LadR6RDxlTtt6e5WHwrkEGKax6N0/hXJh9ghGDrBNmHAskrWvxtmvb5Vef7/u1P76KLas+VFJV5yacknbTh7lS3Enspe6fwpuJPZS90/hVttS1R1rU5UZN7q+Hp7lS3Enspe6fwpuJPZS90/hVttS1OtZ8qJ3ur4enuVH8PJ7KXun8KnOR213wmIBdJVikypITGwVTeyObiwsTY9jdlSVqw6Aggi4III6CDoQflVo7WnfjFGtipzxFJ05W4npQr6qt8kNrFozDIbyQ2FzxeM3Eb36TYZSete2rJXoYTU4qS0Z4ucXCTi+w5No7QTDxPLKbIilj8ugdp4AdZrzuN3kZpZf2kpzsPV6FjHYqgL8c3XUtyt2jv5xAv7OEq8nU0pF44/goOc9pTqNR1q4O1MRmfRR7NTtbOoZV0j7dBSs2pauJZnYujFKzalqmzF0YpWbVi1LMXR5rygUnH4hXyrA02DWWXKDJH/lXQqb8wEixNvCtu29rYo4vED8QuH3bgRI0xiUqbZW3YjbfA8ePTXoRgU3uqm9r3UG9uF+ustCCQSqkjgSBcfA9FdNYxcLwvZW/Y0HhW72lq7lK2k+IknxAOIlh3WEjlywvZN5YknhfLp0WvpWvCY/FRth3Esk74jCSymJyuTeIgZBGgAyjo7avJiBuSBcixNhcjqPWKCIC1gNOGg07B1Vj3pWs4cPv+S+78b5igck9p4mSeG+JSTPcyxNOXNra5Yt0BCy9V9bdVasNNiTFhZPxc4M+JeAjMCoQuyXUEekLGxPWLcK9EWEA3CgE8SAAT8SONY3C6c1dDcc0aHjcdRq7xkXJtQ7v5+pRYZ2s5HnO1sU4gljlmkYQ4+FVlezyKhV2uTbnEceFdc22p41xYwc74tEiiZZZDvTG7OFkAfLzrJdrW0+VXswL6q8b+iOPX8deNZSIL6IAHUAAP6VDxcbcYffC/wCxO7O91I84i2tiVgxDLillUQFrjENNIj3GVlbdrl6it9KkdqYqaAZVnmb/AEE812ck7zOpD6WAIuQNNBV0GHUAgKoB4jKLH4i2tfTQg8VB0tqAdOr4dlS8ZHNfIQsM7WzFLgxOJgkss0uIaTAvOFlOYb0FbZAOA14a8ONcezdrE4jBbvGzTtKxM8TPdVOW9soAyC9xlueFX58OD0WNsuZeawB9VhqKicHyTijmEpaaV1zFd7JnVC3EgWGtukk0jiKbTzKzt3a6kOhO6s+F+8mazQCs2rm2Z0LoxSs2palmLoxSs2rFqizF0IsW0EiTILmMm46Xja28T46Bh2qK9Fw+JWRFdCGVgGUjgQRcEfI151U1yO2jkY4ZjzTd4fhe8kXyPOHYx6jXf2XiLf8ATL5HF2lQ/wDVfM6MZsLDNK7NBCzMzFmMSEk9ZJGprT5vYX3eDuU8KzSuu0rnKTdh5vYX3eDuU8Keb2F93g7lPClKiyJux5vYX3eDuU8Keb2F93g7lPClKWQux5vYX3eDuU8Keb2F93g7lPClKWQux5vYX3eDuU8Keb2F93g7lPClKWQux5vYX3eDuU8Keb2F93g7lPClKWQux5vYX3eDuU8Keb2F93g7lPClKWQux5vYX3eDuU8Keb2F93g7lPClKWQux5vYX3eDuU8Keb2F93g7lPClKWQux5vYT3aDuU8KebuE92g7lPClKWQux5vYX3eDuU8Keb2F93g7lPClKWQux5vYX3eDuU8Keb2F93g7lPClKWQux5vYX3eDuU8Keb2F93g7lPClKWQux5vYX3eDuU8K69kbHw8coaOGJGANmWNVYX0NiBelKmKVyG3Y/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ms-MY"/>
          </a:p>
        </p:txBody>
      </p:sp>
      <p:sp>
        <p:nvSpPr>
          <p:cNvPr id="84996" name="AutoShape 4" descr="data:image/jpeg;base64,/9j/4AAQSkZJRgABAQAAAQABAAD/2wCEAAkGBhIQEBUUEBQUEhQVFxQWFxQUFBgUFBYXFRQXFRUUFxcYHCYeGBkjGhUXIC8gJSkpLCwsFh4xNTAqNSYrLCkBCQoKDgwOGQ8PGjQkHyQqKSosKSksKiwuLjUsKSosKSwsLCwuKSksKiwsLiktLDApKiksLCwpLSwsLCwsLCwqLf/AABEIAMIA4AMBIgACEQEDEQH/xAAcAAEAAgMBAQEAAAAAAAAAAAAABQYBAwQHAgj/xABCEAACAQIDAwcKAwYGAwEAAAABAgMAEQQSIQUTMQYiQVFhk9EVFjJSU1RxgZGSFGPTM0JygqHwByMkYrHBQ8Lhc//EABsBAQACAwEBAAAAAAAAAAAAAAABAgMEBQYH/8QANhEAAgECAwQIBAYCAwAAAAAAAAECAxEEEjEFFCFSExVBUWFxkeEygdHwIkKhscHxBlMWI0P/2gAMAwEAAhEDEQA/APcaUpQClKUApSlAKUpQClKUApSlAYNQ3KDHMAkMRKyS35w4xxr6cgv08FHaw6jUriMQqIzMQqqCxJ4AAXJ+lVvZ2aQtPICHltlB4pEL7tPjYlz2uequNtnaCweHbXxPgvqZacMzJXYe0DIhWTSWM5H7TxVx2Mtm+ZHRUnVYxMpglWceiBkmA9mTcP8AFDr/AAl6swasmyscsbh1PtXB+fuVqRyux9UpSuqUFKUoBSlKAUpSgFKUoBSlKAUpSgFKUoBSlKAUpSgFKUoBWDWa49qbQWCJpGuco0UcWY6Kg7SSB86iTSV2CJ25NvpVw49Bcsk3aL3ji/mYZiOpbfvV0Vx7NwzIv+YbyOS8hHAu1rgf7QAFHYorsr5RtjHvGYhyT/CuCN+nHKj5Zb8dR1dBpyexBTNh2NzGAYyf3oSbLr0lDzT8FPTX1XFtCNhlljF5IiWUeuP34/5gPqFPRWXYe0N0xCUvhlwf8MrVjdFnpWjB4tZUV0N1cBgew/8Adb6+pXuaQpSlSBSlKAUpSgFKUoBSlKAUpSgFKUoBSlKAUpSgFKVgmgF6reMm/EYnriw5sOppyLE/BFNvi56qkdvbQaKMCPWWQhIx/uOpY9iqCx+FumuHBYQRRqi8B0niSdSxPSSSSfjXlf8AI9odDS6CD/FLXy9zPRhd3OilKV84NwVihNZvVkQaNkz7icxHSOUs8fZJ6UsfZf0x/PVgBquY/CbxLA5WBDI3HK6m6t9ePYSKltj7Q38Qa2VtVdfVddHX68Owivpf+P7Q3mh0c3+KP7dhpVYWdzupSlekMQpSlAKUpQClKUApSlAKUpQClKUApSlAKUpQCvlzWTVe5WbUVQuHMixma+dmcJlhFt4QSfSa4QfxE9FYq1RUoOctErkpXZVNtbdxGJx8ceEKI0kchjmkXOscEbBXlVL855JLAX0Cop6TW7E7XxOzIJZse6YuJTGEeGLczEu4QhkzZCBcWIN6+tuYDDTtFJDi48LPACscsbxsArWBjZC1nTQadlR+O2EuIgljxO1FlaRoTm/yUjQRSCQBYlcC5tYnNXg69aGLlGdRWTazJxebXsduCt4/I2V+Hgjr2p/iXDhmVJYpFmMe9aJpII2jUk5QzSSBS5AvlUk2NdLcvoWWD8NHLimxCNKkcQUMI0NmZ87ALZuba/G4qO2/sHDYjEnERYzDwyMgjfOmHxKMqm6kLIea4vbMK+8VseENDJhcdHhpoo2i3gEDLIjEOwaK6pfNzrjpNa6w2BcYPK0+N/isuHbw0v3O5OeXecG0uX0k4wb4WHEIrY7cSId2rPkAvEwLaZs3WPQN+iurZ3LtI44VWPF4p8RJiVQMYmkzQtqtwVXL1HoA1rXs/kxh4lhDY6OQxYw4wuxjDOxHORrSWGovm/pW3ZHJ7DYeTDOMbE34d8W9roM/4q9x+05uXNx1v2VsThg+jyKL4Xtwlx+K3G19bFcz7zuT/EKF4oWjhnklneSNMOqrvc8X7UNdsoC9d7Vu5L8rllnlcRywoJEgnWYBSk2UbuSwJsDfdk/wHhVX2nsdMNFE2FxG8njnxEqSRPhuaMQeejxyygSLbTQjheu/kPAEixTY6eMtipS5DzQ7zLlCgtkbKrdIAJtpWfDxo4JbzRXba3G7/F3d1u/jcSebg2erg1moTkztcTRshdZHhOR2VgwYW5kmhPpLx6mDDoqbFe3pzU4qS0ZrClKVcClKUApSlAKUpQClKUApSlAKUpQClYvS9AacViVijZ5CFVVLMT0AC5NeKbX2m2LneZx6RsqnXJGPQX6G57WNW/8AxL27e2EQ9TzfC944/mecewDrrzXb2MaHDu6GzDLra/FwOB7DXVwVJJOrL5HntqV3OccNB62v89DuKDqH0FMnYPoKicFtYBVLSb4M6pnEYjCEjQEdvX21tfby25qO5MjRoFtdyurEa6KOs9VdLpabVziywtZSslfx/skAo6h9BTIOofQVB4zbbMjZVkhZJYlYNa/OY34X6K7n24gR2ytZJd0dRqbgZh2a1HS07sSwtWKTtx/r6nfkHUPoKZOwfQVF4rlCI94RFI6REqzrbKGHEam/zrjxe13EstxKIxFEwyFbrmb0hfrvb5GodeCLU8HWl4fa+pP5B1D6CmTsH0FRWI5RKjON3Iwjy53FiAGA1OvbW3E7dCMwWOSQIAXZALLcXF7kX06qnpafeU3Wv3Fm5MbaODxCyf8AjPMlA6UJ9K3WpsfhcdNezowIBBuDqCOB7a/P+ExIljRwLB1DWPGxF7GvTf8ADjb+8iOHkPPiF0vxaK9h81Jy/DLXNx1HSrHQ7myMS1ehPVafyXWs1is1yz0ApSlAKUpQClKUApSlAKUpQClKUBio/bu2FwmHeZ9Qo0XpZjoiDtJIFSBrzrlljRi5jFxhgNtCRmm/eNx0KDlHaW6qw1q0KMc09DFVnkg5FKmneR2kkOZ3JZj0XPV2AaDsAri2pgN/E0ebLmtzrXtZg3C46qsfkWH1W+9/GnkWH1W+9/Gtn/kWGy5FB2+R5TdqmfpM/G9ysts1nieOaTeZtAcgTL0jQHUg61rl2Eu7jVGMbReg9geIs1weN7mrV5Fh9Vvvfxp5Fh9Vvvfxqr2/heR6WLKjWvdT7b6FO83Sc+eUsXeOQtkHGPosDavuXYOZyd4wjaQSmPKNX683EDsq3eRYfVb738aeRYfVb738ar19hORl8lfnXp99xT8XyeLbxUlaNJSWZMgIzHiQSbgHpFfeJ2CHz3cjPHHH6INsjXv6Wt6tvkWH1W+9/GnkWH1W+9/Gp6+wnI/v5jJXsrTXp5fRFUl2HmEwzftsv7vo5QF69eFcO1MBMHk3AktIqhrGPKxy5bnMcyacdDV58iQ+q33v408jQ+q33v41EtvYVr4JL0L041YO7kn4NeX0RX9nYYxwxox1VFU/EKAf+KkdnY98PMksfpIQbdDDgyfAjT6dVd/kWH1W+9/GnkSH1W+9/Grv/IcM45HB2t4GvHCzjU6RS43uet7Ox6zxpJGbo6hh169B6iOBHWDXVVD5D7QEEn4c6JJdo7knK4F2S59YDN8Vbrq9isFOrGrHNDQ9ZTnnimZpSlZTIKUpQClKUApSlAKUpQCl6V8saAheVu2Th4P8sjeyHJHfoYjVz/tUXPyHXVBiiCqAL2A6dST0lj0k9NdW1Np/i52mHoC6Q/8A5g3L/wA7AH+ELXPavN4/EdJPKtEcjF1c8sq0Qpf5dv8A3/38qWrk2vg3lgkjjYIzrlDHUAHRjpre1/rWhGzaTNaPF2ZEcneUj4mZ0dAisC8BsefGrlCTqb6gHToI6634flfh3cIu8GZzEGMZCbwGwXNwueitUPI9IZIJMOSrRML53d1aMizqASQpPHTT6ViHku6xRpnU7vFfiL2NiM5bL/FYjsreksO3dPh/fsbEuibubcZyww8Re+8YRnKzpGWjD+rn0Gb+lfGC5Q2mnExOQTxRRkKLLnjzDMR1np1rlxvJTEGKWCKaIQyuXs8bGQEsGK5gbWuONr1sx+wzHBjC15N9kZFjUlgyKFT55gD8L1ZQoWsnr7e4SpWtfUkp+UMaGTmzSbpsjmOIyAHLnPA9AGtcvnNGSsuaRYzBJNkMIuyowBkzZsw46DgRrWuXk5N+CEEbqrtzpnfMc5Y5pPR11Ol+oVjFcm5pRz3hU/h5oLRq4QZyMpAJOgAqsI0O1iKpdrOzA8p4JiQpdbJvLyIYwY+lgTxAv4Vrw3K2CR40USgym0ZaIqj9N1Y8Vr4xHJ0sVLNdVwrYcqo55vl1W+n7vDtqD2dh8VJiMKjq+6wxJzvh2h5oXKMxYkM2gHN0qY0aMk3F/r5hU6ck2i80pS1c81T5ZSfROVgQVYcVYG6t8iAa9H5P7XGJgV7WYc119V10YfDpHYRXnVqkeTm1Pw2IBY2ilsj9Stwjk/8AQ9hB6K6ezq+SeR6M3MJVyyyvtPRhWawprNehOsKUpQClKUApSlAKUpQGDVX5abRYxjDRtleUEu3HJEDZjxGreiPieqrFjsYkMbySHKqKWY9QGtUBJXkd5ZNHlIYj1FAtHH/KOPaWNbGHo9LKz07TJThmfgR42ZIP/Ig7BEdOz9pWfJsvtF7o/qVJUrb6qwfIid0o8pG+TZPaL3R/Up5Nk9ovdH9SpKlOqcH/AK0Nzo8pG+TZfaL3R/Up5Nk9ovdH9StXKXlLHgIhJIrPmbKES2Y6FmbXoAFdr7WhVEd5ERZLFCzqoa4zAAk2OlU6twV7ZERutDTKc/k2T2i90f1KeTZfaJ3R/Ureu14DHvRNEYwQDIJFKA3tYte17kceuuXH8oolw88sDxzmFGYqkgOqg6HLe3Cj2ZglxyIbpQX5Uffk2T2id0f1KeTZPaL3R/UrfhtpxuhbOgyqDIM4tHdc9mPRpXPFt2PNIXkw6xLusridSTvFzDODbJf93XnCnVmCfHIid1oco8mye0Tuj+pQbMk9oncn9SumDakMis6SxuiekyyKyrbUgkGw+dfOD2vBMbRTRSGxNkkVjYGxawPC9T1Xg+REbpQ5TT5Nk9ondH9Snk2X2i90f1KkqVPVWE5ETulHlI3ybL7Re6P6lYbZUhBBkQgggjdHUHQj9pUnSp6qwnZBDdKPKWXkntQyRGORs0sNlY9LqfQk+YFj2qana89ixZgkWZdcmjgcWiY3cfFbBx/CR0mvQIpAyhlIIIBBHAgi4IrUxFLo52WhWccrPulKVrlBSlKAUpSgFYJrNRfKHbS4TDvK2ttFX1nOiJ8z9Bc1FyUnJ2RBcqsfvpRAvoR5Xl7X4xx/L0z/AC1G1XsPyjyjnRszElnbOvOdjdj9foABW3zo/Jb71rq4etRpwtm4nXjgMQl8DJylQfnR+S33rTzo/Jb71rY3ujzFtyxHIycpUH50fkt96086B7FvvWm9UeYnccRyM4ttbBnxeMDZzh4oYyqPkSbO8otLZGbSy6XIB6qgsdgJ4YMHBNEJjFjCkasyBZ4wpKdJtxtzrWsL1avOj8lvvWvluUim14CbG4uyGx6xcaGteVSg7vNqY3s+u/yMq23tmSDC42Z4Vw6zNhQsGZT6EyAu2TmjNe2lduO2BPOZnTCrhf8ASyQLGrxkzOxGX0TlyrbQtY1OPykVhZoCw6iyEfQis+dH5LfetRnoP8xHV1fkZB7X2S7YqCBGCjEQRjFJ0iPDlTmuOGb9n2/Cs7c5NTyvi8sV0llwJQZksUiVRJoToBYjW1+i9TXnIt77g3ta+ZL2vexNr2v0V9edH5LfetOkoO6ciz2dX5GQHKHk8yHGsqxwwucIyZmSKKTdEZ4zY8wE2Fza5rHJjHLiNqPLFCkKDDZWEbpIubeIRmaK6XsD08F1qfblMCLGFj2F1I/4r5i5RIgsmHyjqVkUfGyga06SjmTUiOr697qDJ+lQfnR+U33rTzo/Jb71rZ3ulzF9xxHIycpUH50fkt96086PyW+9ab3R5huOI5GToqY5IbQyk4ZugF4r+pfnRj+AnQeqw6qpXnR+S33rXw3Kggq8cRDowdCXXiNCD2FSynsY1r4irRqR4S4lKmAxDj8DPYr0rj2VtJMRCksequLjs6Cp7Qbj5V2VyzkNW4ClKUApSsE0AY15Ry629+JxORDeKAlR1NIdHb4DVR/NV05ccoPwuG5htLLdI+sac6T4KDf42ryhVsAP7/8AprHN9h6PYeC6SfTy0WnmZpSlYz2YrDEAXPAa/Ss18TJmUjrBH1pYhuyNC7SiIjIYWlvk0bnWF+rT52rqt8f61VtlNnOEjs2aHPvAVIy8wqNSLHUjhXxhIGUQSBpMxxJU3LWyFyLZeAGlWsjkQ2hO13G/l5Rv+rLJjsasKF3vlFhpqecQB/zXRb4/1qk7RsY3Eu+OI3uoOfLlDi3+3LYDtvW/a4lOIlzuU1G65srHL0ZN2Qt+u4pYh7Skm3luuHb56lv/AL6a0YrFiPLmvz3VBb1m4fLSoFYGMmIMjvmWKOzIG0LQgMwTpP8AxrXHFhxJFECHIXEoubNJZlI5xUHVeHyvpUWLVNoStaMePn3O31Llb+9awB8apm0nIWfeGYT5zkC58u7uAtrc3LYG9668ZhS74liZAUijZLMwGYJe/aaWJ6xd2lH9fPX0LMWsCegXJ49HGufCbQWUKUV7OCwYrzdDaxN7Zuyq/ipOeTiDNYxJucme2YrzvR4tfrrThw4gUDMP9JLwvx3mnzqWik9oSzfhXD9de3uLgayRVagw8kbjdFyz4UtzmZryc0A68DrXJhJE32FCNLnLHehy9i1teOl734VFjJ1hZpONuNtfLTv1LfSgpUWOqKUpSwLb/h3t/dSnDueZKcyX/dktqOwMB9R216YDXgwuDoSCLEEcQRqCO0HWvYeS23BjMOshsHHNkA4BwNbdhBDDsNZou54jbeC6Gr0sdJfuTNKxWascAV8SOALkgAa3PAdpr6vVS5b7TzAYVDrIC0pH7sIJGX+dhl+AasdWoqUHOXYXpwdSSiu0o3KLasmNxLSiOVowMkVo2I3ehzaDix53wyjoqO3Enspe6fwq25aWrzr2rPuR7XD1Z0KapwtZFS3Enspe6fwpuJPZS90/hVttS1OtZ8qM+91fD09ypbiT2UvdP4U3Enspe6fwq22panWs+VDe6vh6e5UjBJ7KXun8KbmT2UvdP4VYX2xh1k3TSxCTQbsuoe5AIFj8a7Lf3ape06sdYlFjaj0a+/mVLcyeym7p/Cm5k9lN3T+FW2lR1rPlRO91fD09ypbiT2UvdP4U3Mnspu6fwq2msaf3anWtTlRO+VfD09ypiGT2U3dP4U3Enspe6fwqy4zHxwhTIcoZ1ReaTdmvlXQG17HjXRape06iV8pG+VNOHp7lS3Mnspu6fwrO5k9lN3T+FWw1oOMQSiInnlS4GU2yg2JzWy/K96LadR6RDxlTtt6e5WHwrkEGKax6N0/hXJh9ghGDrBNmHAskrWvxtmvb5Vef7/u1P76KLas+VFJV5yacknbTh7lS3Enspe6fwpuJPZS90/hVttS1R1rU5UZN7q+Hp7lS3Enspe6fwpuJPZS90/hVttS1OtZ8qJ3ur4enuVH8PJ7KXun8KnOR213wmIBdJVikypITGwVTeyObiwsTY9jdlSVqw6Aggi4III6CDoQflVo7WnfjFGtipzxFJ05W4npQr6qt8kNrFozDIbyQ2FzxeM3Eb36TYZSete2rJXoYTU4qS0Z4ucXCTi+w5No7QTDxPLKbIilj8ugdp4AdZrzuN3kZpZf2kpzsPV6FjHYqgL8c3XUtyt2jv5xAv7OEq8nU0pF44/goOc9pTqNR1q4O1MRmfRR7NTtbOoZV0j7dBSs2pauJZnYujFKzalqmzF0YpWbVi1LMXR5rygUnH4hXyrA02DWWXKDJH/lXQqb8wEixNvCtu29rYo4vED8QuH3bgRI0xiUqbZW3YjbfA8ePTXoRgU3uqm9r3UG9uF+ustCCQSqkjgSBcfA9FdNYxcLwvZW/Y0HhW72lq7lK2k+IknxAOIlh3WEjlywvZN5YknhfLp0WvpWvCY/FRth3Esk74jCSymJyuTeIgZBGgAyjo7avJiBuSBcixNhcjqPWKCIC1gNOGg07B1Vj3pWs4cPv+S+78b5igck9p4mSeG+JSTPcyxNOXNra5Yt0BCy9V9bdVasNNiTFhZPxc4M+JeAjMCoQuyXUEekLGxPWLcK9EWEA3CgE8SAAT8SONY3C6c1dDcc0aHjcdRq7xkXJtQ7v5+pRYZ2s5HnO1sU4gljlmkYQ4+FVlezyKhV2uTbnEceFdc22p41xYwc74tEiiZZZDvTG7OFkAfLzrJdrW0+VXswL6q8b+iOPX8deNZSIL6IAHUAAP6VDxcbcYffC/wCxO7O91I84i2tiVgxDLillUQFrjENNIj3GVlbdrl6it9KkdqYqaAZVnmb/AEE812ck7zOpD6WAIuQNNBV0GHUAgKoB4jKLH4i2tfTQg8VB0tqAdOr4dlS8ZHNfIQsM7WzFLgxOJgkss0uIaTAvOFlOYb0FbZAOA14a8ONcezdrE4jBbvGzTtKxM8TPdVOW9soAyC9xlueFX58OD0WNsuZeawB9VhqKicHyTijmEpaaV1zFd7JnVC3EgWGtukk0jiKbTzKzt3a6kOhO6s+F+8mazQCs2rm2Z0LoxSs2palmLoxSs2rFqizF0IsW0EiTILmMm46Xja28T46Bh2qK9Fw+JWRFdCGVgGUjgQRcEfI151U1yO2jkY4ZjzTd4fhe8kXyPOHYx6jXf2XiLf8ATL5HF2lQ/wDVfM6MZsLDNK7NBCzMzFmMSEk9ZJGprT5vYX3eDuU8KzSuu0rnKTdh5vYX3eDuU8Keb2F93g7lPClKiyJux5vYX3eDuU8Keb2F93g7lPClKWQux5vYX3eDuU8Keb2F93g7lPClKWQux5vYX3eDuU8Keb2F93g7lPClKWQux5vYX3eDuU8Keb2F93g7lPClKWQux5vYX3eDuU8Keb2F93g7lPClKWQux5vYX3eDuU8Keb2F93g7lPClKWQux5vYX3eDuU8Keb2F93g7lPClKWQux5vYT3aDuU8KebuE92g7lPClKWQux5vYX3eDuU8Keb2F93g7lPClKWQux5vYX3eDuU8Keb2F93g7lPClKWQux5vYX3eDuU8Keb2F93g7lPClKWQux5vYX3eDuU8K69kbHw8coaOGJGANmWNVYX0NiBelKmKVyG3Y/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ms-MY"/>
          </a:p>
        </p:txBody>
      </p:sp>
      <p:pic>
        <p:nvPicPr>
          <p:cNvPr id="84998" name="Picture 6" descr="http://ww2.odu.edu/educ/roverbau/Bloom/fx_Bloom_New.jpg"/>
          <p:cNvPicPr>
            <a:picLocks noChangeAspect="1" noChangeArrowheads="1"/>
          </p:cNvPicPr>
          <p:nvPr/>
        </p:nvPicPr>
        <p:blipFill>
          <a:blip r:embed="rId3" cstate="print"/>
          <a:srcRect/>
          <a:stretch>
            <a:fillRect/>
          </a:stretch>
        </p:blipFill>
        <p:spPr bwMode="auto">
          <a:xfrm>
            <a:off x="9612560" y="1491996"/>
            <a:ext cx="7560840" cy="5325805"/>
          </a:xfrm>
          <a:prstGeom prst="rect">
            <a:avLst/>
          </a:prstGeom>
          <a:noFill/>
        </p:spPr>
      </p:pic>
      <p:sp>
        <p:nvSpPr>
          <p:cNvPr id="9" name="Rectangle 2"/>
          <p:cNvSpPr txBox="1">
            <a:spLocks noChangeArrowheads="1"/>
          </p:cNvSpPr>
          <p:nvPr/>
        </p:nvSpPr>
        <p:spPr>
          <a:xfrm>
            <a:off x="395536" y="341784"/>
            <a:ext cx="8229600" cy="1143000"/>
          </a:xfrm>
          <a:prstGeom prst="rect">
            <a:avLst/>
          </a:prstGeom>
          <a:solidFill>
            <a:srgbClr val="FFFF00"/>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Bloom’s Taxonomy</a:t>
            </a:r>
            <a:endParaRPr kumimoji="0" lang="en-GB" sz="4400" b="0" i="0" u="none" strike="noStrike" kern="1200" cap="none" spc="0" normalizeH="0" baseline="0" noProof="0" dirty="0" smtClean="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val="86952278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par>
                                <p:cTn id="8" presetID="3" presetClass="entr" presetSubtype="10" fill="hold" nodeType="withEffect">
                                  <p:stCondLst>
                                    <p:cond delay="0"/>
                                  </p:stCondLst>
                                  <p:childTnLst>
                                    <p:set>
                                      <p:cBhvr>
                                        <p:cTn id="9" dur="1" fill="hold">
                                          <p:stCondLst>
                                            <p:cond delay="0"/>
                                          </p:stCondLst>
                                        </p:cTn>
                                        <p:tgtEl>
                                          <p:spTgt spid="84998"/>
                                        </p:tgtEl>
                                        <p:attrNameLst>
                                          <p:attrName>style.visibility</p:attrName>
                                        </p:attrNameLst>
                                      </p:cBhvr>
                                      <p:to>
                                        <p:strVal val="visible"/>
                                      </p:to>
                                    </p:set>
                                    <p:animEffect transition="in" filter="blinds(horizontal)">
                                      <p:cBhvr>
                                        <p:cTn id="10" dur="500"/>
                                        <p:tgtEl>
                                          <p:spTgt spid="84998"/>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75778"/>
                                        </p:tgtEl>
                                        <p:attrNameLst>
                                          <p:attrName>style.visibility</p:attrName>
                                        </p:attrNameLst>
                                      </p:cBhvr>
                                      <p:to>
                                        <p:strVal val="visible"/>
                                      </p:to>
                                    </p:set>
                                    <p:animEffect transition="in" filter="blinds(horizontal)">
                                      <p:cBhvr>
                                        <p:cTn id="13" dur="500"/>
                                        <p:tgtEl>
                                          <p:spTgt spid="75778"/>
                                        </p:tgtEl>
                                      </p:cBhvr>
                                    </p:animEffect>
                                  </p:childTnLst>
                                </p:cTn>
                              </p:par>
                            </p:childTnLst>
                          </p:cTn>
                        </p:par>
                      </p:childTnLst>
                    </p:cTn>
                  </p:par>
                  <p:par>
                    <p:cTn id="14" fill="hold">
                      <p:stCondLst>
                        <p:cond delay="indefinite"/>
                      </p:stCondLst>
                      <p:childTnLst>
                        <p:par>
                          <p:cTn id="15" fill="hold">
                            <p:stCondLst>
                              <p:cond delay="0"/>
                            </p:stCondLst>
                            <p:childTnLst>
                              <p:par>
                                <p:cTn id="16" presetID="35" presetClass="path" presetSubtype="0" accel="50000" decel="50000" fill="hold" nodeType="clickEffect">
                                  <p:stCondLst>
                                    <p:cond delay="0"/>
                                  </p:stCondLst>
                                  <p:childTnLst>
                                    <p:animMotion origin="layout" path="M 3.61111E-6 3.7037E-6 L -1 -0.00209 " pathEditMode="relative" rAng="0" ptsTypes="AA">
                                      <p:cBhvr>
                                        <p:cTn id="17" dur="2000" fill="hold"/>
                                        <p:tgtEl>
                                          <p:spTgt spid="84998"/>
                                        </p:tgtEl>
                                        <p:attrNameLst>
                                          <p:attrName>ppt_x</p:attrName>
                                          <p:attrName>ppt_y</p:attrName>
                                        </p:attrNameLst>
                                      </p:cBhvr>
                                      <p:rCtr x="-50000" y="-100"/>
                                    </p:animMotion>
                                  </p:childTnLst>
                                </p:cTn>
                              </p:par>
                              <p:par>
                                <p:cTn id="18" presetID="3" presetClass="entr" presetSubtype="10" fill="hold" grpId="1" nodeType="withEffect">
                                  <p:stCondLst>
                                    <p:cond delay="0"/>
                                  </p:stCondLst>
                                  <p:childTnLst>
                                    <p:set>
                                      <p:cBhvr>
                                        <p:cTn id="19" dur="1" fill="hold">
                                          <p:stCondLst>
                                            <p:cond delay="0"/>
                                          </p:stCondLst>
                                        </p:cTn>
                                        <p:tgtEl>
                                          <p:spTgt spid="75778"/>
                                        </p:tgtEl>
                                        <p:attrNameLst>
                                          <p:attrName>style.visibility</p:attrName>
                                        </p:attrNameLst>
                                      </p:cBhvr>
                                      <p:to>
                                        <p:strVal val="visible"/>
                                      </p:to>
                                    </p:set>
                                    <p:animEffect transition="in" filter="blinds(horizontal)">
                                      <p:cBhvr>
                                        <p:cTn id="20" dur="500"/>
                                        <p:tgtEl>
                                          <p:spTgt spid="75778"/>
                                        </p:tgtEl>
                                      </p:cBhvr>
                                    </p:animEffect>
                                  </p:childTnLst>
                                </p:cTn>
                              </p:par>
                              <p:par>
                                <p:cTn id="21" presetID="35" presetClass="path" presetSubtype="0" accel="50000" decel="50000" fill="hold" grpId="2" nodeType="withEffect">
                                  <p:stCondLst>
                                    <p:cond delay="0"/>
                                  </p:stCondLst>
                                  <p:childTnLst>
                                    <p:animMotion origin="layout" path="M 4.44444E-6 -1.48148E-6 L -1.00122 0.01134 " pathEditMode="relative" rAng="0" ptsTypes="AA">
                                      <p:cBhvr>
                                        <p:cTn id="22" dur="2000" fill="hold"/>
                                        <p:tgtEl>
                                          <p:spTgt spid="75778"/>
                                        </p:tgtEl>
                                        <p:attrNameLst>
                                          <p:attrName>ppt_x</p:attrName>
                                          <p:attrName>ppt_y</p:attrName>
                                        </p:attrNameLst>
                                      </p:cBhvr>
                                      <p:rCtr x="-50100" y="600"/>
                                    </p:animMotion>
                                  </p:childTnLst>
                                </p:cTn>
                              </p:par>
                              <p:par>
                                <p:cTn id="23" presetID="64" presetClass="path" presetSubtype="0" accel="50000" decel="50000" fill="hold" grpId="1" nodeType="withEffect">
                                  <p:stCondLst>
                                    <p:cond delay="0"/>
                                  </p:stCondLst>
                                  <p:childTnLst>
                                    <p:animMotion origin="layout" path="M 0 0  L 0 -0.33333  E" pathEditMode="relative" ptsTypes="">
                                      <p:cBhvr>
                                        <p:cTn id="24" dur="2000" fill="hold"/>
                                        <p:tgtEl>
                                          <p:spTgt spid="9"/>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8" grpId="0" animBg="1"/>
      <p:bldP spid="75778" grpId="1" animBg="1"/>
      <p:bldP spid="75778" grpId="2" animBg="1"/>
      <p:bldP spid="9" grpId="0" animBg="1"/>
      <p:bldP spid="9" grpId="1" animBg="1"/>
    </p:bld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7090" name="Picture 2"/>
          <p:cNvPicPr>
            <a:picLocks noChangeAspect="1" noChangeArrowheads="1"/>
          </p:cNvPicPr>
          <p:nvPr/>
        </p:nvPicPr>
        <p:blipFill>
          <a:blip r:embed="rId2" cstate="print"/>
          <a:srcRect/>
          <a:stretch>
            <a:fillRect/>
          </a:stretch>
        </p:blipFill>
        <p:spPr bwMode="auto">
          <a:xfrm>
            <a:off x="443541" y="332656"/>
            <a:ext cx="8544950" cy="6408712"/>
          </a:xfrm>
          <a:prstGeom prst="rect">
            <a:avLst/>
          </a:prstGeom>
          <a:noFill/>
          <a:ln w="9525">
            <a:noFill/>
            <a:miter lim="800000"/>
            <a:headEnd/>
            <a:tailEnd/>
          </a:ln>
          <a:effectLst/>
        </p:spPr>
      </p:pic>
    </p:spTree>
    <p:extLst>
      <p:ext uri="{BB962C8B-B14F-4D97-AF65-F5344CB8AC3E}">
        <p14:creationId xmlns:p14="http://schemas.microsoft.com/office/powerpoint/2010/main" val="3986749474"/>
      </p:ext>
    </p:extLst>
  </p:cSld>
  <p:clrMapOvr>
    <a:masterClrMapping/>
  </p:clrMapOvr>
  <p:timing>
    <p:tnLst>
      <p:par>
        <p:cTn xmlns:p14="http://schemas.microsoft.com/office/powerpoint/2010/mai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5300" name="Rectangle 4"/>
          <p:cNvSpPr>
            <a:spLocks noGrp="1" noChangeArrowheads="1"/>
          </p:cNvSpPr>
          <p:nvPr>
            <p:ph type="title"/>
          </p:nvPr>
        </p:nvSpPr>
        <p:spPr/>
        <p:txBody>
          <a:bodyPr/>
          <a:lstStyle/>
          <a:p>
            <a:endParaRPr lang="en-US"/>
          </a:p>
        </p:txBody>
      </p:sp>
      <p:pic>
        <p:nvPicPr>
          <p:cNvPr id="695301" name="Picture 5" descr="cognitif"/>
          <p:cNvPicPr>
            <a:picLocks noChangeAspect="1" noChangeArrowheads="1"/>
          </p:cNvPicPr>
          <p:nvPr/>
        </p:nvPicPr>
        <p:blipFill>
          <a:blip r:embed="rId3" cstate="print"/>
          <a:srcRect/>
          <a:stretch>
            <a:fillRect/>
          </a:stretch>
        </p:blipFill>
        <p:spPr bwMode="auto">
          <a:xfrm>
            <a:off x="-438150" y="-457200"/>
            <a:ext cx="10554766" cy="8185670"/>
          </a:xfrm>
          <a:prstGeom prst="rect">
            <a:avLst/>
          </a:prstGeom>
          <a:noFill/>
        </p:spPr>
      </p:pic>
      <p:sp>
        <p:nvSpPr>
          <p:cNvPr id="695302" name="Text Box 6"/>
          <p:cNvSpPr txBox="1">
            <a:spLocks noChangeArrowheads="1"/>
          </p:cNvSpPr>
          <p:nvPr/>
        </p:nvSpPr>
        <p:spPr bwMode="auto">
          <a:xfrm>
            <a:off x="6156176" y="6629400"/>
            <a:ext cx="2736304" cy="457200"/>
          </a:xfrm>
          <a:prstGeom prst="rect">
            <a:avLst/>
          </a:prstGeom>
          <a:solidFill>
            <a:schemeClr val="accent1"/>
          </a:solidFill>
          <a:ln w="9525">
            <a:noFill/>
            <a:miter lim="800000"/>
            <a:headEnd/>
            <a:tailEnd/>
          </a:ln>
          <a:effectLst/>
        </p:spPr>
        <p:txBody>
          <a:bodyPr wrap="square">
            <a:spAutoFit/>
          </a:bodyPr>
          <a:lstStyle/>
          <a:p>
            <a:pPr algn="ctr" eaLnBrk="0" hangingPunct="0"/>
            <a:r>
              <a:rPr lang="en-US" sz="2400" dirty="0">
                <a:solidFill>
                  <a:schemeClr val="bg2"/>
                </a:solidFill>
                <a:latin typeface="Arial Narrow" pitchFamily="34" charset="0"/>
              </a:rPr>
              <a:t>Higher order</a:t>
            </a:r>
          </a:p>
        </p:txBody>
      </p:sp>
      <p:sp>
        <p:nvSpPr>
          <p:cNvPr id="695303" name="Text Box 7"/>
          <p:cNvSpPr txBox="1">
            <a:spLocks noChangeArrowheads="1"/>
          </p:cNvSpPr>
          <p:nvPr/>
        </p:nvSpPr>
        <p:spPr bwMode="auto">
          <a:xfrm>
            <a:off x="457200" y="6629400"/>
            <a:ext cx="2890664" cy="457200"/>
          </a:xfrm>
          <a:prstGeom prst="rect">
            <a:avLst/>
          </a:prstGeom>
          <a:solidFill>
            <a:srgbClr val="00CC99"/>
          </a:solidFill>
          <a:ln w="9525">
            <a:noFill/>
            <a:miter lim="800000"/>
            <a:headEnd/>
            <a:tailEnd/>
          </a:ln>
          <a:effectLst/>
        </p:spPr>
        <p:txBody>
          <a:bodyPr wrap="square">
            <a:spAutoFit/>
          </a:bodyPr>
          <a:lstStyle/>
          <a:p>
            <a:pPr algn="ctr" eaLnBrk="0" hangingPunct="0"/>
            <a:r>
              <a:rPr lang="en-US" sz="2400">
                <a:solidFill>
                  <a:schemeClr val="bg2"/>
                </a:solidFill>
                <a:latin typeface="Arial Narrow" pitchFamily="34" charset="0"/>
              </a:rPr>
              <a:t>lower order</a:t>
            </a:r>
          </a:p>
        </p:txBody>
      </p:sp>
      <p:sp>
        <p:nvSpPr>
          <p:cNvPr id="695304" name="Text Box 8"/>
          <p:cNvSpPr txBox="1">
            <a:spLocks noChangeArrowheads="1"/>
          </p:cNvSpPr>
          <p:nvPr/>
        </p:nvSpPr>
        <p:spPr bwMode="auto">
          <a:xfrm>
            <a:off x="3370312" y="6629400"/>
            <a:ext cx="2785864" cy="457200"/>
          </a:xfrm>
          <a:prstGeom prst="rect">
            <a:avLst/>
          </a:prstGeom>
          <a:solidFill>
            <a:srgbClr val="FFCC00"/>
          </a:solidFill>
          <a:ln w="9525">
            <a:noFill/>
            <a:miter lim="800000"/>
            <a:headEnd/>
            <a:tailEnd/>
          </a:ln>
          <a:effectLst/>
        </p:spPr>
        <p:txBody>
          <a:bodyPr wrap="square">
            <a:spAutoFit/>
          </a:bodyPr>
          <a:lstStyle/>
          <a:p>
            <a:pPr algn="ctr" eaLnBrk="0" hangingPunct="0"/>
            <a:r>
              <a:rPr lang="en-US" sz="2400">
                <a:solidFill>
                  <a:schemeClr val="bg2"/>
                </a:solidFill>
                <a:latin typeface="Arial Narrow" pitchFamily="34" charset="0"/>
              </a:rPr>
              <a:t>Intermediate</a:t>
            </a:r>
          </a:p>
        </p:txBody>
      </p:sp>
    </p:spTree>
  </p:cSld>
  <p:clrMapOvr>
    <a:masterClrMapping/>
  </p:clrMapOvr>
  <p:timing>
    <p:tnLst>
      <p:par>
        <p:cTn xmlns:p14="http://schemas.microsoft.com/office/powerpoint/2010/mai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7348" name="Picture 4" descr="affective"/>
          <p:cNvPicPr>
            <a:picLocks noChangeAspect="1" noChangeArrowheads="1"/>
          </p:cNvPicPr>
          <p:nvPr/>
        </p:nvPicPr>
        <p:blipFill>
          <a:blip r:embed="rId3" cstate="print"/>
          <a:srcRect/>
          <a:stretch>
            <a:fillRect/>
          </a:stretch>
        </p:blipFill>
        <p:spPr bwMode="auto">
          <a:xfrm>
            <a:off x="-438150" y="-457200"/>
            <a:ext cx="10021888" cy="7772400"/>
          </a:xfrm>
          <a:prstGeom prst="rect">
            <a:avLst/>
          </a:prstGeom>
          <a:noFill/>
        </p:spPr>
      </p:pic>
      <p:sp>
        <p:nvSpPr>
          <p:cNvPr id="697349" name="Text Box 5"/>
          <p:cNvSpPr txBox="1">
            <a:spLocks noChangeArrowheads="1"/>
          </p:cNvSpPr>
          <p:nvPr/>
        </p:nvSpPr>
        <p:spPr bwMode="auto">
          <a:xfrm>
            <a:off x="5004048" y="6237312"/>
            <a:ext cx="3429000" cy="457200"/>
          </a:xfrm>
          <a:prstGeom prst="rect">
            <a:avLst/>
          </a:prstGeom>
          <a:solidFill>
            <a:schemeClr val="accent1"/>
          </a:solidFill>
          <a:ln w="9525">
            <a:noFill/>
            <a:miter lim="800000"/>
            <a:headEnd/>
            <a:tailEnd/>
          </a:ln>
          <a:effectLst/>
        </p:spPr>
        <p:txBody>
          <a:bodyPr>
            <a:spAutoFit/>
          </a:bodyPr>
          <a:lstStyle/>
          <a:p>
            <a:pPr algn="ctr" eaLnBrk="0" hangingPunct="0"/>
            <a:r>
              <a:rPr lang="en-US" sz="2400">
                <a:solidFill>
                  <a:schemeClr val="bg2"/>
                </a:solidFill>
                <a:latin typeface="Arial Narrow" pitchFamily="34" charset="0"/>
              </a:rPr>
              <a:t>Higher order</a:t>
            </a:r>
          </a:p>
        </p:txBody>
      </p:sp>
      <p:sp>
        <p:nvSpPr>
          <p:cNvPr id="697350" name="Text Box 6"/>
          <p:cNvSpPr txBox="1">
            <a:spLocks noChangeArrowheads="1"/>
          </p:cNvSpPr>
          <p:nvPr/>
        </p:nvSpPr>
        <p:spPr bwMode="auto">
          <a:xfrm>
            <a:off x="457200" y="6237312"/>
            <a:ext cx="2286000" cy="457200"/>
          </a:xfrm>
          <a:prstGeom prst="rect">
            <a:avLst/>
          </a:prstGeom>
          <a:solidFill>
            <a:srgbClr val="00CC99"/>
          </a:solidFill>
          <a:ln w="9525">
            <a:noFill/>
            <a:miter lim="800000"/>
            <a:headEnd/>
            <a:tailEnd/>
          </a:ln>
          <a:effectLst/>
        </p:spPr>
        <p:txBody>
          <a:bodyPr>
            <a:spAutoFit/>
          </a:bodyPr>
          <a:lstStyle/>
          <a:p>
            <a:pPr algn="ctr" eaLnBrk="0" hangingPunct="0"/>
            <a:r>
              <a:rPr lang="en-US" sz="2400">
                <a:solidFill>
                  <a:schemeClr val="bg2"/>
                </a:solidFill>
                <a:latin typeface="Arial Narrow" pitchFamily="34" charset="0"/>
              </a:rPr>
              <a:t>lower order</a:t>
            </a:r>
          </a:p>
        </p:txBody>
      </p:sp>
      <p:sp>
        <p:nvSpPr>
          <p:cNvPr id="697351" name="Text Box 7"/>
          <p:cNvSpPr txBox="1">
            <a:spLocks noChangeArrowheads="1"/>
          </p:cNvSpPr>
          <p:nvPr/>
        </p:nvSpPr>
        <p:spPr bwMode="auto">
          <a:xfrm>
            <a:off x="2771800" y="6237312"/>
            <a:ext cx="2209800" cy="457200"/>
          </a:xfrm>
          <a:prstGeom prst="rect">
            <a:avLst/>
          </a:prstGeom>
          <a:solidFill>
            <a:srgbClr val="FFCC00"/>
          </a:solidFill>
          <a:ln w="9525">
            <a:noFill/>
            <a:miter lim="800000"/>
            <a:headEnd/>
            <a:tailEnd/>
          </a:ln>
          <a:effectLst/>
        </p:spPr>
        <p:txBody>
          <a:bodyPr>
            <a:spAutoFit/>
          </a:bodyPr>
          <a:lstStyle/>
          <a:p>
            <a:pPr algn="ctr" eaLnBrk="0" hangingPunct="0"/>
            <a:r>
              <a:rPr lang="en-US" sz="2400">
                <a:solidFill>
                  <a:schemeClr val="bg2"/>
                </a:solidFill>
                <a:latin typeface="Arial Narrow" pitchFamily="34" charset="0"/>
              </a:rPr>
              <a:t>Intermediate</a:t>
            </a:r>
          </a:p>
        </p:txBody>
      </p:sp>
    </p:spTree>
  </p:cSld>
  <p:clrMapOvr>
    <a:masterClrMapping/>
  </p:clrMapOvr>
  <p:timing>
    <p:tnLst>
      <p:par>
        <p:cTn xmlns:p14="http://schemas.microsoft.com/office/powerpoint/2010/mai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8372" name="Picture 4" descr="skills"/>
          <p:cNvPicPr>
            <a:picLocks noChangeAspect="1" noChangeArrowheads="1"/>
          </p:cNvPicPr>
          <p:nvPr/>
        </p:nvPicPr>
        <p:blipFill>
          <a:blip r:embed="rId3" cstate="print"/>
          <a:srcRect/>
          <a:stretch>
            <a:fillRect/>
          </a:stretch>
        </p:blipFill>
        <p:spPr bwMode="auto">
          <a:xfrm>
            <a:off x="-438150" y="-457200"/>
            <a:ext cx="10021888" cy="7772400"/>
          </a:xfrm>
          <a:prstGeom prst="rect">
            <a:avLst/>
          </a:prstGeom>
          <a:noFill/>
        </p:spPr>
      </p:pic>
      <p:sp>
        <p:nvSpPr>
          <p:cNvPr id="698373" name="Text Box 5"/>
          <p:cNvSpPr txBox="1">
            <a:spLocks noChangeArrowheads="1"/>
          </p:cNvSpPr>
          <p:nvPr/>
        </p:nvSpPr>
        <p:spPr bwMode="auto">
          <a:xfrm>
            <a:off x="6858000" y="6237312"/>
            <a:ext cx="1643063" cy="457200"/>
          </a:xfrm>
          <a:prstGeom prst="rect">
            <a:avLst/>
          </a:prstGeom>
          <a:solidFill>
            <a:schemeClr val="accent1"/>
          </a:solidFill>
          <a:ln w="9525">
            <a:noFill/>
            <a:miter lim="800000"/>
            <a:headEnd/>
            <a:tailEnd/>
          </a:ln>
          <a:effectLst/>
        </p:spPr>
        <p:txBody>
          <a:bodyPr>
            <a:spAutoFit/>
          </a:bodyPr>
          <a:lstStyle/>
          <a:p>
            <a:pPr algn="ctr" eaLnBrk="0" hangingPunct="0"/>
            <a:r>
              <a:rPr lang="en-US" sz="2400" dirty="0">
                <a:solidFill>
                  <a:schemeClr val="bg2"/>
                </a:solidFill>
                <a:latin typeface="Arial Narrow" pitchFamily="34" charset="0"/>
              </a:rPr>
              <a:t>Higher order</a:t>
            </a:r>
          </a:p>
        </p:txBody>
      </p:sp>
      <p:sp>
        <p:nvSpPr>
          <p:cNvPr id="698374" name="Text Box 6"/>
          <p:cNvSpPr txBox="1">
            <a:spLocks noChangeArrowheads="1"/>
          </p:cNvSpPr>
          <p:nvPr/>
        </p:nvSpPr>
        <p:spPr bwMode="auto">
          <a:xfrm>
            <a:off x="467544" y="6237312"/>
            <a:ext cx="3200400" cy="457200"/>
          </a:xfrm>
          <a:prstGeom prst="rect">
            <a:avLst/>
          </a:prstGeom>
          <a:solidFill>
            <a:srgbClr val="00CC99"/>
          </a:solidFill>
          <a:ln w="9525">
            <a:noFill/>
            <a:miter lim="800000"/>
            <a:headEnd/>
            <a:tailEnd/>
          </a:ln>
          <a:effectLst/>
        </p:spPr>
        <p:txBody>
          <a:bodyPr>
            <a:spAutoFit/>
          </a:bodyPr>
          <a:lstStyle/>
          <a:p>
            <a:pPr algn="ctr" eaLnBrk="0" hangingPunct="0"/>
            <a:r>
              <a:rPr lang="en-US" sz="2400">
                <a:solidFill>
                  <a:schemeClr val="bg2"/>
                </a:solidFill>
                <a:latin typeface="Arial Narrow" pitchFamily="34" charset="0"/>
              </a:rPr>
              <a:t>lower order</a:t>
            </a:r>
          </a:p>
        </p:txBody>
      </p:sp>
      <p:sp>
        <p:nvSpPr>
          <p:cNvPr id="698375" name="Text Box 7"/>
          <p:cNvSpPr txBox="1">
            <a:spLocks noChangeArrowheads="1"/>
          </p:cNvSpPr>
          <p:nvPr/>
        </p:nvSpPr>
        <p:spPr bwMode="auto">
          <a:xfrm>
            <a:off x="3657600" y="6237312"/>
            <a:ext cx="3200400" cy="457200"/>
          </a:xfrm>
          <a:prstGeom prst="rect">
            <a:avLst/>
          </a:prstGeom>
          <a:solidFill>
            <a:srgbClr val="FFCC00"/>
          </a:solidFill>
          <a:ln w="9525">
            <a:noFill/>
            <a:miter lim="800000"/>
            <a:headEnd/>
            <a:tailEnd/>
          </a:ln>
          <a:effectLst/>
        </p:spPr>
        <p:txBody>
          <a:bodyPr>
            <a:spAutoFit/>
          </a:bodyPr>
          <a:lstStyle/>
          <a:p>
            <a:pPr algn="ctr" eaLnBrk="0" hangingPunct="0"/>
            <a:r>
              <a:rPr lang="en-US" sz="2400">
                <a:solidFill>
                  <a:schemeClr val="bg2"/>
                </a:solidFill>
                <a:latin typeface="Arial Narrow" pitchFamily="34" charset="0"/>
              </a:rPr>
              <a:t>Intermediate</a:t>
            </a:r>
          </a:p>
        </p:txBody>
      </p:sp>
    </p:spTree>
  </p:cSld>
  <p:clrMapOvr>
    <a:masterClrMapping/>
  </p:clrMapOvr>
  <p:timing>
    <p:tnLst>
      <p:par>
        <p:cTn xmlns:p14="http://schemas.microsoft.com/office/powerpoint/2010/mai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457200" y="449245"/>
            <a:ext cx="8229600" cy="407987"/>
          </a:xfrm>
        </p:spPr>
        <p:txBody>
          <a:bodyPr>
            <a:noAutofit/>
          </a:bodyPr>
          <a:lstStyle/>
          <a:p>
            <a:pPr eaLnBrk="1" hangingPunct="1">
              <a:defRPr/>
            </a:pPr>
            <a:r>
              <a:rPr lang="es-ES" sz="3200" dirty="0" err="1" smtClean="0"/>
              <a:t>Course</a:t>
            </a:r>
            <a:r>
              <a:rPr lang="es-ES" sz="3200" dirty="0" smtClean="0"/>
              <a:t> </a:t>
            </a:r>
            <a:r>
              <a:rPr lang="es-ES" sz="3200" dirty="0" err="1" smtClean="0"/>
              <a:t>Outcomes</a:t>
            </a:r>
            <a:r>
              <a:rPr lang="es-ES" sz="3200" dirty="0" smtClean="0"/>
              <a:t> (CO) </a:t>
            </a:r>
            <a:r>
              <a:rPr lang="es-ES" sz="3200" dirty="0" err="1" smtClean="0"/>
              <a:t>Contribution</a:t>
            </a:r>
            <a:r>
              <a:rPr lang="es-ES" sz="3200" dirty="0" smtClean="0"/>
              <a:t> </a:t>
            </a:r>
            <a:r>
              <a:rPr lang="es-ES" sz="3200" dirty="0" err="1" smtClean="0"/>
              <a:t>to</a:t>
            </a:r>
            <a:r>
              <a:rPr lang="es-ES" sz="3200" dirty="0" smtClean="0"/>
              <a:t> Programme </a:t>
            </a:r>
            <a:r>
              <a:rPr lang="es-ES" sz="3200" dirty="0" err="1" smtClean="0"/>
              <a:t>Outcomes</a:t>
            </a:r>
            <a:r>
              <a:rPr lang="es-ES" sz="3200" dirty="0" smtClean="0"/>
              <a:t> (PO</a:t>
            </a:r>
            <a:r>
              <a:rPr lang="es-ES" sz="2400" dirty="0" smtClean="0"/>
              <a:t>)</a:t>
            </a:r>
            <a:endParaRPr lang="en-US" sz="2400" dirty="0" smtClean="0"/>
          </a:p>
        </p:txBody>
      </p:sp>
      <p:sp>
        <p:nvSpPr>
          <p:cNvPr id="30723" name="Rectangle 3"/>
          <p:cNvSpPr>
            <a:spLocks noChangeArrowheads="1"/>
          </p:cNvSpPr>
          <p:nvPr/>
        </p:nvSpPr>
        <p:spPr bwMode="auto">
          <a:xfrm>
            <a:off x="152400" y="1238250"/>
            <a:ext cx="8763000" cy="1190625"/>
          </a:xfrm>
          <a:prstGeom prst="rect">
            <a:avLst/>
          </a:prstGeom>
          <a:solidFill>
            <a:srgbClr val="006600"/>
          </a:solidFill>
          <a:ln w="9525">
            <a:noFill/>
            <a:miter lim="800000"/>
            <a:headEnd/>
            <a:tailEnd/>
          </a:ln>
        </p:spPr>
        <p:txBody>
          <a:bodyPr>
            <a:spAutoFit/>
          </a:bodyPr>
          <a:lstStyle/>
          <a:p>
            <a:pPr algn="ctr" eaLnBrk="0" hangingPunct="0"/>
            <a:r>
              <a:rPr lang="en-GB" sz="3600" b="1">
                <a:solidFill>
                  <a:schemeClr val="bg1"/>
                </a:solidFill>
              </a:rPr>
              <a:t>Ability to function in multidisciplinary team</a:t>
            </a:r>
            <a:endParaRPr lang="en-US" sz="3600" b="1">
              <a:solidFill>
                <a:schemeClr val="bg1"/>
              </a:solidFill>
            </a:endParaRPr>
          </a:p>
        </p:txBody>
      </p:sp>
      <p:sp>
        <p:nvSpPr>
          <p:cNvPr id="58372" name="Rectangle 4"/>
          <p:cNvSpPr>
            <a:spLocks noChangeArrowheads="1"/>
          </p:cNvSpPr>
          <p:nvPr/>
        </p:nvSpPr>
        <p:spPr bwMode="auto">
          <a:xfrm>
            <a:off x="152400" y="2590800"/>
            <a:ext cx="8839200" cy="2286000"/>
          </a:xfrm>
          <a:prstGeom prst="rect">
            <a:avLst/>
          </a:prstGeom>
          <a:noFill/>
          <a:ln w="9525">
            <a:noFill/>
            <a:miter lim="800000"/>
            <a:headEnd/>
            <a:tailEnd/>
          </a:ln>
          <a:effectLst/>
        </p:spPr>
        <p:txBody>
          <a:bodyPr/>
          <a:lstStyle/>
          <a:p>
            <a:pPr marL="342900" indent="-342900">
              <a:spcBef>
                <a:spcPct val="40000"/>
              </a:spcBef>
              <a:buClr>
                <a:schemeClr val="hlink"/>
              </a:buClr>
              <a:buSzPct val="60000"/>
              <a:buFont typeface="Wingdings" pitchFamily="2" charset="2"/>
              <a:buChar char="n"/>
              <a:defRPr/>
            </a:pPr>
            <a:r>
              <a:rPr lang="en-GB" sz="3200" dirty="0">
                <a:effectLst>
                  <a:outerShdw blurRad="38100" dist="38100" dir="2700000" algn="tl">
                    <a:srgbClr val="000000"/>
                  </a:outerShdw>
                </a:effectLst>
                <a:latin typeface="Arial" charset="0"/>
                <a:cs typeface="+mn-cs"/>
              </a:rPr>
              <a:t>Assign </a:t>
            </a:r>
            <a:r>
              <a:rPr lang="en-GB" sz="3200" b="1" u="sng" dirty="0">
                <a:effectLst>
                  <a:outerShdw blurRad="38100" dist="38100" dir="2700000" algn="tl">
                    <a:srgbClr val="000000"/>
                  </a:outerShdw>
                </a:effectLst>
                <a:latin typeface="Arial" charset="0"/>
                <a:cs typeface="+mn-cs"/>
              </a:rPr>
              <a:t>multidisciplinary design</a:t>
            </a:r>
            <a:r>
              <a:rPr lang="en-GB" sz="3200" dirty="0">
                <a:effectLst>
                  <a:outerShdw blurRad="38100" dist="38100" dir="2700000" algn="tl">
                    <a:srgbClr val="000000"/>
                  </a:outerShdw>
                </a:effectLst>
                <a:latin typeface="Arial" charset="0"/>
                <a:cs typeface="+mn-cs"/>
              </a:rPr>
              <a:t> projects in engineering courses.</a:t>
            </a:r>
            <a:endParaRPr lang="es-ES" sz="3200" dirty="0">
              <a:effectLst>
                <a:outerShdw blurRad="38100" dist="38100" dir="2700000" algn="tl">
                  <a:srgbClr val="000000"/>
                </a:outerShdw>
              </a:effectLst>
              <a:latin typeface="Arial" charset="0"/>
              <a:cs typeface="+mn-cs"/>
            </a:endParaRPr>
          </a:p>
          <a:p>
            <a:pPr marL="342900" indent="-342900">
              <a:spcBef>
                <a:spcPct val="40000"/>
              </a:spcBef>
              <a:buClr>
                <a:schemeClr val="hlink"/>
              </a:buClr>
              <a:buSzPct val="60000"/>
              <a:buFont typeface="Wingdings" pitchFamily="2" charset="2"/>
              <a:buChar char="n"/>
              <a:defRPr/>
            </a:pPr>
            <a:r>
              <a:rPr lang="en-GB" sz="3200" dirty="0">
                <a:effectLst>
                  <a:outerShdw blurRad="38100" dist="38100" dir="2700000" algn="tl">
                    <a:srgbClr val="000000"/>
                  </a:outerShdw>
                </a:effectLst>
                <a:latin typeface="Arial" charset="0"/>
                <a:cs typeface="+mn-cs"/>
              </a:rPr>
              <a:t>Implement design projects with </a:t>
            </a:r>
            <a:r>
              <a:rPr lang="en-GB" sz="3200" b="1" u="sng" dirty="0">
                <a:effectLst>
                  <a:outerShdw blurRad="38100" dist="38100" dir="2700000" algn="tl">
                    <a:srgbClr val="000000"/>
                  </a:outerShdw>
                </a:effectLst>
                <a:latin typeface="Arial" charset="0"/>
                <a:cs typeface="+mn-cs"/>
              </a:rPr>
              <a:t>multidisciplinary teams</a:t>
            </a:r>
            <a:endParaRPr lang="en-US" sz="3200" b="1" dirty="0">
              <a:effectLst>
                <a:outerShdw blurRad="38100" dist="38100" dir="2700000" algn="tl">
                  <a:srgbClr val="000000"/>
                </a:outerShdw>
              </a:effectLst>
              <a:latin typeface="Arial" charset="0"/>
              <a:cs typeface="+mn-cs"/>
            </a:endParaRPr>
          </a:p>
        </p:txBody>
      </p:sp>
      <p:sp>
        <p:nvSpPr>
          <p:cNvPr id="58373" name="Rectangle 5"/>
          <p:cNvSpPr>
            <a:spLocks noChangeArrowheads="1"/>
          </p:cNvSpPr>
          <p:nvPr/>
        </p:nvSpPr>
        <p:spPr bwMode="auto">
          <a:xfrm>
            <a:off x="214313" y="5410200"/>
            <a:ext cx="8715375" cy="1384300"/>
          </a:xfrm>
          <a:prstGeom prst="rect">
            <a:avLst/>
          </a:prstGeom>
          <a:solidFill>
            <a:srgbClr val="000099"/>
          </a:solidFill>
          <a:ln w="9525">
            <a:noFill/>
            <a:miter lim="800000"/>
            <a:headEnd/>
            <a:tailEnd/>
          </a:ln>
          <a:effectLst/>
        </p:spPr>
        <p:txBody>
          <a:bodyPr>
            <a:spAutoFit/>
          </a:bodyPr>
          <a:lstStyle/>
          <a:p>
            <a:pPr eaLnBrk="0" hangingPunct="0">
              <a:defRPr/>
            </a:pPr>
            <a:r>
              <a:rPr lang="en-GB" sz="2800" dirty="0">
                <a:solidFill>
                  <a:schemeClr val="bg1"/>
                </a:solidFill>
                <a:effectLst>
                  <a:outerShdw blurRad="38100" dist="38100" dir="2700000" algn="tl">
                    <a:srgbClr val="000000"/>
                  </a:outerShdw>
                </a:effectLst>
                <a:latin typeface="Arial" charset="0"/>
                <a:cs typeface="+mn-cs"/>
              </a:rPr>
              <a:t>Exercise: </a:t>
            </a:r>
          </a:p>
          <a:p>
            <a:pPr eaLnBrk="0" hangingPunct="0">
              <a:defRPr/>
            </a:pPr>
            <a:r>
              <a:rPr lang="en-GB" sz="2800" dirty="0">
                <a:solidFill>
                  <a:schemeClr val="bg1"/>
                </a:solidFill>
                <a:effectLst>
                  <a:outerShdw blurRad="38100" dist="38100" dir="2700000" algn="tl">
                    <a:srgbClr val="000000"/>
                  </a:outerShdw>
                </a:effectLst>
                <a:latin typeface="Arial" charset="0"/>
                <a:cs typeface="+mn-cs"/>
              </a:rPr>
              <a:t>Identify a course and discuss how it can be implemented</a:t>
            </a:r>
            <a:r>
              <a:rPr lang="en-GB" b="1" dirty="0">
                <a:solidFill>
                  <a:schemeClr val="bg1"/>
                </a:solidFill>
                <a:effectLst>
                  <a:outerShdw blurRad="38100" dist="38100" dir="2700000" algn="tl">
                    <a:srgbClr val="000000"/>
                  </a:outerShdw>
                </a:effectLst>
                <a:latin typeface="Arial" charset="0"/>
                <a:cs typeface="+mn-cs"/>
              </a:rPr>
              <a:t> </a:t>
            </a:r>
            <a:endParaRPr lang="en-US" b="1" dirty="0">
              <a:solidFill>
                <a:schemeClr val="bg1"/>
              </a:solidFill>
              <a:effectLst>
                <a:outerShdw blurRad="38100" dist="38100" dir="2700000" algn="tl">
                  <a:srgbClr val="000000"/>
                </a:outerShdw>
              </a:effectLst>
              <a:latin typeface="Arial" charset="0"/>
              <a:cs typeface="+mn-cs"/>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457200" y="277813"/>
            <a:ext cx="8229600" cy="484187"/>
          </a:xfrm>
        </p:spPr>
        <p:txBody>
          <a:bodyPr>
            <a:noAutofit/>
          </a:bodyPr>
          <a:lstStyle/>
          <a:p>
            <a:pPr eaLnBrk="1" hangingPunct="1">
              <a:defRPr/>
            </a:pPr>
            <a:r>
              <a:rPr lang="es-ES" sz="3200" dirty="0" err="1" smtClean="0"/>
              <a:t>Course</a:t>
            </a:r>
            <a:r>
              <a:rPr lang="es-ES" sz="3200" dirty="0" smtClean="0"/>
              <a:t> </a:t>
            </a:r>
            <a:r>
              <a:rPr lang="es-ES" sz="3200" dirty="0" err="1" smtClean="0"/>
              <a:t>Outcomes</a:t>
            </a:r>
            <a:r>
              <a:rPr lang="es-ES" sz="3200" dirty="0" smtClean="0"/>
              <a:t> (CO)</a:t>
            </a:r>
            <a:r>
              <a:rPr lang="es-ES" sz="3200" dirty="0" err="1" smtClean="0"/>
              <a:t>Contribution</a:t>
            </a:r>
            <a:r>
              <a:rPr lang="es-ES" sz="3200" dirty="0" smtClean="0"/>
              <a:t> </a:t>
            </a:r>
            <a:r>
              <a:rPr lang="es-ES" sz="3200" dirty="0" err="1" smtClean="0"/>
              <a:t>to</a:t>
            </a:r>
            <a:r>
              <a:rPr lang="es-ES" sz="3200" dirty="0" smtClean="0"/>
              <a:t> Programme </a:t>
            </a:r>
            <a:r>
              <a:rPr lang="es-ES" sz="3200" dirty="0" err="1" smtClean="0"/>
              <a:t>Outcomes</a:t>
            </a:r>
            <a:r>
              <a:rPr lang="es-ES" sz="3200" dirty="0" smtClean="0"/>
              <a:t> (PO)</a:t>
            </a:r>
            <a:endParaRPr lang="en-US" sz="3200" dirty="0" smtClean="0"/>
          </a:p>
        </p:txBody>
      </p:sp>
      <p:sp>
        <p:nvSpPr>
          <p:cNvPr id="31747" name="Rectangle 3"/>
          <p:cNvSpPr>
            <a:spLocks noChangeArrowheads="1"/>
          </p:cNvSpPr>
          <p:nvPr/>
        </p:nvSpPr>
        <p:spPr bwMode="auto">
          <a:xfrm>
            <a:off x="228600" y="1057275"/>
            <a:ext cx="8763000" cy="1800225"/>
          </a:xfrm>
          <a:prstGeom prst="rect">
            <a:avLst/>
          </a:prstGeom>
          <a:solidFill>
            <a:srgbClr val="006600"/>
          </a:solidFill>
          <a:ln w="9525">
            <a:noFill/>
            <a:miter lim="800000"/>
            <a:headEnd/>
            <a:tailEnd/>
          </a:ln>
        </p:spPr>
        <p:txBody>
          <a:bodyPr>
            <a:spAutoFit/>
          </a:bodyPr>
          <a:lstStyle/>
          <a:p>
            <a:pPr algn="ctr" eaLnBrk="0" hangingPunct="0"/>
            <a:r>
              <a:rPr lang="en-GB" sz="2800" b="1">
                <a:solidFill>
                  <a:schemeClr val="bg1"/>
                </a:solidFill>
              </a:rPr>
              <a:t>Broad education necessary to understand the impact of engineering solutions in a global, environment and societal context + knowledge of contemporary issues</a:t>
            </a:r>
            <a:endParaRPr lang="en-US" sz="2800" b="1">
              <a:solidFill>
                <a:schemeClr val="bg1"/>
              </a:solidFill>
            </a:endParaRPr>
          </a:p>
        </p:txBody>
      </p:sp>
      <p:sp>
        <p:nvSpPr>
          <p:cNvPr id="31748" name="Rectangle 4"/>
          <p:cNvSpPr>
            <a:spLocks noGrp="1" noChangeArrowheads="1"/>
          </p:cNvSpPr>
          <p:nvPr>
            <p:ph type="body" idx="1"/>
          </p:nvPr>
        </p:nvSpPr>
        <p:spPr>
          <a:xfrm>
            <a:off x="533400" y="2819400"/>
            <a:ext cx="8382000" cy="2362200"/>
          </a:xfrm>
        </p:spPr>
        <p:txBody>
          <a:bodyPr/>
          <a:lstStyle/>
          <a:p>
            <a:pPr eaLnBrk="1" hangingPunct="1">
              <a:spcBef>
                <a:spcPct val="40000"/>
              </a:spcBef>
            </a:pPr>
            <a:r>
              <a:rPr lang="en-GB" smtClean="0"/>
              <a:t>Include structured </a:t>
            </a:r>
            <a:r>
              <a:rPr lang="en-GB" b="1" u="sng" smtClean="0"/>
              <a:t>controversies</a:t>
            </a:r>
            <a:r>
              <a:rPr lang="en-GB" smtClean="0"/>
              <a:t> in engineering course</a:t>
            </a:r>
            <a:endParaRPr lang="es-ES" smtClean="0"/>
          </a:p>
          <a:p>
            <a:pPr eaLnBrk="1" hangingPunct="1">
              <a:spcBef>
                <a:spcPct val="40000"/>
              </a:spcBef>
            </a:pPr>
            <a:r>
              <a:rPr lang="en-GB" smtClean="0"/>
              <a:t>Conduct class exercise or homework </a:t>
            </a:r>
            <a:r>
              <a:rPr lang="en-GB" b="1" u="sng" smtClean="0"/>
              <a:t>problems that involve global/societal issues</a:t>
            </a:r>
            <a:r>
              <a:rPr lang="en-GB" smtClean="0"/>
              <a:t> </a:t>
            </a:r>
            <a:endParaRPr lang="en-US" smtClean="0"/>
          </a:p>
        </p:txBody>
      </p:sp>
      <p:sp>
        <p:nvSpPr>
          <p:cNvPr id="59397" name="Rectangle 5"/>
          <p:cNvSpPr>
            <a:spLocks noChangeArrowheads="1"/>
          </p:cNvSpPr>
          <p:nvPr/>
        </p:nvSpPr>
        <p:spPr bwMode="auto">
          <a:xfrm>
            <a:off x="214313" y="5334000"/>
            <a:ext cx="8715375" cy="1384300"/>
          </a:xfrm>
          <a:prstGeom prst="rect">
            <a:avLst/>
          </a:prstGeom>
          <a:solidFill>
            <a:srgbClr val="000099"/>
          </a:solidFill>
          <a:ln w="9525">
            <a:noFill/>
            <a:miter lim="800000"/>
            <a:headEnd/>
            <a:tailEnd/>
          </a:ln>
          <a:effectLst/>
        </p:spPr>
        <p:txBody>
          <a:bodyPr>
            <a:spAutoFit/>
          </a:bodyPr>
          <a:lstStyle/>
          <a:p>
            <a:pPr eaLnBrk="0" hangingPunct="0">
              <a:defRPr/>
            </a:pPr>
            <a:r>
              <a:rPr lang="en-GB" sz="2800" dirty="0">
                <a:solidFill>
                  <a:schemeClr val="bg1"/>
                </a:solidFill>
                <a:effectLst>
                  <a:outerShdw blurRad="38100" dist="38100" dir="2700000" algn="tl">
                    <a:srgbClr val="000000"/>
                  </a:outerShdw>
                </a:effectLst>
                <a:latin typeface="Arial" charset="0"/>
                <a:cs typeface="+mn-cs"/>
              </a:rPr>
              <a:t>Exercise: </a:t>
            </a:r>
          </a:p>
          <a:p>
            <a:pPr eaLnBrk="0" hangingPunct="0">
              <a:defRPr/>
            </a:pPr>
            <a:r>
              <a:rPr lang="en-GB" sz="2800" dirty="0">
                <a:solidFill>
                  <a:schemeClr val="bg1"/>
                </a:solidFill>
                <a:effectLst>
                  <a:outerShdw blurRad="38100" dist="38100" dir="2700000" algn="tl">
                    <a:srgbClr val="000000"/>
                  </a:outerShdw>
                </a:effectLst>
                <a:latin typeface="Arial" charset="0"/>
                <a:cs typeface="+mn-cs"/>
              </a:rPr>
              <a:t>Identify a course and discuss how it can be implemented</a:t>
            </a:r>
            <a:r>
              <a:rPr lang="en-GB" b="1" dirty="0">
                <a:solidFill>
                  <a:schemeClr val="bg1"/>
                </a:solidFill>
                <a:effectLst>
                  <a:outerShdw blurRad="38100" dist="38100" dir="2700000" algn="tl">
                    <a:srgbClr val="000000"/>
                  </a:outerShdw>
                </a:effectLst>
                <a:latin typeface="Arial" charset="0"/>
                <a:cs typeface="+mn-cs"/>
              </a:rPr>
              <a:t> </a:t>
            </a:r>
            <a:endParaRPr lang="en-US" b="1" dirty="0">
              <a:solidFill>
                <a:schemeClr val="bg1"/>
              </a:solidFill>
              <a:effectLst>
                <a:outerShdw blurRad="38100" dist="38100" dir="2700000" algn="tl">
                  <a:srgbClr val="000000"/>
                </a:outerShdw>
              </a:effectLst>
              <a:latin typeface="Arial" charset="0"/>
              <a:cs typeface="+mn-cs"/>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ChangeArrowheads="1"/>
          </p:cNvSpPr>
          <p:nvPr/>
        </p:nvSpPr>
        <p:spPr bwMode="auto">
          <a:xfrm>
            <a:off x="609600" y="257175"/>
            <a:ext cx="8001000" cy="457200"/>
          </a:xfrm>
          <a:prstGeom prst="rect">
            <a:avLst/>
          </a:prstGeom>
          <a:noFill/>
          <a:ln w="9525">
            <a:noFill/>
            <a:miter lim="800000"/>
            <a:headEnd/>
            <a:tailEnd/>
          </a:ln>
          <a:effectLst/>
        </p:spPr>
        <p:txBody>
          <a:bodyPr anchor="ctr"/>
          <a:lstStyle/>
          <a:p>
            <a:pPr>
              <a:defRPr/>
            </a:pPr>
            <a:r>
              <a:rPr lang="es-ES" sz="3200" dirty="0" err="1">
                <a:solidFill>
                  <a:srgbClr val="FFC000"/>
                </a:solidFill>
                <a:effectLst>
                  <a:outerShdw blurRad="38100" dist="38100" dir="2700000" algn="tl">
                    <a:srgbClr val="000000"/>
                  </a:outerShdw>
                </a:effectLst>
                <a:latin typeface="Arial" charset="0"/>
                <a:cs typeface="+mn-cs"/>
              </a:rPr>
              <a:t>Course</a:t>
            </a:r>
            <a:r>
              <a:rPr lang="es-ES" sz="3200" dirty="0">
                <a:solidFill>
                  <a:srgbClr val="FFC000"/>
                </a:solidFill>
                <a:effectLst>
                  <a:outerShdw blurRad="38100" dist="38100" dir="2700000" algn="tl">
                    <a:srgbClr val="000000"/>
                  </a:outerShdw>
                </a:effectLst>
                <a:latin typeface="Arial" charset="0"/>
                <a:cs typeface="+mn-cs"/>
              </a:rPr>
              <a:t> </a:t>
            </a:r>
            <a:r>
              <a:rPr lang="es-ES" sz="3200" dirty="0" err="1" smtClean="0">
                <a:solidFill>
                  <a:srgbClr val="FFC000"/>
                </a:solidFill>
                <a:effectLst>
                  <a:outerShdw blurRad="38100" dist="38100" dir="2700000" algn="tl">
                    <a:srgbClr val="000000"/>
                  </a:outerShdw>
                </a:effectLst>
                <a:latin typeface="Arial" charset="0"/>
                <a:cs typeface="+mn-cs"/>
              </a:rPr>
              <a:t>Outcomes</a:t>
            </a:r>
            <a:r>
              <a:rPr lang="es-ES" sz="3200" dirty="0" smtClean="0">
                <a:solidFill>
                  <a:srgbClr val="FFC000"/>
                </a:solidFill>
                <a:effectLst>
                  <a:outerShdw blurRad="38100" dist="38100" dir="2700000" algn="tl">
                    <a:srgbClr val="000000"/>
                  </a:outerShdw>
                </a:effectLst>
                <a:latin typeface="Arial" charset="0"/>
                <a:cs typeface="+mn-cs"/>
              </a:rPr>
              <a:t> (CO) </a:t>
            </a:r>
            <a:r>
              <a:rPr lang="es-ES" sz="3200" dirty="0" err="1" smtClean="0">
                <a:solidFill>
                  <a:srgbClr val="FFC000"/>
                </a:solidFill>
                <a:effectLst>
                  <a:outerShdw blurRad="38100" dist="38100" dir="2700000" algn="tl">
                    <a:srgbClr val="000000"/>
                  </a:outerShdw>
                </a:effectLst>
                <a:latin typeface="Arial" charset="0"/>
                <a:cs typeface="+mn-cs"/>
              </a:rPr>
              <a:t>Contribution</a:t>
            </a:r>
            <a:r>
              <a:rPr lang="es-ES" sz="3200" dirty="0" smtClean="0">
                <a:solidFill>
                  <a:srgbClr val="FFC000"/>
                </a:solidFill>
                <a:effectLst>
                  <a:outerShdw blurRad="38100" dist="38100" dir="2700000" algn="tl">
                    <a:srgbClr val="000000"/>
                  </a:outerShdw>
                </a:effectLst>
                <a:latin typeface="Arial" charset="0"/>
                <a:cs typeface="+mn-cs"/>
              </a:rPr>
              <a:t> </a:t>
            </a:r>
            <a:r>
              <a:rPr lang="es-ES" sz="3200" dirty="0" err="1">
                <a:solidFill>
                  <a:srgbClr val="FFC000"/>
                </a:solidFill>
                <a:effectLst>
                  <a:outerShdw blurRad="38100" dist="38100" dir="2700000" algn="tl">
                    <a:srgbClr val="000000"/>
                  </a:outerShdw>
                </a:effectLst>
                <a:latin typeface="Arial" charset="0"/>
                <a:cs typeface="+mn-cs"/>
              </a:rPr>
              <a:t>to</a:t>
            </a:r>
            <a:r>
              <a:rPr lang="es-ES" sz="3200" dirty="0">
                <a:solidFill>
                  <a:srgbClr val="FFC000"/>
                </a:solidFill>
                <a:effectLst>
                  <a:outerShdw blurRad="38100" dist="38100" dir="2700000" algn="tl">
                    <a:srgbClr val="000000"/>
                  </a:outerShdw>
                </a:effectLst>
                <a:latin typeface="Arial" charset="0"/>
                <a:cs typeface="+mn-cs"/>
              </a:rPr>
              <a:t> Programme </a:t>
            </a:r>
            <a:r>
              <a:rPr lang="es-ES" sz="3200" dirty="0" err="1">
                <a:solidFill>
                  <a:srgbClr val="FFC000"/>
                </a:solidFill>
                <a:effectLst>
                  <a:outerShdw blurRad="38100" dist="38100" dir="2700000" algn="tl">
                    <a:srgbClr val="000000"/>
                  </a:outerShdw>
                </a:effectLst>
                <a:latin typeface="Arial" charset="0"/>
                <a:cs typeface="+mn-cs"/>
              </a:rPr>
              <a:t>Outcomes</a:t>
            </a:r>
            <a:r>
              <a:rPr lang="es-ES" sz="3200" dirty="0">
                <a:solidFill>
                  <a:srgbClr val="FFC000"/>
                </a:solidFill>
                <a:effectLst>
                  <a:outerShdw blurRad="38100" dist="38100" dir="2700000" algn="tl">
                    <a:srgbClr val="000000"/>
                  </a:outerShdw>
                </a:effectLst>
                <a:latin typeface="Arial" charset="0"/>
                <a:cs typeface="+mn-cs"/>
              </a:rPr>
              <a:t> </a:t>
            </a:r>
            <a:r>
              <a:rPr lang="es-ES" sz="3200" dirty="0" smtClean="0">
                <a:solidFill>
                  <a:srgbClr val="FFC000"/>
                </a:solidFill>
                <a:effectLst>
                  <a:outerShdw blurRad="38100" dist="38100" dir="2700000" algn="tl">
                    <a:srgbClr val="000000"/>
                  </a:outerShdw>
                </a:effectLst>
                <a:latin typeface="Arial" charset="0"/>
                <a:cs typeface="+mn-cs"/>
              </a:rPr>
              <a:t>(PO</a:t>
            </a:r>
            <a:r>
              <a:rPr lang="es-ES" sz="3200" dirty="0">
                <a:solidFill>
                  <a:srgbClr val="FFC000"/>
                </a:solidFill>
                <a:effectLst>
                  <a:outerShdw blurRad="38100" dist="38100" dir="2700000" algn="tl">
                    <a:srgbClr val="000000"/>
                  </a:outerShdw>
                </a:effectLst>
                <a:latin typeface="Arial" charset="0"/>
                <a:cs typeface="+mn-cs"/>
              </a:rPr>
              <a:t>)</a:t>
            </a:r>
            <a:endParaRPr lang="en-US" sz="3200" dirty="0">
              <a:solidFill>
                <a:srgbClr val="FFC000"/>
              </a:solidFill>
              <a:effectLst>
                <a:outerShdw blurRad="38100" dist="38100" dir="2700000" algn="tl">
                  <a:srgbClr val="000000"/>
                </a:outerShdw>
              </a:effectLst>
              <a:latin typeface="Arial" charset="0"/>
              <a:cs typeface="+mn-cs"/>
            </a:endParaRPr>
          </a:p>
        </p:txBody>
      </p:sp>
      <p:sp>
        <p:nvSpPr>
          <p:cNvPr id="32771" name="Rectangle 3"/>
          <p:cNvSpPr>
            <a:spLocks noChangeArrowheads="1"/>
          </p:cNvSpPr>
          <p:nvPr/>
        </p:nvSpPr>
        <p:spPr bwMode="auto">
          <a:xfrm>
            <a:off x="214313" y="1012825"/>
            <a:ext cx="8715375" cy="701675"/>
          </a:xfrm>
          <a:prstGeom prst="rect">
            <a:avLst/>
          </a:prstGeom>
          <a:solidFill>
            <a:srgbClr val="006600"/>
          </a:solidFill>
          <a:ln w="9525">
            <a:noFill/>
            <a:miter lim="800000"/>
            <a:headEnd/>
            <a:tailEnd/>
          </a:ln>
        </p:spPr>
        <p:txBody>
          <a:bodyPr>
            <a:spAutoFit/>
          </a:bodyPr>
          <a:lstStyle/>
          <a:p>
            <a:pPr algn="ctr" eaLnBrk="0" hangingPunct="0"/>
            <a:r>
              <a:rPr lang="en-GB" sz="4000">
                <a:solidFill>
                  <a:schemeClr val="bg1"/>
                </a:solidFill>
              </a:rPr>
              <a:t>Life Long Learning</a:t>
            </a:r>
            <a:endParaRPr lang="en-US" sz="4000">
              <a:solidFill>
                <a:schemeClr val="bg1"/>
              </a:solidFill>
            </a:endParaRPr>
          </a:p>
        </p:txBody>
      </p:sp>
      <p:sp>
        <p:nvSpPr>
          <p:cNvPr id="32772" name="Rectangle 4"/>
          <p:cNvSpPr>
            <a:spLocks noGrp="1" noChangeArrowheads="1"/>
          </p:cNvSpPr>
          <p:nvPr>
            <p:ph type="body" idx="1"/>
          </p:nvPr>
        </p:nvSpPr>
        <p:spPr>
          <a:xfrm>
            <a:off x="214313" y="1762125"/>
            <a:ext cx="8715375" cy="4953000"/>
          </a:xfrm>
        </p:spPr>
        <p:txBody>
          <a:bodyPr/>
          <a:lstStyle/>
          <a:p>
            <a:pPr eaLnBrk="1" hangingPunct="1"/>
            <a:r>
              <a:rPr lang="en-GB" sz="2700" smtClean="0"/>
              <a:t>Teach students about </a:t>
            </a:r>
            <a:r>
              <a:rPr lang="en-GB" sz="2700" b="1" u="sng" smtClean="0">
                <a:solidFill>
                  <a:srgbClr val="FF0000"/>
                </a:solidFill>
              </a:rPr>
              <a:t>learning styles</a:t>
            </a:r>
            <a:r>
              <a:rPr lang="en-GB" sz="2700" smtClean="0">
                <a:solidFill>
                  <a:srgbClr val="FF0000"/>
                </a:solidFill>
              </a:rPr>
              <a:t> </a:t>
            </a:r>
            <a:r>
              <a:rPr lang="en-GB" sz="2700" smtClean="0"/>
              <a:t>and help them identify the strength and weakness of their styles and give them strategies to improve</a:t>
            </a:r>
          </a:p>
          <a:p>
            <a:pPr eaLnBrk="1" hangingPunct="1"/>
            <a:r>
              <a:rPr lang="en-GB" sz="2700" smtClean="0"/>
              <a:t>Use </a:t>
            </a:r>
            <a:r>
              <a:rPr lang="en-GB" sz="2700" b="1" u="sng" smtClean="0">
                <a:solidFill>
                  <a:srgbClr val="FF0000"/>
                </a:solidFill>
              </a:rPr>
              <a:t>active learning</a:t>
            </a:r>
            <a:r>
              <a:rPr lang="en-GB" sz="2700" smtClean="0">
                <a:solidFill>
                  <a:srgbClr val="FF0000"/>
                </a:solidFill>
              </a:rPr>
              <a:t> </a:t>
            </a:r>
            <a:r>
              <a:rPr lang="en-GB" sz="2700" smtClean="0"/>
              <a:t>methods to accustom them to relying on themselves</a:t>
            </a:r>
            <a:endParaRPr lang="es-ES" sz="2700" smtClean="0"/>
          </a:p>
          <a:p>
            <a:pPr eaLnBrk="1" hangingPunct="1"/>
            <a:r>
              <a:rPr lang="en-GB" sz="2700" smtClean="0"/>
              <a:t>Give assignments that requires </a:t>
            </a:r>
            <a:r>
              <a:rPr lang="en-GB" sz="2700" b="1" u="sng" smtClean="0">
                <a:solidFill>
                  <a:srgbClr val="FF0000"/>
                </a:solidFill>
              </a:rPr>
              <a:t>library and www searches</a:t>
            </a:r>
            <a:endParaRPr lang="es-ES" sz="2700" b="1" u="sng" smtClean="0">
              <a:solidFill>
                <a:srgbClr val="FF0000"/>
              </a:solidFill>
            </a:endParaRPr>
          </a:p>
          <a:p>
            <a:pPr eaLnBrk="1" hangingPunct="1"/>
            <a:r>
              <a:rPr lang="en-GB" sz="2700" smtClean="0"/>
              <a:t>Anything done to fulfil criteria on: (a) understanding ethical and professional responsibility and (b) understanding societal and global context of engineering solutions, will </a:t>
            </a:r>
            <a:r>
              <a:rPr lang="en-GB" sz="2700" b="1" u="sng" smtClean="0">
                <a:solidFill>
                  <a:srgbClr val="FF0000"/>
                </a:solidFill>
              </a:rPr>
              <a:t>automatically satisfy this criteria</a:t>
            </a:r>
            <a:endParaRPr lang="en-US" sz="2700" b="1" u="sng" smtClean="0">
              <a:solidFill>
                <a:srgbClr val="FF0000"/>
              </a:solidFill>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Footer Placeholder 2"/>
          <p:cNvSpPr>
            <a:spLocks noGrp="1"/>
          </p:cNvSpPr>
          <p:nvPr>
            <p:ph type="ftr" sz="quarter" idx="11"/>
          </p:nvPr>
        </p:nvSpPr>
        <p:spPr>
          <a:noFill/>
        </p:spPr>
        <p:txBody>
          <a:bodyPr/>
          <a:lstStyle/>
          <a:p>
            <a:r>
              <a:rPr lang="en-GB" smtClean="0">
                <a:latin typeface="Times New Roman" pitchFamily="18" charset="0"/>
              </a:rPr>
              <a:t>Megat Johari Megat Mohd Noor</a:t>
            </a:r>
          </a:p>
        </p:txBody>
      </p:sp>
      <p:sp>
        <p:nvSpPr>
          <p:cNvPr id="69635" name="Slide Number Placeholder 3"/>
          <p:cNvSpPr>
            <a:spLocks noGrp="1"/>
          </p:cNvSpPr>
          <p:nvPr>
            <p:ph type="sldNum" sz="quarter" idx="12"/>
          </p:nvPr>
        </p:nvSpPr>
        <p:spPr>
          <a:noFill/>
        </p:spPr>
        <p:txBody>
          <a:bodyPr/>
          <a:lstStyle/>
          <a:p>
            <a:fld id="{B20D95C8-7410-4D58-9623-29022B33C43C}" type="slidenum">
              <a:rPr lang="en-GB" smtClean="0">
                <a:latin typeface="Times New Roman" pitchFamily="18" charset="0"/>
              </a:rPr>
              <a:pPr/>
              <a:t>148</a:t>
            </a:fld>
            <a:endParaRPr lang="en-GB" smtClean="0">
              <a:latin typeface="Times New Roman" pitchFamily="18" charset="0"/>
            </a:endParaRPr>
          </a:p>
        </p:txBody>
      </p:sp>
      <p:sp>
        <p:nvSpPr>
          <p:cNvPr id="69636" name="Rectangle 28"/>
          <p:cNvSpPr>
            <a:spLocks noChangeArrowheads="1"/>
          </p:cNvSpPr>
          <p:nvPr/>
        </p:nvSpPr>
        <p:spPr bwMode="auto">
          <a:xfrm>
            <a:off x="2057400" y="381000"/>
            <a:ext cx="5029200" cy="1295400"/>
          </a:xfrm>
          <a:prstGeom prst="rect">
            <a:avLst/>
          </a:prstGeom>
          <a:solidFill>
            <a:schemeClr val="accent1"/>
          </a:solidFill>
          <a:ln w="9525">
            <a:solidFill>
              <a:schemeClr val="tx1"/>
            </a:solidFill>
            <a:miter lim="800000"/>
            <a:headEnd/>
            <a:tailEnd/>
          </a:ln>
        </p:spPr>
        <p:txBody>
          <a:bodyPr wrap="none" anchor="ctr"/>
          <a:lstStyle/>
          <a:p>
            <a:pPr algn="ctr"/>
            <a:r>
              <a:rPr lang="en-US" sz="3600">
                <a:latin typeface="Arial Narrow" pitchFamily="34" charset="0"/>
              </a:rPr>
              <a:t>Typical teaching plan format</a:t>
            </a:r>
          </a:p>
          <a:p>
            <a:pPr algn="ctr"/>
            <a:r>
              <a:rPr lang="en-US" sz="3600">
                <a:latin typeface="Arial Narrow" pitchFamily="34" charset="0"/>
              </a:rPr>
              <a:t>Remember KSA</a:t>
            </a:r>
            <a:endParaRPr lang="en-GB" sz="3600">
              <a:latin typeface="Arial Narrow" pitchFamily="34" charset="0"/>
            </a:endParaRPr>
          </a:p>
        </p:txBody>
      </p:sp>
      <p:graphicFrame>
        <p:nvGraphicFramePr>
          <p:cNvPr id="82036" name="Group 116"/>
          <p:cNvGraphicFramePr>
            <a:graphicFrameLocks noGrp="1"/>
          </p:cNvGraphicFramePr>
          <p:nvPr/>
        </p:nvGraphicFramePr>
        <p:xfrm>
          <a:off x="304800" y="2514600"/>
          <a:ext cx="8604250" cy="3462338"/>
        </p:xfrm>
        <a:graphic>
          <a:graphicData uri="http://schemas.openxmlformats.org/drawingml/2006/table">
            <a:tbl>
              <a:tblPr/>
              <a:tblGrid>
                <a:gridCol w="914400"/>
                <a:gridCol w="1219200"/>
                <a:gridCol w="1143000"/>
                <a:gridCol w="1381125"/>
                <a:gridCol w="1230313"/>
                <a:gridCol w="1230312"/>
                <a:gridCol w="1485900"/>
              </a:tblGrid>
              <a:tr h="11858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charset="0"/>
                        </a:rPr>
                        <a:t>Topics</a:t>
                      </a:r>
                      <a:endParaRPr kumimoji="0" lang="en-GB" sz="2000" b="0" i="0" u="none" strike="noStrike" cap="none" normalizeH="0" baseline="0" smtClean="0">
                        <a:ln>
                          <a:noFill/>
                        </a:ln>
                        <a:solidFill>
                          <a:schemeClr val="tx1"/>
                        </a:solidFill>
                        <a:effectLst/>
                        <a:latin typeface="Times New Roman"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charset="0"/>
                        </a:rPr>
                        <a:t>Course outcome</a:t>
                      </a:r>
                      <a:endParaRPr kumimoji="0" lang="en-GB" sz="2000" b="0" i="0" u="none" strike="noStrike" cap="none" normalizeH="0" baseline="0" smtClean="0">
                        <a:ln>
                          <a:noFill/>
                        </a:ln>
                        <a:solidFill>
                          <a:schemeClr val="tx1"/>
                        </a:solidFill>
                        <a:effectLst/>
                        <a:latin typeface="Times New Roman"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Times New Roman" charset="0"/>
                        </a:rPr>
                        <a:t>Delivery method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charset="0"/>
                        </a:rPr>
                        <a:t>Assessment</a:t>
                      </a:r>
                      <a:endParaRPr kumimoji="0" lang="en-GB" sz="2000" b="0" i="0" u="none" strike="noStrike" cap="none" normalizeH="0" baseline="0" smtClean="0">
                        <a:ln>
                          <a:noFill/>
                        </a:ln>
                        <a:solidFill>
                          <a:schemeClr val="tx1"/>
                        </a:solidFill>
                        <a:effectLst/>
                        <a:latin typeface="Times New Roman"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000" b="0" i="0" u="none" strike="noStrike" cap="none" normalizeH="0" baseline="0" smtClean="0">
                        <a:ln>
                          <a:noFill/>
                        </a:ln>
                        <a:solidFill>
                          <a:schemeClr val="tx1"/>
                        </a:solidFill>
                        <a:effectLst/>
                        <a:latin typeface="Times New Roman"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charset="0"/>
                        </a:rPr>
                        <a:t>Indicator</a:t>
                      </a:r>
                      <a:endParaRPr kumimoji="0" lang="en-GB" sz="2000" b="0" i="0" u="none" strike="noStrike" cap="none" normalizeH="0" baseline="0" smtClean="0">
                        <a:ln>
                          <a:noFill/>
                        </a:ln>
                        <a:solidFill>
                          <a:schemeClr val="tx1"/>
                        </a:solidFill>
                        <a:effectLst/>
                        <a:latin typeface="Times New Roman"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000" b="0" i="0" u="none" strike="noStrike" cap="none" normalizeH="0" baseline="0" smtClean="0">
                        <a:ln>
                          <a:noFill/>
                        </a:ln>
                        <a:solidFill>
                          <a:schemeClr val="tx1"/>
                        </a:solidFill>
                        <a:effectLst/>
                        <a:latin typeface="Times New Roman"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charset="0"/>
                        </a:rPr>
                        <a:t>Students contact time</a:t>
                      </a:r>
                      <a:endParaRPr kumimoji="0" lang="en-GB" sz="2000" b="0" i="0" u="none" strike="noStrike" cap="none" normalizeH="0" baseline="0" smtClean="0">
                        <a:ln>
                          <a:noFill/>
                        </a:ln>
                        <a:solidFill>
                          <a:schemeClr val="tx1"/>
                        </a:solidFill>
                        <a:effectLst/>
                        <a:latin typeface="Times New Roman"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000" b="0" i="0" u="none" strike="noStrike" cap="none" normalizeH="0" baseline="0" smtClean="0">
                        <a:ln>
                          <a:noFill/>
                        </a:ln>
                        <a:solidFill>
                          <a:schemeClr val="tx1"/>
                        </a:solidFill>
                        <a:effectLst/>
                        <a:latin typeface="Times New Roman"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charset="0"/>
                        </a:rPr>
                        <a:t>Instructors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charset="0"/>
                        </a:rPr>
                        <a:t>contact time</a:t>
                      </a:r>
                      <a:endParaRPr kumimoji="0" lang="en-GB" sz="2000" b="0" i="0" u="none" strike="noStrike" cap="none" normalizeH="0" baseline="0" smtClean="0">
                        <a:ln>
                          <a:noFill/>
                        </a:ln>
                        <a:solidFill>
                          <a:schemeClr val="tx1"/>
                        </a:solidFill>
                        <a:effectLst/>
                        <a:latin typeface="Times New Roman"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461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445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Footer Placeholder 4"/>
          <p:cNvSpPr>
            <a:spLocks noGrp="1"/>
          </p:cNvSpPr>
          <p:nvPr>
            <p:ph type="ftr" sz="quarter" idx="11"/>
          </p:nvPr>
        </p:nvSpPr>
        <p:spPr>
          <a:noFill/>
        </p:spPr>
        <p:txBody>
          <a:bodyPr/>
          <a:lstStyle/>
          <a:p>
            <a:r>
              <a:rPr lang="en-GB" smtClean="0">
                <a:latin typeface="Times New Roman" pitchFamily="18" charset="0"/>
              </a:rPr>
              <a:t>Megat Johari Megat Mohd Noor</a:t>
            </a:r>
          </a:p>
        </p:txBody>
      </p:sp>
      <p:sp>
        <p:nvSpPr>
          <p:cNvPr id="141315" name="Slide Number Placeholder 5"/>
          <p:cNvSpPr>
            <a:spLocks noGrp="1"/>
          </p:cNvSpPr>
          <p:nvPr>
            <p:ph type="sldNum" sz="quarter" idx="12"/>
          </p:nvPr>
        </p:nvSpPr>
        <p:spPr>
          <a:noFill/>
        </p:spPr>
        <p:txBody>
          <a:bodyPr/>
          <a:lstStyle/>
          <a:p>
            <a:fld id="{5556560E-C85A-4CF6-961F-BD38B86317AA}" type="slidenum">
              <a:rPr lang="en-GB" smtClean="0">
                <a:latin typeface="Times New Roman" pitchFamily="18" charset="0"/>
              </a:rPr>
              <a:pPr/>
              <a:t>149</a:t>
            </a:fld>
            <a:endParaRPr lang="en-GB" smtClean="0">
              <a:latin typeface="Times New Roman" pitchFamily="18" charset="0"/>
            </a:endParaRPr>
          </a:p>
        </p:txBody>
      </p:sp>
      <p:sp>
        <p:nvSpPr>
          <p:cNvPr id="141316" name="Rectangle 2"/>
          <p:cNvSpPr>
            <a:spLocks noGrp="1" noChangeArrowheads="1"/>
          </p:cNvSpPr>
          <p:nvPr>
            <p:ph type="title"/>
          </p:nvPr>
        </p:nvSpPr>
        <p:spPr/>
        <p:txBody>
          <a:bodyPr/>
          <a:lstStyle/>
          <a:p>
            <a:pPr eaLnBrk="1" hangingPunct="1"/>
            <a:r>
              <a:rPr lang="en-US" dirty="0" smtClean="0"/>
              <a:t>Exercise 3</a:t>
            </a:r>
          </a:p>
        </p:txBody>
      </p:sp>
      <p:sp>
        <p:nvSpPr>
          <p:cNvPr id="141317" name="Rectangle 3"/>
          <p:cNvSpPr>
            <a:spLocks noGrp="1" noChangeArrowheads="1"/>
          </p:cNvSpPr>
          <p:nvPr>
            <p:ph type="body" idx="1"/>
          </p:nvPr>
        </p:nvSpPr>
        <p:spPr/>
        <p:txBody>
          <a:bodyPr/>
          <a:lstStyle/>
          <a:p>
            <a:pPr eaLnBrk="1" hangingPunct="1"/>
            <a:r>
              <a:rPr lang="en-US" dirty="0" smtClean="0"/>
              <a:t>Identify a course and produce several learning outcomes and their associated assessments</a:t>
            </a:r>
          </a:p>
          <a:p>
            <a:pPr eaLnBrk="1" hangingPunct="1"/>
            <a:r>
              <a:rPr lang="en-US" dirty="0" smtClean="0"/>
              <a:t>Propose a matrix of course learning outcomes and assessments against EAC programme outcomes</a:t>
            </a:r>
          </a:p>
          <a:p>
            <a:pPr eaLnBrk="1" hangingPunct="1"/>
            <a:endParaRPr lang="en-US" dirty="0" smtClean="0"/>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14290"/>
            <a:ext cx="8686800" cy="838200"/>
          </a:xfrm>
        </p:spPr>
        <p:txBody>
          <a:bodyPr/>
          <a:lstStyle/>
          <a:p>
            <a:pPr eaLnBrk="1" fontAlgn="auto" hangingPunct="1">
              <a:spcAft>
                <a:spcPts val="0"/>
              </a:spcAft>
              <a:defRPr/>
            </a:pPr>
            <a:r>
              <a:rPr lang="en-MY" b="1" dirty="0" smtClean="0"/>
              <a:t>(ii) Problem </a:t>
            </a:r>
            <a:r>
              <a:rPr lang="en-MY" b="1" dirty="0" smtClean="0"/>
              <a:t>Analysis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26933588"/>
              </p:ext>
            </p:extLst>
          </p:nvPr>
        </p:nvGraphicFramePr>
        <p:xfrm>
          <a:off x="0" y="1143000"/>
          <a:ext cx="9144000" cy="5715000"/>
        </p:xfrm>
        <a:graphic>
          <a:graphicData uri="http://schemas.openxmlformats.org/drawingml/2006/table">
            <a:tbl>
              <a:tblPr firstRow="1" bandRow="1">
                <a:tableStyleId>{5C22544A-7EE6-4342-B048-85BDC9FD1C3A}</a:tableStyleId>
              </a:tblPr>
              <a:tblGrid>
                <a:gridCol w="2286000"/>
                <a:gridCol w="2286000"/>
                <a:gridCol w="2286000"/>
                <a:gridCol w="2286000"/>
              </a:tblGrid>
              <a:tr h="767647">
                <a:tc>
                  <a:txBody>
                    <a:bodyPr/>
                    <a:lstStyle/>
                    <a:p>
                      <a:r>
                        <a:rPr lang="en-US" dirty="0" smtClean="0">
                          <a:solidFill>
                            <a:schemeClr val="tx1"/>
                          </a:solidFill>
                        </a:rPr>
                        <a:t>Differentiation Characteristic</a:t>
                      </a:r>
                      <a:endParaRPr lang="en-MY" dirty="0">
                        <a:solidFill>
                          <a:schemeClr val="tx1"/>
                        </a:solidFill>
                      </a:endParaRPr>
                    </a:p>
                  </a:txBody>
                  <a:tcPr/>
                </a:tc>
                <a:tc>
                  <a:txBody>
                    <a:bodyPr/>
                    <a:lstStyle/>
                    <a:p>
                      <a:r>
                        <a:rPr lang="en-US" dirty="0" smtClean="0">
                          <a:solidFill>
                            <a:schemeClr val="tx1"/>
                          </a:solidFill>
                        </a:rPr>
                        <a:t>WA</a:t>
                      </a:r>
                      <a:endParaRPr lang="en-MY" dirty="0">
                        <a:solidFill>
                          <a:schemeClr val="tx1"/>
                        </a:solidFill>
                      </a:endParaRPr>
                    </a:p>
                  </a:txBody>
                  <a:tcPr/>
                </a:tc>
                <a:tc>
                  <a:txBody>
                    <a:bodyPr/>
                    <a:lstStyle/>
                    <a:p>
                      <a:r>
                        <a:rPr lang="en-US" dirty="0" smtClean="0">
                          <a:solidFill>
                            <a:schemeClr val="tx1"/>
                          </a:solidFill>
                        </a:rPr>
                        <a:t>SA</a:t>
                      </a:r>
                      <a:endParaRPr lang="en-MY" dirty="0">
                        <a:solidFill>
                          <a:schemeClr val="tx1"/>
                        </a:solidFill>
                      </a:endParaRPr>
                    </a:p>
                  </a:txBody>
                  <a:tcPr/>
                </a:tc>
                <a:tc>
                  <a:txBody>
                    <a:bodyPr/>
                    <a:lstStyle/>
                    <a:p>
                      <a:r>
                        <a:rPr lang="en-US" dirty="0" smtClean="0">
                          <a:solidFill>
                            <a:schemeClr val="tx1"/>
                          </a:solidFill>
                        </a:rPr>
                        <a:t>DA</a:t>
                      </a:r>
                      <a:endParaRPr lang="en-MY" dirty="0">
                        <a:solidFill>
                          <a:schemeClr val="tx1"/>
                        </a:solidFill>
                      </a:endParaRPr>
                    </a:p>
                  </a:txBody>
                  <a:tcPr/>
                </a:tc>
              </a:tr>
              <a:tr h="4947353">
                <a:tc>
                  <a:txBody>
                    <a:bodyPr/>
                    <a:lstStyle/>
                    <a:p>
                      <a:r>
                        <a:rPr kumimoji="0" lang="en-MY" sz="2000" kern="1200" baseline="0" dirty="0" smtClean="0">
                          <a:solidFill>
                            <a:schemeClr val="dk1"/>
                          </a:solidFill>
                          <a:latin typeface="+mn-lt"/>
                          <a:ea typeface="+mn-ea"/>
                          <a:cs typeface="+mn-cs"/>
                        </a:rPr>
                        <a:t>Complexity of</a:t>
                      </a:r>
                    </a:p>
                    <a:p>
                      <a:r>
                        <a:rPr kumimoji="0" lang="en-MY" sz="2000" kern="1200" baseline="0" dirty="0" smtClean="0">
                          <a:solidFill>
                            <a:schemeClr val="dk1"/>
                          </a:solidFill>
                          <a:latin typeface="+mn-lt"/>
                          <a:ea typeface="+mn-ea"/>
                          <a:cs typeface="+mn-cs"/>
                        </a:rPr>
                        <a:t>analysis</a:t>
                      </a:r>
                    </a:p>
                    <a:p>
                      <a:endParaRPr lang="en-MY" sz="2000" dirty="0"/>
                    </a:p>
                  </a:txBody>
                  <a:tcPr/>
                </a:tc>
                <a:tc>
                  <a:txBody>
                    <a:bodyPr/>
                    <a:lstStyle/>
                    <a:p>
                      <a:r>
                        <a:rPr kumimoji="0" lang="en-MY" sz="2000" kern="1200" baseline="0" dirty="0" smtClean="0">
                          <a:solidFill>
                            <a:schemeClr val="dk1"/>
                          </a:solidFill>
                          <a:latin typeface="+mn-lt"/>
                          <a:ea typeface="+mn-ea"/>
                          <a:cs typeface="+mn-cs"/>
                        </a:rPr>
                        <a:t>Identify, formulate, research literature and </a:t>
                      </a:r>
                      <a:r>
                        <a:rPr kumimoji="0" lang="en-MY" sz="2000" u="sng" kern="1200" baseline="0" dirty="0" smtClean="0">
                          <a:solidFill>
                            <a:srgbClr val="FF0000"/>
                          </a:solidFill>
                          <a:latin typeface="+mn-lt"/>
                          <a:ea typeface="+mn-ea"/>
                          <a:cs typeface="+mn-cs"/>
                        </a:rPr>
                        <a:t>analyse</a:t>
                      </a:r>
                      <a:r>
                        <a:rPr kumimoji="0" lang="en-MY" sz="2000" kern="1200" baseline="0" dirty="0" smtClean="0">
                          <a:solidFill>
                            <a:schemeClr val="dk1"/>
                          </a:solidFill>
                          <a:latin typeface="+mn-lt"/>
                          <a:ea typeface="+mn-ea"/>
                          <a:cs typeface="+mn-cs"/>
                        </a:rPr>
                        <a:t> </a:t>
                      </a:r>
                      <a:r>
                        <a:rPr kumimoji="0" lang="en-MY" sz="2000" kern="1200" baseline="0" dirty="0" smtClean="0">
                          <a:solidFill>
                            <a:srgbClr val="000000"/>
                          </a:solidFill>
                          <a:latin typeface="+mn-lt"/>
                          <a:ea typeface="+mn-ea"/>
                          <a:cs typeface="+mn-cs"/>
                        </a:rPr>
                        <a:t>(</a:t>
                      </a:r>
                      <a:r>
                        <a:rPr kumimoji="0" lang="en-MY" sz="2000" i="1" kern="1200" baseline="0" dirty="0" smtClean="0">
                          <a:solidFill>
                            <a:srgbClr val="000000"/>
                          </a:solidFill>
                          <a:latin typeface="+mn-lt"/>
                          <a:ea typeface="+mn-ea"/>
                          <a:cs typeface="+mn-cs"/>
                        </a:rPr>
                        <a:t>solve)</a:t>
                      </a:r>
                      <a:r>
                        <a:rPr kumimoji="0" lang="en-MY" sz="2000" i="1" kern="1200" baseline="0" dirty="0" smtClean="0">
                          <a:solidFill>
                            <a:srgbClr val="FF0000"/>
                          </a:solidFill>
                          <a:latin typeface="+mn-lt"/>
                          <a:ea typeface="+mn-ea"/>
                          <a:cs typeface="+mn-cs"/>
                        </a:rPr>
                        <a:t> complex </a:t>
                      </a:r>
                      <a:r>
                        <a:rPr kumimoji="0" lang="en-MY" sz="2000" i="1" kern="1200" baseline="0" dirty="0" smtClean="0">
                          <a:solidFill>
                            <a:srgbClr val="FF0000"/>
                          </a:solidFill>
                          <a:latin typeface="+mn-lt"/>
                          <a:ea typeface="+mn-ea"/>
                          <a:cs typeface="+mn-cs"/>
                        </a:rPr>
                        <a:t>engineering problems </a:t>
                      </a:r>
                      <a:r>
                        <a:rPr kumimoji="0" lang="en-MY" sz="2000" kern="1200" baseline="0" dirty="0" smtClean="0">
                          <a:solidFill>
                            <a:schemeClr val="dk1"/>
                          </a:solidFill>
                          <a:latin typeface="+mn-lt"/>
                          <a:ea typeface="+mn-ea"/>
                          <a:cs typeface="+mn-cs"/>
                        </a:rPr>
                        <a:t>reaching substantiated conclusions </a:t>
                      </a:r>
                      <a:r>
                        <a:rPr kumimoji="0" lang="en-MY" sz="2000" i="1" kern="1200" baseline="0" dirty="0" smtClean="0">
                          <a:solidFill>
                            <a:srgbClr val="FF0000"/>
                          </a:solidFill>
                          <a:latin typeface="+mn-lt"/>
                          <a:ea typeface="+mn-ea"/>
                          <a:cs typeface="+mn-cs"/>
                        </a:rPr>
                        <a:t>using</a:t>
                      </a:r>
                    </a:p>
                    <a:p>
                      <a:r>
                        <a:rPr kumimoji="0" lang="en-MY" sz="2000" i="1" kern="1200" baseline="0" dirty="0" smtClean="0">
                          <a:solidFill>
                            <a:srgbClr val="FF0000"/>
                          </a:solidFill>
                          <a:latin typeface="+mn-lt"/>
                          <a:ea typeface="+mn-ea"/>
                          <a:cs typeface="+mn-cs"/>
                        </a:rPr>
                        <a:t>first principles </a:t>
                      </a:r>
                      <a:r>
                        <a:rPr kumimoji="0" lang="en-MY" sz="2000" kern="1200" baseline="0" dirty="0" smtClean="0">
                          <a:solidFill>
                            <a:schemeClr val="dk1"/>
                          </a:solidFill>
                          <a:latin typeface="+mn-lt"/>
                          <a:ea typeface="+mn-ea"/>
                          <a:cs typeface="+mn-cs"/>
                        </a:rPr>
                        <a:t>of </a:t>
                      </a:r>
                      <a:r>
                        <a:rPr kumimoji="0" lang="en-MY" sz="2000" kern="1200" baseline="0" dirty="0" smtClean="0">
                          <a:solidFill>
                            <a:schemeClr val="dk1"/>
                          </a:solidFill>
                          <a:latin typeface="+mn-lt"/>
                          <a:ea typeface="+mn-ea"/>
                          <a:cs typeface="+mn-cs"/>
                        </a:rPr>
                        <a:t>mathematics, </a:t>
                      </a:r>
                      <a:r>
                        <a:rPr kumimoji="0" lang="en-MY" sz="2000" u="sng" kern="1200" baseline="0" dirty="0" smtClean="0">
                          <a:solidFill>
                            <a:srgbClr val="FF0000"/>
                          </a:solidFill>
                          <a:latin typeface="+mn-lt"/>
                          <a:ea typeface="+mn-ea"/>
                          <a:cs typeface="+mn-cs"/>
                        </a:rPr>
                        <a:t>natural sciences</a:t>
                      </a:r>
                      <a:r>
                        <a:rPr kumimoji="0" lang="en-MY" sz="2000" kern="1200" baseline="0" dirty="0" smtClean="0">
                          <a:solidFill>
                            <a:schemeClr val="dk1"/>
                          </a:solidFill>
                          <a:latin typeface="+mn-lt"/>
                          <a:ea typeface="+mn-ea"/>
                          <a:cs typeface="+mn-cs"/>
                        </a:rPr>
                        <a:t> </a:t>
                      </a:r>
                      <a:r>
                        <a:rPr kumimoji="0" lang="en-MY" sz="2000" kern="1200" baseline="0" dirty="0" smtClean="0">
                          <a:solidFill>
                            <a:schemeClr val="dk1"/>
                          </a:solidFill>
                          <a:latin typeface="+mn-lt"/>
                          <a:ea typeface="+mn-ea"/>
                          <a:cs typeface="+mn-cs"/>
                        </a:rPr>
                        <a:t>and</a:t>
                      </a:r>
                    </a:p>
                    <a:p>
                      <a:r>
                        <a:rPr kumimoji="0" lang="en-MY" sz="2000" kern="1200" baseline="0" dirty="0" smtClean="0">
                          <a:solidFill>
                            <a:schemeClr val="dk1"/>
                          </a:solidFill>
                          <a:latin typeface="+mn-lt"/>
                          <a:ea typeface="+mn-ea"/>
                          <a:cs typeface="+mn-cs"/>
                        </a:rPr>
                        <a:t>engineering sciences.</a:t>
                      </a:r>
                    </a:p>
                    <a:p>
                      <a:endParaRPr lang="en-MY" sz="2000" dirty="0">
                        <a:solidFill>
                          <a:srgbClr val="FF0000"/>
                        </a:solidFill>
                      </a:endParaRPr>
                    </a:p>
                  </a:txBody>
                  <a:tcPr/>
                </a:tc>
                <a:tc>
                  <a:txBody>
                    <a:bodyPr/>
                    <a:lstStyle/>
                    <a:p>
                      <a:r>
                        <a:rPr kumimoji="0" lang="en-MY" sz="2000" kern="1200" baseline="0" dirty="0" smtClean="0">
                          <a:solidFill>
                            <a:schemeClr val="dk1"/>
                          </a:solidFill>
                          <a:latin typeface="+mn-lt"/>
                          <a:ea typeface="+mn-ea"/>
                          <a:cs typeface="+mn-cs"/>
                        </a:rPr>
                        <a:t>Identify, formulate, research literature</a:t>
                      </a:r>
                    </a:p>
                    <a:p>
                      <a:r>
                        <a:rPr kumimoji="0" lang="en-MY" sz="2000" kern="1200" baseline="0" dirty="0" smtClean="0">
                          <a:solidFill>
                            <a:schemeClr val="dk1"/>
                          </a:solidFill>
                          <a:latin typeface="+mn-lt"/>
                          <a:ea typeface="+mn-ea"/>
                          <a:cs typeface="+mn-cs"/>
                        </a:rPr>
                        <a:t>and </a:t>
                      </a:r>
                      <a:r>
                        <a:rPr kumimoji="0" lang="en-MY" sz="2000" i="1" kern="1200" baseline="0" dirty="0" smtClean="0">
                          <a:solidFill>
                            <a:srgbClr val="FF0000"/>
                          </a:solidFill>
                          <a:latin typeface="+mn-lt"/>
                          <a:ea typeface="+mn-ea"/>
                          <a:cs typeface="+mn-cs"/>
                        </a:rPr>
                        <a:t>solve broadly-defined engineering</a:t>
                      </a:r>
                    </a:p>
                    <a:p>
                      <a:r>
                        <a:rPr kumimoji="0" lang="en-MY" sz="2000" i="1" kern="1200" baseline="0" dirty="0" smtClean="0">
                          <a:solidFill>
                            <a:srgbClr val="FF0000"/>
                          </a:solidFill>
                          <a:latin typeface="+mn-lt"/>
                          <a:ea typeface="+mn-ea"/>
                          <a:cs typeface="+mn-cs"/>
                        </a:rPr>
                        <a:t>problems </a:t>
                      </a:r>
                      <a:r>
                        <a:rPr kumimoji="0" lang="en-MY" sz="2000" kern="1200" baseline="0" dirty="0" smtClean="0">
                          <a:solidFill>
                            <a:schemeClr val="dk1"/>
                          </a:solidFill>
                          <a:latin typeface="+mn-lt"/>
                          <a:ea typeface="+mn-ea"/>
                          <a:cs typeface="+mn-cs"/>
                        </a:rPr>
                        <a:t>reaching substantiated</a:t>
                      </a:r>
                    </a:p>
                    <a:p>
                      <a:r>
                        <a:rPr kumimoji="0" lang="en-MY" sz="2000" kern="1200" baseline="0" dirty="0" smtClean="0">
                          <a:solidFill>
                            <a:schemeClr val="dk1"/>
                          </a:solidFill>
                          <a:latin typeface="+mn-lt"/>
                          <a:ea typeface="+mn-ea"/>
                          <a:cs typeface="+mn-cs"/>
                        </a:rPr>
                        <a:t>conclusions </a:t>
                      </a:r>
                      <a:r>
                        <a:rPr kumimoji="0" lang="en-MY" sz="2000" i="1" kern="1200" baseline="0" dirty="0" smtClean="0">
                          <a:solidFill>
                            <a:srgbClr val="FF0000"/>
                          </a:solidFill>
                          <a:latin typeface="+mn-lt"/>
                          <a:ea typeface="+mn-ea"/>
                          <a:cs typeface="+mn-cs"/>
                        </a:rPr>
                        <a:t>using analytical tools</a:t>
                      </a:r>
                    </a:p>
                    <a:p>
                      <a:r>
                        <a:rPr kumimoji="0" lang="en-MY" sz="2000" kern="1200" baseline="0" dirty="0" smtClean="0">
                          <a:solidFill>
                            <a:schemeClr val="dk1"/>
                          </a:solidFill>
                          <a:latin typeface="+mn-lt"/>
                          <a:ea typeface="+mn-ea"/>
                          <a:cs typeface="+mn-cs"/>
                        </a:rPr>
                        <a:t>appropriate to their discipline or area of</a:t>
                      </a:r>
                    </a:p>
                    <a:p>
                      <a:r>
                        <a:rPr kumimoji="0" lang="en-MY" sz="2000" kern="1200" baseline="0" dirty="0" smtClean="0">
                          <a:solidFill>
                            <a:schemeClr val="dk1"/>
                          </a:solidFill>
                          <a:latin typeface="+mn-lt"/>
                          <a:ea typeface="+mn-ea"/>
                          <a:cs typeface="+mn-cs"/>
                        </a:rPr>
                        <a:t>specialisation.</a:t>
                      </a:r>
                    </a:p>
                  </a:txBody>
                  <a:tcPr/>
                </a:tc>
                <a:tc>
                  <a:txBody>
                    <a:bodyPr/>
                    <a:lstStyle/>
                    <a:p>
                      <a:r>
                        <a:rPr kumimoji="0" lang="en-MY" sz="2000" kern="1200" baseline="0" dirty="0" smtClean="0">
                          <a:solidFill>
                            <a:schemeClr val="dk1"/>
                          </a:solidFill>
                          <a:latin typeface="+mn-lt"/>
                          <a:ea typeface="+mn-ea"/>
                          <a:cs typeface="+mn-cs"/>
                        </a:rPr>
                        <a:t>Identify and </a:t>
                      </a:r>
                      <a:r>
                        <a:rPr kumimoji="0" lang="en-MY" sz="2000" i="1" kern="1200" baseline="0" dirty="0" smtClean="0">
                          <a:solidFill>
                            <a:srgbClr val="FF0000"/>
                          </a:solidFill>
                          <a:latin typeface="+mn-lt"/>
                          <a:ea typeface="+mn-ea"/>
                          <a:cs typeface="+mn-cs"/>
                        </a:rPr>
                        <a:t>solve well-defined</a:t>
                      </a:r>
                    </a:p>
                    <a:p>
                      <a:r>
                        <a:rPr kumimoji="0" lang="en-MY" sz="2000" i="1" kern="1200" baseline="0" dirty="0" smtClean="0">
                          <a:solidFill>
                            <a:srgbClr val="FF0000"/>
                          </a:solidFill>
                          <a:latin typeface="+mn-lt"/>
                          <a:ea typeface="+mn-ea"/>
                          <a:cs typeface="+mn-cs"/>
                        </a:rPr>
                        <a:t>engineering problems </a:t>
                      </a:r>
                      <a:r>
                        <a:rPr kumimoji="0" lang="en-MY" sz="2000" kern="1200" baseline="0" dirty="0" smtClean="0">
                          <a:solidFill>
                            <a:schemeClr val="dk1"/>
                          </a:solidFill>
                          <a:latin typeface="+mn-lt"/>
                          <a:ea typeface="+mn-ea"/>
                          <a:cs typeface="+mn-cs"/>
                        </a:rPr>
                        <a:t>reaching</a:t>
                      </a:r>
                    </a:p>
                    <a:p>
                      <a:r>
                        <a:rPr kumimoji="0" lang="en-MY" sz="2000" kern="1200" baseline="0" dirty="0" smtClean="0">
                          <a:solidFill>
                            <a:schemeClr val="dk1"/>
                          </a:solidFill>
                          <a:latin typeface="+mn-lt"/>
                          <a:ea typeface="+mn-ea"/>
                          <a:cs typeface="+mn-cs"/>
                        </a:rPr>
                        <a:t>substantiated conclusions </a:t>
                      </a:r>
                      <a:r>
                        <a:rPr kumimoji="0" lang="en-MY" sz="2000" i="1" kern="1200" baseline="0" dirty="0" smtClean="0">
                          <a:solidFill>
                            <a:srgbClr val="FF0000"/>
                          </a:solidFill>
                          <a:latin typeface="+mn-lt"/>
                          <a:ea typeface="+mn-ea"/>
                          <a:cs typeface="+mn-cs"/>
                        </a:rPr>
                        <a:t>using</a:t>
                      </a:r>
                    </a:p>
                    <a:p>
                      <a:r>
                        <a:rPr kumimoji="0" lang="en-MY" sz="2000" i="1" kern="1200" baseline="0" dirty="0" smtClean="0">
                          <a:solidFill>
                            <a:srgbClr val="FF0000"/>
                          </a:solidFill>
                          <a:latin typeface="+mn-lt"/>
                          <a:ea typeface="+mn-ea"/>
                          <a:cs typeface="+mn-cs"/>
                        </a:rPr>
                        <a:t>codified methods </a:t>
                      </a:r>
                      <a:r>
                        <a:rPr kumimoji="0" lang="en-MY" sz="2000" kern="1200" baseline="0" dirty="0" smtClean="0">
                          <a:solidFill>
                            <a:schemeClr val="dk1"/>
                          </a:solidFill>
                          <a:latin typeface="+mn-lt"/>
                          <a:ea typeface="+mn-ea"/>
                          <a:cs typeface="+mn-cs"/>
                        </a:rPr>
                        <a:t>of analysis specific to their field of activity.</a:t>
                      </a:r>
                    </a:p>
                  </a:txBody>
                  <a:tcPr/>
                </a:tc>
              </a:tr>
            </a:tbl>
          </a:graphicData>
        </a:graphic>
      </p:graphicFrame>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Footer Placeholder 4"/>
          <p:cNvSpPr>
            <a:spLocks noGrp="1"/>
          </p:cNvSpPr>
          <p:nvPr>
            <p:ph type="ftr" sz="quarter" idx="11"/>
          </p:nvPr>
        </p:nvSpPr>
        <p:spPr>
          <a:noFill/>
        </p:spPr>
        <p:txBody>
          <a:bodyPr/>
          <a:lstStyle/>
          <a:p>
            <a:r>
              <a:rPr lang="en-GB" smtClean="0">
                <a:latin typeface="Times New Roman" pitchFamily="18" charset="0"/>
              </a:rPr>
              <a:t>Megat Johari Megat Mohd Noor</a:t>
            </a:r>
          </a:p>
        </p:txBody>
      </p:sp>
      <p:sp>
        <p:nvSpPr>
          <p:cNvPr id="133123" name="Slide Number Placeholder 5"/>
          <p:cNvSpPr>
            <a:spLocks noGrp="1"/>
          </p:cNvSpPr>
          <p:nvPr>
            <p:ph type="sldNum" sz="quarter" idx="12"/>
          </p:nvPr>
        </p:nvSpPr>
        <p:spPr>
          <a:noFill/>
        </p:spPr>
        <p:txBody>
          <a:bodyPr/>
          <a:lstStyle/>
          <a:p>
            <a:fld id="{3CBC2120-DD72-4503-9D13-AC1FF6DD5172}" type="slidenum">
              <a:rPr lang="en-GB" smtClean="0">
                <a:latin typeface="Times New Roman" pitchFamily="18" charset="0"/>
              </a:rPr>
              <a:pPr/>
              <a:t>150</a:t>
            </a:fld>
            <a:endParaRPr lang="en-GB" smtClean="0">
              <a:latin typeface="Times New Roman" pitchFamily="18" charset="0"/>
            </a:endParaRPr>
          </a:p>
        </p:txBody>
      </p:sp>
      <p:sp>
        <p:nvSpPr>
          <p:cNvPr id="133124" name="Rectangle 2"/>
          <p:cNvSpPr>
            <a:spLocks noGrp="1" noChangeArrowheads="1"/>
          </p:cNvSpPr>
          <p:nvPr>
            <p:ph type="title"/>
          </p:nvPr>
        </p:nvSpPr>
        <p:spPr/>
        <p:txBody>
          <a:bodyPr/>
          <a:lstStyle/>
          <a:p>
            <a:pPr eaLnBrk="1" hangingPunct="1"/>
            <a:r>
              <a:rPr lang="en-US" smtClean="0"/>
              <a:t>Job as a Lecturer</a:t>
            </a:r>
            <a:endParaRPr lang="en-GB" smtClean="0"/>
          </a:p>
        </p:txBody>
      </p:sp>
      <p:sp>
        <p:nvSpPr>
          <p:cNvPr id="133125" name="Rectangle 3"/>
          <p:cNvSpPr>
            <a:spLocks noGrp="1" noChangeArrowheads="1"/>
          </p:cNvSpPr>
          <p:nvPr>
            <p:ph type="body" idx="1"/>
          </p:nvPr>
        </p:nvSpPr>
        <p:spPr/>
        <p:txBody>
          <a:bodyPr/>
          <a:lstStyle/>
          <a:p>
            <a:pPr eaLnBrk="1" hangingPunct="1"/>
            <a:r>
              <a:rPr lang="en-US" smtClean="0"/>
              <a:t>What do you think of your job as a lecturer?</a:t>
            </a:r>
          </a:p>
          <a:p>
            <a:pPr eaLnBrk="1" hangingPunct="1"/>
            <a:endParaRPr lang="en-US" smtClean="0"/>
          </a:p>
          <a:p>
            <a:pPr eaLnBrk="1" hangingPunct="1"/>
            <a:r>
              <a:rPr lang="en-US" smtClean="0"/>
              <a:t>TOO MUCH WORK</a:t>
            </a:r>
          </a:p>
          <a:p>
            <a:pPr eaLnBrk="1" hangingPunct="1"/>
            <a:r>
              <a:rPr lang="en-US" smtClean="0"/>
              <a:t>IT SUCKS</a:t>
            </a:r>
            <a:endParaRPr lang="en-GB" smtClean="0"/>
          </a:p>
        </p:txBody>
      </p:sp>
      <p:pic>
        <p:nvPicPr>
          <p:cNvPr id="133126" name="Picture 6" descr="hiphop"/>
          <p:cNvPicPr>
            <a:picLocks noChangeAspect="1" noChangeArrowheads="1"/>
          </p:cNvPicPr>
          <p:nvPr/>
        </p:nvPicPr>
        <p:blipFill>
          <a:blip r:embed="rId2" cstate="print"/>
          <a:srcRect/>
          <a:stretch>
            <a:fillRect/>
          </a:stretch>
        </p:blipFill>
        <p:spPr bwMode="auto">
          <a:xfrm>
            <a:off x="6286500" y="4848225"/>
            <a:ext cx="2295525" cy="2295525"/>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Footer Placeholder 2"/>
          <p:cNvSpPr>
            <a:spLocks noGrp="1"/>
          </p:cNvSpPr>
          <p:nvPr>
            <p:ph type="ftr" sz="quarter" idx="11"/>
          </p:nvPr>
        </p:nvSpPr>
        <p:spPr>
          <a:noFill/>
        </p:spPr>
        <p:txBody>
          <a:bodyPr/>
          <a:lstStyle/>
          <a:p>
            <a:r>
              <a:rPr lang="en-GB" smtClean="0">
                <a:latin typeface="Times New Roman" pitchFamily="18" charset="0"/>
              </a:rPr>
              <a:t>Megat Johari Megat Mohd Noor</a:t>
            </a:r>
          </a:p>
        </p:txBody>
      </p:sp>
      <p:sp>
        <p:nvSpPr>
          <p:cNvPr id="134147" name="Slide Number Placeholder 3"/>
          <p:cNvSpPr>
            <a:spLocks noGrp="1"/>
          </p:cNvSpPr>
          <p:nvPr>
            <p:ph type="sldNum" sz="quarter" idx="12"/>
          </p:nvPr>
        </p:nvSpPr>
        <p:spPr>
          <a:noFill/>
        </p:spPr>
        <p:txBody>
          <a:bodyPr/>
          <a:lstStyle/>
          <a:p>
            <a:fld id="{C858C80C-C3D4-421E-B1D7-DE3D27F55017}" type="slidenum">
              <a:rPr lang="en-GB" smtClean="0">
                <a:latin typeface="Times New Roman" pitchFamily="18" charset="0"/>
              </a:rPr>
              <a:pPr/>
              <a:t>151</a:t>
            </a:fld>
            <a:endParaRPr lang="en-GB" smtClean="0">
              <a:latin typeface="Times New Roman" pitchFamily="18" charset="0"/>
            </a:endParaRPr>
          </a:p>
        </p:txBody>
      </p:sp>
      <p:pic>
        <p:nvPicPr>
          <p:cNvPr id="134148" name="Picture 2" descr="QuitComplainingAboutYourJob"/>
          <p:cNvPicPr>
            <a:picLocks noChangeAspect="1" noChangeArrowheads="1"/>
          </p:cNvPicPr>
          <p:nvPr/>
        </p:nvPicPr>
        <p:blipFill>
          <a:blip r:embed="rId2" cstate="print"/>
          <a:srcRect/>
          <a:stretch>
            <a:fillRect/>
          </a:stretch>
        </p:blipFill>
        <p:spPr bwMode="auto">
          <a:xfrm>
            <a:off x="152400" y="228600"/>
            <a:ext cx="8763000" cy="64008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5170" name="Picture 1" descr="j0297001"/>
          <p:cNvPicPr>
            <a:picLocks noChangeAspect="1" noChangeArrowheads="1" noCrop="1"/>
          </p:cNvPicPr>
          <p:nvPr/>
        </p:nvPicPr>
        <p:blipFill>
          <a:blip r:embed="rId2" cstate="print"/>
          <a:srcRect/>
          <a:stretch>
            <a:fillRect/>
          </a:stretch>
        </p:blipFill>
        <p:spPr bwMode="auto">
          <a:xfrm>
            <a:off x="928688" y="1285875"/>
            <a:ext cx="1174750" cy="1676400"/>
          </a:xfrm>
          <a:prstGeom prst="rect">
            <a:avLst/>
          </a:prstGeom>
          <a:noFill/>
          <a:ln w="9525">
            <a:noFill/>
            <a:miter lim="800000"/>
            <a:headEnd/>
            <a:tailEnd/>
          </a:ln>
        </p:spPr>
      </p:pic>
      <p:sp>
        <p:nvSpPr>
          <p:cNvPr id="3" name="Rectangle 2"/>
          <p:cNvSpPr/>
          <p:nvPr/>
        </p:nvSpPr>
        <p:spPr>
          <a:xfrm>
            <a:off x="2786050" y="1643050"/>
            <a:ext cx="3647152" cy="923330"/>
          </a:xfrm>
          <a:prstGeom prst="rect">
            <a:avLst/>
          </a:prstGeom>
          <a:noFill/>
        </p:spPr>
        <p:txBody>
          <a:bodyPr wrap="none">
            <a:spAutoFit/>
          </a:bodyPr>
          <a:lstStyle/>
          <a:p>
            <a:pPr algn="ctr">
              <a:defRPr/>
            </a:pP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charset="0"/>
                <a:cs typeface="Arial" charset="0"/>
              </a:rPr>
              <a:t>Thank you</a:t>
            </a:r>
          </a:p>
        </p:txBody>
      </p:sp>
      <p:sp>
        <p:nvSpPr>
          <p:cNvPr id="4" name="Rectangle 3"/>
          <p:cNvSpPr/>
          <p:nvPr/>
        </p:nvSpPr>
        <p:spPr>
          <a:xfrm>
            <a:off x="642910" y="4786322"/>
            <a:ext cx="8001056" cy="707886"/>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charset="0"/>
                <a:cs typeface="Arial" charset="0"/>
              </a:rPr>
              <a:t>Diversity within Consistency</a:t>
            </a:r>
          </a:p>
        </p:txBody>
      </p:sp>
    </p:spTree>
  </p:cSld>
  <p:clrMapOvr>
    <a:masterClrMapping/>
  </p:clrMapOvr>
  <p:timing>
    <p:tnLst>
      <p:par>
        <p:cTn xmlns:p14="http://schemas.microsoft.com/office/powerpoint/2010/mai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Appendix</a:t>
            </a:r>
            <a:endParaRPr lang="en-MY" dirty="0"/>
          </a:p>
        </p:txBody>
      </p:sp>
      <p:sp>
        <p:nvSpPr>
          <p:cNvPr id="3" name="Content Placeholder 2"/>
          <p:cNvSpPr>
            <a:spLocks noGrp="1"/>
          </p:cNvSpPr>
          <p:nvPr>
            <p:ph idx="1"/>
          </p:nvPr>
        </p:nvSpPr>
        <p:spPr/>
        <p:txBody>
          <a:bodyPr/>
          <a:lstStyle/>
          <a:p>
            <a:endParaRPr lang="en-MY"/>
          </a:p>
        </p:txBody>
      </p:sp>
    </p:spTree>
  </p:cSld>
  <p:clrMapOvr>
    <a:masterClrMapping/>
  </p:clrMapOvr>
  <p:timing>
    <p:tnLst>
      <p:par>
        <p:cTn xmlns:p14="http://schemas.microsoft.com/office/powerpoint/2010/mai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313" y="285750"/>
            <a:ext cx="8715375" cy="928688"/>
          </a:xfrm>
        </p:spPr>
        <p:txBody>
          <a:bodyPr/>
          <a:lstStyle/>
          <a:p>
            <a:pPr>
              <a:defRPr/>
            </a:pPr>
            <a:r>
              <a:rPr lang="en-US" sz="2000" dirty="0" smtClean="0"/>
              <a:t>1.  Assign yourself an anonymous name</a:t>
            </a:r>
            <a:br>
              <a:rPr lang="en-US" sz="2000" dirty="0" smtClean="0"/>
            </a:br>
            <a:r>
              <a:rPr lang="en-US" sz="2000" dirty="0" smtClean="0"/>
              <a:t>2.  Rate between 1 to 5 with 1 “not at all” and 5 “yes a lot”</a:t>
            </a:r>
            <a:endParaRPr lang="en-MY" sz="2000" dirty="0"/>
          </a:p>
        </p:txBody>
      </p:sp>
      <p:sp>
        <p:nvSpPr>
          <p:cNvPr id="6147" name="Text Placeholder 7"/>
          <p:cNvSpPr>
            <a:spLocks noGrp="1"/>
          </p:cNvSpPr>
          <p:nvPr>
            <p:ph type="body" idx="1"/>
          </p:nvPr>
        </p:nvSpPr>
        <p:spPr>
          <a:xfrm>
            <a:off x="357188" y="4786313"/>
            <a:ext cx="8201025" cy="1500187"/>
          </a:xfrm>
        </p:spPr>
        <p:txBody>
          <a:bodyPr anchor="t">
            <a:normAutofit lnSpcReduction="10000"/>
          </a:bodyPr>
          <a:lstStyle/>
          <a:p>
            <a:endParaRPr lang="en-US" sz="2800" smtClean="0"/>
          </a:p>
          <a:p>
            <a:r>
              <a:rPr lang="en-US" sz="2800" smtClean="0"/>
              <a:t>(i)  I would like to know more about …..</a:t>
            </a:r>
          </a:p>
          <a:p>
            <a:r>
              <a:rPr lang="en-US" sz="2800" smtClean="0"/>
              <a:t>(ii) Comments: </a:t>
            </a:r>
            <a:endParaRPr lang="en-MY" sz="2800" smtClean="0"/>
          </a:p>
        </p:txBody>
      </p:sp>
      <p:sp>
        <p:nvSpPr>
          <p:cNvPr id="6148" name="Footer Placeholder 3"/>
          <p:cNvSpPr>
            <a:spLocks noGrp="1"/>
          </p:cNvSpPr>
          <p:nvPr>
            <p:ph type="ftr" sz="quarter" idx="11"/>
          </p:nvPr>
        </p:nvSpPr>
        <p:spPr>
          <a:noFill/>
        </p:spPr>
        <p:txBody>
          <a:bodyPr/>
          <a:lstStyle/>
          <a:p>
            <a:r>
              <a:rPr lang="en-GB" smtClean="0">
                <a:latin typeface="Times New Roman" pitchFamily="18" charset="0"/>
              </a:rPr>
              <a:t>Megat Johari Megat Mohd Noor</a:t>
            </a:r>
          </a:p>
        </p:txBody>
      </p:sp>
      <p:sp>
        <p:nvSpPr>
          <p:cNvPr id="6149" name="Slide Number Placeholder 4"/>
          <p:cNvSpPr>
            <a:spLocks noGrp="1"/>
          </p:cNvSpPr>
          <p:nvPr>
            <p:ph type="sldNum" sz="quarter" idx="12"/>
          </p:nvPr>
        </p:nvSpPr>
        <p:spPr>
          <a:noFill/>
        </p:spPr>
        <p:txBody>
          <a:bodyPr/>
          <a:lstStyle/>
          <a:p>
            <a:fld id="{12DB6A2F-4EE9-491A-9101-6C00E0DAFE1B}" type="slidenum">
              <a:rPr lang="en-GB" smtClean="0">
                <a:latin typeface="Times New Roman" pitchFamily="18" charset="0"/>
              </a:rPr>
              <a:pPr/>
              <a:t>154</a:t>
            </a:fld>
            <a:endParaRPr lang="en-GB" smtClean="0">
              <a:latin typeface="Times New Roman" pitchFamily="18" charset="0"/>
            </a:endParaRPr>
          </a:p>
        </p:txBody>
      </p:sp>
      <p:graphicFrame>
        <p:nvGraphicFramePr>
          <p:cNvPr id="7" name="Content Placeholder 6"/>
          <p:cNvGraphicFramePr>
            <a:graphicFrameLocks noGrp="1"/>
          </p:cNvGraphicFramePr>
          <p:nvPr>
            <p:ph idx="4294967295"/>
          </p:nvPr>
        </p:nvGraphicFramePr>
        <p:xfrm>
          <a:off x="571500" y="1285875"/>
          <a:ext cx="8001028" cy="3337704"/>
        </p:xfrm>
        <a:graphic>
          <a:graphicData uri="http://schemas.openxmlformats.org/drawingml/2006/table">
            <a:tbl>
              <a:tblPr firstRow="1" bandRow="1">
                <a:tableStyleId>{5C22544A-7EE6-4342-B048-85BDC9FD1C3A}</a:tableStyleId>
              </a:tblPr>
              <a:tblGrid>
                <a:gridCol w="518432"/>
                <a:gridCol w="4923452"/>
                <a:gridCol w="1273260"/>
                <a:gridCol w="1285884"/>
              </a:tblGrid>
              <a:tr h="838248">
                <a:tc>
                  <a:txBody>
                    <a:bodyPr/>
                    <a:lstStyle/>
                    <a:p>
                      <a:endParaRPr lang="en-MY" dirty="0"/>
                    </a:p>
                  </a:txBody>
                  <a:tcPr/>
                </a:tc>
                <a:tc>
                  <a:txBody>
                    <a:bodyPr/>
                    <a:lstStyle/>
                    <a:p>
                      <a:endParaRPr lang="en-MY" dirty="0"/>
                    </a:p>
                  </a:txBody>
                  <a:tcPr/>
                </a:tc>
                <a:tc>
                  <a:txBody>
                    <a:bodyPr/>
                    <a:lstStyle/>
                    <a:p>
                      <a:r>
                        <a:rPr lang="en-US" dirty="0" smtClean="0">
                          <a:solidFill>
                            <a:schemeClr val="tx1"/>
                          </a:solidFill>
                        </a:rPr>
                        <a:t>Before Workshop</a:t>
                      </a:r>
                      <a:endParaRPr lang="en-MY" dirty="0">
                        <a:solidFill>
                          <a:schemeClr val="tx1"/>
                        </a:solidFill>
                      </a:endParaRPr>
                    </a:p>
                  </a:txBody>
                  <a:tcPr/>
                </a:tc>
                <a:tc>
                  <a:txBody>
                    <a:bodyPr/>
                    <a:lstStyle/>
                    <a:p>
                      <a:r>
                        <a:rPr lang="en-US" dirty="0" smtClean="0">
                          <a:solidFill>
                            <a:schemeClr val="tx1"/>
                          </a:solidFill>
                        </a:rPr>
                        <a:t>After Workshop</a:t>
                      </a:r>
                      <a:endParaRPr lang="en-MY" dirty="0">
                        <a:solidFill>
                          <a:schemeClr val="tx1"/>
                        </a:solidFill>
                      </a:endParaRPr>
                    </a:p>
                  </a:txBody>
                  <a:tcPr/>
                </a:tc>
              </a:tr>
              <a:tr h="838248">
                <a:tc>
                  <a:txBody>
                    <a:bodyPr/>
                    <a:lstStyle/>
                    <a:p>
                      <a:endParaRPr lang="en-MY" sz="2400" dirty="0"/>
                    </a:p>
                  </a:txBody>
                  <a:tcPr/>
                </a:tc>
                <a:tc>
                  <a:txBody>
                    <a:bodyPr/>
                    <a:lstStyle/>
                    <a:p>
                      <a:endParaRPr lang="en-MY" sz="2400" dirty="0"/>
                    </a:p>
                  </a:txBody>
                  <a:tcPr/>
                </a:tc>
                <a:tc>
                  <a:txBody>
                    <a:bodyPr/>
                    <a:lstStyle/>
                    <a:p>
                      <a:endParaRPr lang="en-MY" dirty="0"/>
                    </a:p>
                  </a:txBody>
                  <a:tcPr/>
                </a:tc>
                <a:tc>
                  <a:txBody>
                    <a:bodyPr/>
                    <a:lstStyle/>
                    <a:p>
                      <a:endParaRPr lang="en-MY"/>
                    </a:p>
                  </a:txBody>
                  <a:tcPr/>
                </a:tc>
              </a:tr>
              <a:tr h="485652">
                <a:tc>
                  <a:txBody>
                    <a:bodyPr/>
                    <a:lstStyle/>
                    <a:p>
                      <a:r>
                        <a:rPr lang="en-US" sz="2400" dirty="0" smtClean="0"/>
                        <a:t>B</a:t>
                      </a:r>
                      <a:endParaRPr lang="en-MY" sz="2400" dirty="0"/>
                    </a:p>
                  </a:txBody>
                  <a:tcPr/>
                </a:tc>
                <a:tc>
                  <a:txBody>
                    <a:bodyPr/>
                    <a:lstStyle/>
                    <a:p>
                      <a:r>
                        <a:rPr lang="en-US" sz="2400" dirty="0" smtClean="0"/>
                        <a:t>My knowledge of delivery method is at level</a:t>
                      </a:r>
                      <a:endParaRPr lang="en-MY" sz="2400" dirty="0"/>
                    </a:p>
                  </a:txBody>
                  <a:tcPr/>
                </a:tc>
                <a:tc>
                  <a:txBody>
                    <a:bodyPr/>
                    <a:lstStyle/>
                    <a:p>
                      <a:endParaRPr lang="en-MY"/>
                    </a:p>
                  </a:txBody>
                  <a:tcPr/>
                </a:tc>
                <a:tc>
                  <a:txBody>
                    <a:bodyPr/>
                    <a:lstStyle/>
                    <a:p>
                      <a:endParaRPr lang="en-MY"/>
                    </a:p>
                  </a:txBody>
                  <a:tcPr/>
                </a:tc>
              </a:tr>
              <a:tr h="838248">
                <a:tc>
                  <a:txBody>
                    <a:bodyPr/>
                    <a:lstStyle/>
                    <a:p>
                      <a:endParaRPr lang="en-MY" sz="2400" dirty="0"/>
                    </a:p>
                  </a:txBody>
                  <a:tcPr/>
                </a:tc>
                <a:tc>
                  <a:txBody>
                    <a:bodyPr/>
                    <a:lstStyle/>
                    <a:p>
                      <a:endParaRPr lang="en-MY" sz="2400" dirty="0"/>
                    </a:p>
                  </a:txBody>
                  <a:tcPr/>
                </a:tc>
                <a:tc>
                  <a:txBody>
                    <a:bodyPr/>
                    <a:lstStyle/>
                    <a:p>
                      <a:endParaRPr lang="en-MY"/>
                    </a:p>
                  </a:txBody>
                  <a:tcPr/>
                </a:tc>
                <a:tc>
                  <a:txBody>
                    <a:bodyPr/>
                    <a:lstStyle/>
                    <a:p>
                      <a:endParaRPr lang="en-MY" dirty="0"/>
                    </a:p>
                  </a:txBody>
                  <a:tcP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Students Learning</a:t>
            </a:r>
            <a:endParaRPr lang="en-MY" dirty="0"/>
          </a:p>
        </p:txBody>
      </p:sp>
      <p:sp>
        <p:nvSpPr>
          <p:cNvPr id="3" name="Content Placeholder 2"/>
          <p:cNvSpPr>
            <a:spLocks noGrp="1"/>
          </p:cNvSpPr>
          <p:nvPr>
            <p:ph idx="1"/>
          </p:nvPr>
        </p:nvSpPr>
        <p:spPr/>
        <p:txBody>
          <a:bodyPr/>
          <a:lstStyle/>
          <a:p>
            <a:endParaRPr lang="en-MY"/>
          </a:p>
        </p:txBody>
      </p:sp>
    </p:spTree>
  </p:cSld>
  <p:clrMapOvr>
    <a:masterClrMapping/>
  </p:clrMapOvr>
  <p:timing>
    <p:tnLst>
      <p:par>
        <p:cTn xmlns:p14="http://schemas.microsoft.com/office/powerpoint/2010/mai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7108" name="Rectangle 4"/>
          <p:cNvSpPr>
            <a:spLocks noGrp="1" noChangeArrowheads="1"/>
          </p:cNvSpPr>
          <p:nvPr>
            <p:ph type="title"/>
          </p:nvPr>
        </p:nvSpPr>
        <p:spPr/>
        <p:txBody>
          <a:bodyPr/>
          <a:lstStyle/>
          <a:p>
            <a:r>
              <a:rPr lang="en-US" dirty="0"/>
              <a:t>Know your students</a:t>
            </a:r>
          </a:p>
        </p:txBody>
      </p:sp>
      <p:sp>
        <p:nvSpPr>
          <p:cNvPr id="687111" name="Rectangle 7"/>
          <p:cNvSpPr>
            <a:spLocks noGrp="1" noChangeArrowheads="1"/>
          </p:cNvSpPr>
          <p:nvPr>
            <p:ph type="body" idx="1"/>
          </p:nvPr>
        </p:nvSpPr>
        <p:spPr/>
        <p:txBody>
          <a:bodyPr/>
          <a:lstStyle/>
          <a:p>
            <a:r>
              <a:rPr lang="en-US" dirty="0" smtClean="0"/>
              <a:t>Academic background</a:t>
            </a:r>
          </a:p>
          <a:p>
            <a:r>
              <a:rPr lang="en-US" dirty="0" smtClean="0"/>
              <a:t>Learning </a:t>
            </a:r>
            <a:r>
              <a:rPr lang="en-US" dirty="0"/>
              <a:t>styles</a:t>
            </a:r>
          </a:p>
          <a:p>
            <a:r>
              <a:rPr lang="en-US" dirty="0"/>
              <a:t>Cultural </a:t>
            </a:r>
            <a:r>
              <a:rPr lang="en-US" dirty="0" smtClean="0"/>
              <a:t>background</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066800" y="228600"/>
            <a:ext cx="7772400" cy="1143000"/>
          </a:xfrm>
        </p:spPr>
        <p:txBody>
          <a:bodyPr rtlCol="0">
            <a:normAutofit/>
          </a:bodyPr>
          <a:lstStyle/>
          <a:p>
            <a:pPr fontAlgn="auto">
              <a:spcAft>
                <a:spcPts val="0"/>
              </a:spcAft>
              <a:defRPr/>
            </a:pPr>
            <a:r>
              <a:rPr lang="en-US" b="1">
                <a:effectLst>
                  <a:outerShdw blurRad="38100" dist="38100" dir="2700000" algn="tl">
                    <a:srgbClr val="000000"/>
                  </a:outerShdw>
                </a:effectLst>
                <a:latin typeface="Tahoma" pitchFamily="34" charset="0"/>
              </a:rPr>
              <a:t>Learning Style Model</a:t>
            </a:r>
          </a:p>
        </p:txBody>
      </p:sp>
      <p:sp>
        <p:nvSpPr>
          <p:cNvPr id="32771" name="Rectangle 3"/>
          <p:cNvSpPr>
            <a:spLocks noGrp="1" noChangeArrowheads="1"/>
          </p:cNvSpPr>
          <p:nvPr>
            <p:ph type="body" idx="1"/>
          </p:nvPr>
        </p:nvSpPr>
        <p:spPr>
          <a:xfrm>
            <a:off x="1143000" y="2286000"/>
            <a:ext cx="7772400" cy="4114800"/>
          </a:xfrm>
        </p:spPr>
        <p:txBody>
          <a:bodyPr/>
          <a:lstStyle/>
          <a:p>
            <a:pPr>
              <a:lnSpc>
                <a:spcPct val="90000"/>
              </a:lnSpc>
            </a:pPr>
            <a:r>
              <a:rPr lang="en-US" smtClean="0">
                <a:solidFill>
                  <a:srgbClr val="4D4D4D"/>
                </a:solidFill>
              </a:rPr>
              <a:t>Perception            </a:t>
            </a:r>
            <a:r>
              <a:rPr lang="en-US" sz="2000" smtClean="0">
                <a:solidFill>
                  <a:srgbClr val="E40000"/>
                </a:solidFill>
              </a:rPr>
              <a:t>Sensing</a:t>
            </a:r>
            <a:r>
              <a:rPr lang="en-US" smtClean="0">
                <a:solidFill>
                  <a:srgbClr val="E40000"/>
                </a:solidFill>
              </a:rPr>
              <a:t>           </a:t>
            </a:r>
            <a:r>
              <a:rPr lang="en-US" sz="2000" smtClean="0">
                <a:solidFill>
                  <a:srgbClr val="E40000"/>
                </a:solidFill>
              </a:rPr>
              <a:t>Intuitive</a:t>
            </a:r>
          </a:p>
          <a:p>
            <a:pPr>
              <a:lnSpc>
                <a:spcPct val="90000"/>
              </a:lnSpc>
              <a:buFont typeface="Wingdings" pitchFamily="2" charset="2"/>
              <a:buNone/>
            </a:pPr>
            <a:endParaRPr lang="en-US" sz="2000" smtClean="0">
              <a:solidFill>
                <a:srgbClr val="FF0000"/>
              </a:solidFill>
            </a:endParaRPr>
          </a:p>
          <a:p>
            <a:pPr>
              <a:lnSpc>
                <a:spcPct val="90000"/>
              </a:lnSpc>
              <a:buFont typeface="Wingdings" pitchFamily="2" charset="2"/>
              <a:buNone/>
            </a:pPr>
            <a:endParaRPr lang="en-US" sz="2000" smtClean="0">
              <a:solidFill>
                <a:srgbClr val="4D4D4D"/>
              </a:solidFill>
            </a:endParaRPr>
          </a:p>
          <a:p>
            <a:pPr>
              <a:lnSpc>
                <a:spcPct val="90000"/>
              </a:lnSpc>
            </a:pPr>
            <a:r>
              <a:rPr lang="en-US" smtClean="0">
                <a:solidFill>
                  <a:srgbClr val="4D4D4D"/>
                </a:solidFill>
              </a:rPr>
              <a:t>Input Modality        </a:t>
            </a:r>
            <a:r>
              <a:rPr lang="en-US" sz="2000" smtClean="0">
                <a:solidFill>
                  <a:srgbClr val="E40000"/>
                </a:solidFill>
              </a:rPr>
              <a:t>Visual                     Verbal</a:t>
            </a:r>
          </a:p>
          <a:p>
            <a:pPr>
              <a:lnSpc>
                <a:spcPct val="90000"/>
              </a:lnSpc>
            </a:pPr>
            <a:endParaRPr lang="en-US" smtClean="0">
              <a:solidFill>
                <a:srgbClr val="E40000"/>
              </a:solidFill>
            </a:endParaRPr>
          </a:p>
          <a:p>
            <a:pPr>
              <a:lnSpc>
                <a:spcPct val="90000"/>
              </a:lnSpc>
            </a:pPr>
            <a:r>
              <a:rPr lang="en-US" smtClean="0">
                <a:solidFill>
                  <a:srgbClr val="4D4D4D"/>
                </a:solidFill>
              </a:rPr>
              <a:t>Processing             </a:t>
            </a:r>
            <a:r>
              <a:rPr lang="en-US" sz="2000" smtClean="0">
                <a:solidFill>
                  <a:srgbClr val="E40000"/>
                </a:solidFill>
              </a:rPr>
              <a:t>Active                  Reflective</a:t>
            </a:r>
          </a:p>
          <a:p>
            <a:pPr>
              <a:lnSpc>
                <a:spcPct val="90000"/>
              </a:lnSpc>
            </a:pPr>
            <a:endParaRPr lang="en-US" smtClean="0">
              <a:solidFill>
                <a:srgbClr val="4D4D4D"/>
              </a:solidFill>
            </a:endParaRPr>
          </a:p>
          <a:p>
            <a:pPr>
              <a:lnSpc>
                <a:spcPct val="90000"/>
              </a:lnSpc>
            </a:pPr>
            <a:r>
              <a:rPr lang="en-US" smtClean="0">
                <a:solidFill>
                  <a:srgbClr val="4D4D4D"/>
                </a:solidFill>
              </a:rPr>
              <a:t>Understanding     </a:t>
            </a:r>
            <a:r>
              <a:rPr lang="en-US" sz="2000" smtClean="0">
                <a:solidFill>
                  <a:srgbClr val="E40000"/>
                </a:solidFill>
              </a:rPr>
              <a:t>Sequential                 Global</a:t>
            </a:r>
          </a:p>
        </p:txBody>
      </p:sp>
      <p:pic>
        <p:nvPicPr>
          <p:cNvPr id="32772" name="Picture 4" descr="j0356712"/>
          <p:cNvPicPr>
            <a:picLocks noChangeAspect="1" noChangeArrowheads="1" noCrop="1"/>
          </p:cNvPicPr>
          <p:nvPr/>
        </p:nvPicPr>
        <p:blipFill>
          <a:blip r:embed="rId3" cstate="print"/>
          <a:srcRect/>
          <a:stretch>
            <a:fillRect/>
          </a:stretch>
        </p:blipFill>
        <p:spPr bwMode="auto">
          <a:xfrm>
            <a:off x="4800600" y="1219200"/>
            <a:ext cx="1143000" cy="1143000"/>
          </a:xfrm>
          <a:prstGeom prst="rect">
            <a:avLst/>
          </a:prstGeom>
          <a:noFill/>
          <a:ln w="9525">
            <a:noFill/>
            <a:miter lim="800000"/>
            <a:headEnd/>
            <a:tailEnd/>
          </a:ln>
        </p:spPr>
      </p:pic>
      <p:pic>
        <p:nvPicPr>
          <p:cNvPr id="32773" name="Picture 5" descr="j0356784"/>
          <p:cNvPicPr>
            <a:picLocks noChangeAspect="1" noChangeArrowheads="1" noCrop="1"/>
          </p:cNvPicPr>
          <p:nvPr/>
        </p:nvPicPr>
        <p:blipFill>
          <a:blip r:embed="rId4" cstate="print"/>
          <a:srcRect/>
          <a:stretch>
            <a:fillRect/>
          </a:stretch>
        </p:blipFill>
        <p:spPr bwMode="auto">
          <a:xfrm>
            <a:off x="6781800" y="1143000"/>
            <a:ext cx="1235075" cy="1235075"/>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340" name="Group 76"/>
          <p:cNvGraphicFramePr>
            <a:graphicFrameLocks noGrp="1"/>
          </p:cNvGraphicFramePr>
          <p:nvPr/>
        </p:nvGraphicFramePr>
        <p:xfrm>
          <a:off x="323528" y="533400"/>
          <a:ext cx="8568952" cy="4064000"/>
        </p:xfrm>
        <a:graphic>
          <a:graphicData uri="http://schemas.openxmlformats.org/drawingml/2006/table">
            <a:tbl>
              <a:tblPr/>
              <a:tblGrid>
                <a:gridCol w="4176464"/>
                <a:gridCol w="4392488"/>
              </a:tblGrid>
              <a:tr h="508000">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400" b="1" i="0" u="none" strike="noStrike" cap="none" normalizeH="0" baseline="0" dirty="0" smtClean="0">
                          <a:ln>
                            <a:noFill/>
                          </a:ln>
                          <a:solidFill>
                            <a:schemeClr val="bg1"/>
                          </a:solidFill>
                          <a:effectLst/>
                          <a:latin typeface="Arial" charset="0"/>
                        </a:rPr>
                        <a:t>Visual (Vs) Learners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400" b="1" i="0" u="none" strike="noStrike" cap="none" normalizeH="0" baseline="0" dirty="0" smtClean="0">
                          <a:ln>
                            <a:noFill/>
                          </a:ln>
                          <a:solidFill>
                            <a:schemeClr val="bg1"/>
                          </a:solidFill>
                          <a:effectLst/>
                          <a:latin typeface="Arial" charset="0"/>
                        </a:rPr>
                        <a:t>Verbal (</a:t>
                      </a:r>
                      <a:r>
                        <a:rPr kumimoji="0" lang="en-US" sz="2400" b="1" i="0" u="none" strike="noStrike" cap="none" normalizeH="0" baseline="0" dirty="0" err="1" smtClean="0">
                          <a:ln>
                            <a:noFill/>
                          </a:ln>
                          <a:solidFill>
                            <a:schemeClr val="bg1"/>
                          </a:solidFill>
                          <a:effectLst/>
                          <a:latin typeface="Arial" charset="0"/>
                        </a:rPr>
                        <a:t>Vb</a:t>
                      </a:r>
                      <a:r>
                        <a:rPr kumimoji="0" lang="en-US" sz="2400" b="1" i="0" u="none" strike="noStrike" cap="none" normalizeH="0" baseline="0" dirty="0" smtClean="0">
                          <a:ln>
                            <a:noFill/>
                          </a:ln>
                          <a:solidFill>
                            <a:schemeClr val="bg1"/>
                          </a:solidFill>
                          <a:effectLst/>
                          <a:latin typeface="Arial" charset="0"/>
                        </a:rPr>
                        <a:t>) Learners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r>
              <a:tr h="508000">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Char char="§"/>
                        <a:tabLst/>
                      </a:pPr>
                      <a:r>
                        <a:rPr kumimoji="0" lang="en-US" sz="2400" b="0" i="0" u="none" strike="noStrike" cap="none" normalizeH="0" baseline="0" dirty="0" smtClean="0">
                          <a:ln>
                            <a:noFill/>
                          </a:ln>
                          <a:solidFill>
                            <a:srgbClr val="4D4D4D"/>
                          </a:solidFill>
                          <a:effectLst/>
                          <a:latin typeface="Arial" charset="0"/>
                        </a:rPr>
                        <a:t> “Show me”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008EC0"/>
                        </a:buClr>
                        <a:buSzPct val="80000"/>
                        <a:buFont typeface="Wingdings" pitchFamily="2" charset="2"/>
                        <a:buChar char="§"/>
                        <a:tabLst/>
                      </a:pPr>
                      <a:r>
                        <a:rPr kumimoji="0" lang="en-US" sz="2400" b="0" i="0" u="none" strike="noStrike" cap="none" normalizeH="0" baseline="0" dirty="0" smtClean="0">
                          <a:ln>
                            <a:noFill/>
                          </a:ln>
                          <a:solidFill>
                            <a:srgbClr val="4D4D4D"/>
                          </a:solidFill>
                          <a:effectLst/>
                          <a:latin typeface="Arial" charset="0"/>
                        </a:rPr>
                        <a:t> “Explain it to me”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r>
              <a:tr h="508000">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400" b="0" i="0" u="none" strike="noStrike" cap="none" normalizeH="0" baseline="0" smtClean="0">
                          <a:ln>
                            <a:noFill/>
                          </a:ln>
                          <a:solidFill>
                            <a:srgbClr val="4D4D4D"/>
                          </a:solidFill>
                          <a:effectLst/>
                          <a:latin typeface="Arial" charset="0"/>
                        </a:rPr>
                        <a:t>- pictures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400" b="0" i="0" u="none" strike="noStrike" cap="none" normalizeH="0" baseline="0" smtClean="0">
                          <a:ln>
                            <a:noFill/>
                          </a:ln>
                          <a:solidFill>
                            <a:srgbClr val="4D4D4D"/>
                          </a:solidFill>
                          <a:effectLst/>
                          <a:latin typeface="Arial" charset="0"/>
                        </a:rPr>
                        <a:t>- spoken words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r>
              <a:tr h="508000">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400" b="0" i="0" u="none" strike="noStrike" cap="none" normalizeH="0" baseline="0" smtClean="0">
                          <a:ln>
                            <a:noFill/>
                          </a:ln>
                          <a:solidFill>
                            <a:srgbClr val="4D4D4D"/>
                          </a:solidFill>
                          <a:effectLst/>
                          <a:latin typeface="Arial" charset="0"/>
                        </a:rPr>
                        <a:t>- diagrams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rowSpan="5">
                  <a:txBody>
                    <a:body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400" b="0" i="0" u="none" strike="noStrike" cap="none" normalizeH="0" baseline="0" dirty="0" smtClean="0">
                          <a:ln>
                            <a:noFill/>
                          </a:ln>
                          <a:solidFill>
                            <a:srgbClr val="4D4D4D"/>
                          </a:solidFill>
                          <a:effectLst/>
                          <a:latin typeface="Arial" charset="0"/>
                        </a:rPr>
                        <a:t>- written words, symbols (seen, but translated by brain into their Oral equivalents)</a:t>
                      </a:r>
                    </a:p>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400" b="0" i="0" u="none" strike="noStrike" cap="none" normalizeH="0" baseline="0" dirty="0" smtClean="0">
                          <a:ln>
                            <a:noFill/>
                          </a:ln>
                          <a:solidFill>
                            <a:srgbClr val="4D4D4D"/>
                          </a:solidFill>
                          <a:effectLst/>
                          <a:latin typeface="Arial"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noFill/>
                  </a:tcPr>
                </a:tc>
              </a:tr>
              <a:tr h="508000">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400" b="0" i="0" u="none" strike="noStrike" cap="none" normalizeH="0" baseline="0" smtClean="0">
                          <a:ln>
                            <a:noFill/>
                          </a:ln>
                          <a:solidFill>
                            <a:srgbClr val="4D4D4D"/>
                          </a:solidFill>
                          <a:effectLst/>
                          <a:latin typeface="Arial" charset="0"/>
                        </a:rPr>
                        <a:t>- sketches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vMerge="1">
                  <a:txBody>
                    <a:bodyPr/>
                    <a:lstStyle/>
                    <a:p>
                      <a:endParaRPr lang="en-MY"/>
                    </a:p>
                  </a:txBody>
                  <a:tcPr/>
                </a:tc>
              </a:tr>
              <a:tr h="508000">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400" b="0" i="0" u="none" strike="noStrike" cap="none" normalizeH="0" baseline="0" smtClean="0">
                          <a:ln>
                            <a:noFill/>
                          </a:ln>
                          <a:solidFill>
                            <a:srgbClr val="4D4D4D"/>
                          </a:solidFill>
                          <a:effectLst/>
                          <a:latin typeface="Arial" charset="0"/>
                        </a:rPr>
                        <a:t>- schematics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vMerge="1">
                  <a:txBody>
                    <a:bodyPr/>
                    <a:lstStyle/>
                    <a:p>
                      <a:endParaRPr lang="en-MY"/>
                    </a:p>
                  </a:txBody>
                  <a:tcPr/>
                </a:tc>
              </a:tr>
              <a:tr h="508000">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400" b="0" i="0" u="none" strike="noStrike" cap="none" normalizeH="0" baseline="0" smtClean="0">
                          <a:ln>
                            <a:noFill/>
                          </a:ln>
                          <a:solidFill>
                            <a:srgbClr val="4D4D4D"/>
                          </a:solidFill>
                          <a:effectLst/>
                          <a:latin typeface="Arial" charset="0"/>
                        </a:rPr>
                        <a:t>- flow charts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vMerge="1">
                  <a:txBody>
                    <a:bodyPr/>
                    <a:lstStyle/>
                    <a:p>
                      <a:endParaRPr lang="en-MY"/>
                    </a:p>
                  </a:txBody>
                  <a:tcPr/>
                </a:tc>
              </a:tr>
              <a:tr h="508000">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400" b="0" i="0" u="none" strike="noStrike" cap="none" normalizeH="0" baseline="0" dirty="0" smtClean="0">
                          <a:ln>
                            <a:noFill/>
                          </a:ln>
                          <a:solidFill>
                            <a:srgbClr val="4D4D4D"/>
                          </a:solidFill>
                          <a:effectLst/>
                          <a:latin typeface="Arial" charset="0"/>
                        </a:rPr>
                        <a:t>- plots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MY"/>
                    </a:p>
                  </a:txBody>
                  <a:tcPr/>
                </a:tc>
              </a:tr>
            </a:tbl>
          </a:graphicData>
        </a:graphic>
      </p:graphicFrame>
      <p:pic>
        <p:nvPicPr>
          <p:cNvPr id="33813" name="Picture 77" descr="AG00488_"/>
          <p:cNvPicPr>
            <a:picLocks noChangeAspect="1" noChangeArrowheads="1" noCrop="1"/>
          </p:cNvPicPr>
          <p:nvPr/>
        </p:nvPicPr>
        <p:blipFill>
          <a:blip r:embed="rId3" cstate="print"/>
          <a:srcRect/>
          <a:stretch>
            <a:fillRect/>
          </a:stretch>
        </p:blipFill>
        <p:spPr bwMode="auto">
          <a:xfrm>
            <a:off x="6400800" y="5105400"/>
            <a:ext cx="1844675" cy="120015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332" name="Group 44"/>
          <p:cNvGraphicFramePr>
            <a:graphicFrameLocks noGrp="1"/>
          </p:cNvGraphicFramePr>
          <p:nvPr/>
        </p:nvGraphicFramePr>
        <p:xfrm>
          <a:off x="395536" y="381000"/>
          <a:ext cx="8291264" cy="4196081"/>
        </p:xfrm>
        <a:graphic>
          <a:graphicData uri="http://schemas.openxmlformats.org/drawingml/2006/table">
            <a:tbl>
              <a:tblPr/>
              <a:tblGrid>
                <a:gridCol w="4145632"/>
                <a:gridCol w="4145632"/>
              </a:tblGrid>
              <a:tr h="457200">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000" b="1" i="0" u="none" strike="noStrike" cap="none" normalizeH="0" baseline="0" dirty="0" smtClean="0">
                          <a:ln>
                            <a:noFill/>
                          </a:ln>
                          <a:solidFill>
                            <a:schemeClr val="bg1"/>
                          </a:solidFill>
                          <a:effectLst/>
                          <a:latin typeface="Arial" charset="0"/>
                        </a:rPr>
                        <a:t>Active (A) Learners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000" b="1" i="0" u="none" strike="noStrike" cap="none" normalizeH="0" baseline="0" dirty="0" smtClean="0">
                          <a:ln>
                            <a:noFill/>
                          </a:ln>
                          <a:solidFill>
                            <a:schemeClr val="bg1"/>
                          </a:solidFill>
                          <a:effectLst/>
                          <a:latin typeface="Arial" charset="0"/>
                        </a:rPr>
                        <a:t>Reflective (R) Learners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r>
              <a:tr h="676275">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95000"/>
                        <a:buFont typeface="Wingdings" pitchFamily="2" charset="2"/>
                        <a:buChar char="8"/>
                        <a:tabLst/>
                      </a:pPr>
                      <a:r>
                        <a:rPr kumimoji="0" lang="en-US" sz="2000" b="0" i="0" u="none" strike="noStrike" cap="none" normalizeH="0" baseline="0" dirty="0" smtClean="0">
                          <a:ln>
                            <a:noFill/>
                          </a:ln>
                          <a:solidFill>
                            <a:srgbClr val="4D4D4D"/>
                          </a:solidFill>
                          <a:effectLst/>
                          <a:latin typeface="Arial" charset="0"/>
                        </a:rPr>
                        <a:t> Tend to process actively (doing something physical with presented material, then reflecting on it)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Char char="8"/>
                        <a:tabLst/>
                      </a:pPr>
                      <a:r>
                        <a:rPr kumimoji="0" lang="en-US" sz="2000" b="0" i="0" u="none" strike="noStrike" cap="none" normalizeH="0" baseline="0" smtClean="0">
                          <a:ln>
                            <a:noFill/>
                          </a:ln>
                          <a:solidFill>
                            <a:srgbClr val="4D4D4D"/>
                          </a:solidFill>
                          <a:effectLst/>
                          <a:latin typeface="Arial" charset="0"/>
                        </a:rPr>
                        <a:t> Tend to process reflectively (thinking about presented material, then doing something with it)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7863">
                <a:tc>
                  <a:txBody>
                    <a:bodyPr/>
                    <a:lstStyle/>
                    <a:p>
                      <a:pPr marL="0" marR="0" lvl="0" indent="0" algn="l" defTabSz="914400" rtl="0" eaLnBrk="1" fontAlgn="base" latinLnBrk="0" hangingPunct="1">
                        <a:lnSpc>
                          <a:spcPct val="100000"/>
                        </a:lnSpc>
                        <a:spcBef>
                          <a:spcPct val="20000"/>
                        </a:spcBef>
                        <a:spcAft>
                          <a:spcPct val="0"/>
                        </a:spcAft>
                        <a:buClr>
                          <a:schemeClr val="folHlink"/>
                        </a:buClr>
                        <a:buSzTx/>
                        <a:buFont typeface="Wingdings" pitchFamily="2" charset="2"/>
                        <a:buChar char="8"/>
                        <a:tabLst/>
                      </a:pPr>
                      <a:r>
                        <a:rPr kumimoji="0" lang="en-US" sz="2000" b="0" i="0" u="none" strike="noStrike" cap="none" normalizeH="0" baseline="0" smtClean="0">
                          <a:ln>
                            <a:noFill/>
                          </a:ln>
                          <a:solidFill>
                            <a:srgbClr val="4D4D4D"/>
                          </a:solidFill>
                          <a:effectLst/>
                          <a:latin typeface="Arial" charset="0"/>
                        </a:rPr>
                        <a:t> Think out loud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Tx/>
                        <a:buFont typeface="Wingdings" pitchFamily="2" charset="2"/>
                        <a:buChar char="8"/>
                        <a:tabLst/>
                      </a:pPr>
                      <a:r>
                        <a:rPr kumimoji="0" lang="en-US" sz="2000" b="0" i="0" u="none" strike="noStrike" cap="none" normalizeH="0" baseline="0" smtClean="0">
                          <a:ln>
                            <a:noFill/>
                          </a:ln>
                          <a:solidFill>
                            <a:srgbClr val="4D4D4D"/>
                          </a:solidFill>
                          <a:effectLst/>
                          <a:latin typeface="Arial" charset="0"/>
                        </a:rPr>
                        <a:t> Work introspectively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7863">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Char char="8"/>
                        <a:tabLst/>
                      </a:pPr>
                      <a:r>
                        <a:rPr kumimoji="0" lang="en-US" sz="2000" b="0" i="0" u="none" strike="noStrike" cap="none" normalizeH="0" baseline="0" smtClean="0">
                          <a:ln>
                            <a:noFill/>
                          </a:ln>
                          <a:solidFill>
                            <a:srgbClr val="4D4D4D"/>
                          </a:solidFill>
                          <a:effectLst/>
                          <a:latin typeface="Arial" charset="0"/>
                        </a:rPr>
                        <a:t> “let’s try it out and see how it goes”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Char char="8"/>
                        <a:tabLst/>
                      </a:pPr>
                      <a:r>
                        <a:rPr kumimoji="0" lang="en-US" sz="2000" b="0" i="0" u="none" strike="noStrike" cap="none" normalizeH="0" baseline="0" smtClean="0">
                          <a:ln>
                            <a:noFill/>
                          </a:ln>
                          <a:solidFill>
                            <a:srgbClr val="4D4D4D"/>
                          </a:solidFill>
                          <a:effectLst/>
                          <a:latin typeface="Arial" charset="0"/>
                        </a:rPr>
                        <a:t> “Let’s think it through and then try it”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6275">
                <a:tc>
                  <a:txBody>
                    <a:bodyPr/>
                    <a:lstStyle/>
                    <a:p>
                      <a:pPr marL="0" marR="0" lvl="0" indent="0" algn="l" defTabSz="914400" rtl="0" eaLnBrk="1" fontAlgn="base" latinLnBrk="0" hangingPunct="1">
                        <a:lnSpc>
                          <a:spcPct val="100000"/>
                        </a:lnSpc>
                        <a:spcBef>
                          <a:spcPct val="20000"/>
                        </a:spcBef>
                        <a:spcAft>
                          <a:spcPct val="0"/>
                        </a:spcAft>
                        <a:buClr>
                          <a:schemeClr val="folHlink"/>
                        </a:buClr>
                        <a:buSzTx/>
                        <a:buFont typeface="Wingdings" pitchFamily="2" charset="2"/>
                        <a:buChar char="8"/>
                        <a:tabLst/>
                      </a:pPr>
                      <a:r>
                        <a:rPr kumimoji="0" lang="en-US" sz="2000" b="0" i="0" u="none" strike="noStrike" cap="none" normalizeH="0" baseline="0" smtClean="0">
                          <a:ln>
                            <a:noFill/>
                          </a:ln>
                          <a:solidFill>
                            <a:srgbClr val="4D4D4D"/>
                          </a:solidFill>
                          <a:effectLst/>
                          <a:latin typeface="Arial" charset="0"/>
                        </a:rPr>
                        <a:t> Tend to jump in prematurely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Tx/>
                        <a:buFont typeface="Wingdings" pitchFamily="2" charset="2"/>
                        <a:buChar char="8"/>
                        <a:tabLst/>
                      </a:pPr>
                      <a:r>
                        <a:rPr kumimoji="0" lang="en-US" sz="2000" b="0" i="0" u="none" strike="noStrike" cap="none" normalizeH="0" baseline="0" smtClean="0">
                          <a:ln>
                            <a:noFill/>
                          </a:ln>
                          <a:solidFill>
                            <a:srgbClr val="4D4D4D"/>
                          </a:solidFill>
                          <a:effectLst/>
                          <a:latin typeface="Arial" charset="0"/>
                        </a:rPr>
                        <a:t> Tend to delay starting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7863">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Char char="8"/>
                        <a:tabLst/>
                      </a:pPr>
                      <a:r>
                        <a:rPr kumimoji="0" lang="en-US" sz="2000" b="0" i="0" u="none" strike="noStrike" cap="none" normalizeH="0" baseline="0" smtClean="0">
                          <a:ln>
                            <a:noFill/>
                          </a:ln>
                          <a:solidFill>
                            <a:srgbClr val="4D4D4D"/>
                          </a:solidFill>
                          <a:effectLst/>
                          <a:latin typeface="Arial" charset="0"/>
                        </a:rPr>
                        <a:t> Like group work</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Char char="8"/>
                        <a:tabLst/>
                      </a:pPr>
                      <a:r>
                        <a:rPr kumimoji="0" lang="en-US" sz="2000" b="0" i="0" u="none" strike="noStrike" cap="none" normalizeH="0" baseline="0" dirty="0" smtClean="0">
                          <a:ln>
                            <a:noFill/>
                          </a:ln>
                          <a:solidFill>
                            <a:srgbClr val="4D4D4D"/>
                          </a:solidFill>
                          <a:effectLst/>
                          <a:latin typeface="Arial" charset="0"/>
                        </a:rPr>
                        <a:t> Like solo or pair work</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34841" name="Picture 45" descr="j0283665"/>
          <p:cNvPicPr>
            <a:picLocks noChangeAspect="1" noChangeArrowheads="1" noCrop="1"/>
          </p:cNvPicPr>
          <p:nvPr/>
        </p:nvPicPr>
        <p:blipFill>
          <a:blip r:embed="rId3" cstate="print"/>
          <a:srcRect/>
          <a:stretch>
            <a:fillRect/>
          </a:stretch>
        </p:blipFill>
        <p:spPr bwMode="auto">
          <a:xfrm>
            <a:off x="6477000" y="5029200"/>
            <a:ext cx="993775" cy="1028700"/>
          </a:xfrm>
          <a:prstGeom prst="rect">
            <a:avLst/>
          </a:prstGeom>
          <a:noFill/>
          <a:ln w="9525">
            <a:noFill/>
            <a:miter lim="800000"/>
            <a:headEnd/>
            <a:tailEnd/>
          </a:ln>
        </p:spPr>
      </p:pic>
      <p:pic>
        <p:nvPicPr>
          <p:cNvPr id="34842" name="Picture 46" descr="j0172570"/>
          <p:cNvPicPr>
            <a:picLocks noChangeAspect="1" noChangeArrowheads="1" noCrop="1"/>
          </p:cNvPicPr>
          <p:nvPr/>
        </p:nvPicPr>
        <p:blipFill>
          <a:blip r:embed="rId4" cstate="print"/>
          <a:srcRect/>
          <a:stretch>
            <a:fillRect/>
          </a:stretch>
        </p:blipFill>
        <p:spPr bwMode="auto">
          <a:xfrm>
            <a:off x="2590800" y="5105400"/>
            <a:ext cx="1589088" cy="1063625"/>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42852"/>
            <a:ext cx="8686800" cy="838200"/>
          </a:xfrm>
        </p:spPr>
        <p:txBody>
          <a:bodyPr>
            <a:normAutofit fontScale="90000"/>
          </a:bodyPr>
          <a:lstStyle/>
          <a:p>
            <a:pPr eaLnBrk="1" fontAlgn="auto" hangingPunct="1">
              <a:spcAft>
                <a:spcPts val="0"/>
              </a:spcAft>
              <a:defRPr/>
            </a:pPr>
            <a:r>
              <a:rPr lang="en-MY" b="1" dirty="0" smtClean="0"/>
              <a:t>(iii) Design</a:t>
            </a:r>
            <a:r>
              <a:rPr lang="en-MY" b="1" dirty="0" smtClean="0"/>
              <a:t>/ development of solutions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92715664"/>
              </p:ext>
            </p:extLst>
          </p:nvPr>
        </p:nvGraphicFramePr>
        <p:xfrm>
          <a:off x="0" y="1146175"/>
          <a:ext cx="9144000" cy="5711825"/>
        </p:xfrm>
        <a:graphic>
          <a:graphicData uri="http://schemas.openxmlformats.org/drawingml/2006/table">
            <a:tbl>
              <a:tblPr firstRow="1" bandRow="1">
                <a:tableStyleId>{5C22544A-7EE6-4342-B048-85BDC9FD1C3A}</a:tableStyleId>
              </a:tblPr>
              <a:tblGrid>
                <a:gridCol w="2286000"/>
                <a:gridCol w="2286000"/>
                <a:gridCol w="2286000"/>
                <a:gridCol w="2286000"/>
              </a:tblGrid>
              <a:tr h="744282">
                <a:tc>
                  <a:txBody>
                    <a:bodyPr/>
                    <a:lstStyle/>
                    <a:p>
                      <a:r>
                        <a:rPr lang="en-US" dirty="0" smtClean="0">
                          <a:solidFill>
                            <a:schemeClr val="tx1"/>
                          </a:solidFill>
                        </a:rPr>
                        <a:t>Differentiation Characteristic</a:t>
                      </a:r>
                      <a:endParaRPr lang="en-MY" dirty="0">
                        <a:solidFill>
                          <a:schemeClr val="tx1"/>
                        </a:solidFill>
                      </a:endParaRPr>
                    </a:p>
                  </a:txBody>
                  <a:tcPr/>
                </a:tc>
                <a:tc>
                  <a:txBody>
                    <a:bodyPr/>
                    <a:lstStyle/>
                    <a:p>
                      <a:r>
                        <a:rPr lang="en-US" dirty="0" smtClean="0">
                          <a:solidFill>
                            <a:schemeClr val="tx1"/>
                          </a:solidFill>
                        </a:rPr>
                        <a:t>WA</a:t>
                      </a:r>
                      <a:endParaRPr lang="en-MY" dirty="0">
                        <a:solidFill>
                          <a:schemeClr val="tx1"/>
                        </a:solidFill>
                      </a:endParaRPr>
                    </a:p>
                  </a:txBody>
                  <a:tcPr/>
                </a:tc>
                <a:tc>
                  <a:txBody>
                    <a:bodyPr/>
                    <a:lstStyle/>
                    <a:p>
                      <a:r>
                        <a:rPr lang="en-US" dirty="0" smtClean="0">
                          <a:solidFill>
                            <a:schemeClr val="tx1"/>
                          </a:solidFill>
                        </a:rPr>
                        <a:t>SA</a:t>
                      </a:r>
                      <a:endParaRPr lang="en-MY" dirty="0">
                        <a:solidFill>
                          <a:schemeClr val="tx1"/>
                        </a:solidFill>
                      </a:endParaRPr>
                    </a:p>
                  </a:txBody>
                  <a:tcPr/>
                </a:tc>
                <a:tc>
                  <a:txBody>
                    <a:bodyPr/>
                    <a:lstStyle/>
                    <a:p>
                      <a:r>
                        <a:rPr lang="en-US" dirty="0" smtClean="0">
                          <a:solidFill>
                            <a:schemeClr val="tx1"/>
                          </a:solidFill>
                        </a:rPr>
                        <a:t>DA</a:t>
                      </a:r>
                      <a:endParaRPr lang="en-MY" dirty="0">
                        <a:solidFill>
                          <a:schemeClr val="tx1"/>
                        </a:solidFill>
                      </a:endParaRPr>
                    </a:p>
                  </a:txBody>
                  <a:tcPr/>
                </a:tc>
              </a:tr>
              <a:tr h="4967543">
                <a:tc>
                  <a:txBody>
                    <a:bodyPr/>
                    <a:lstStyle/>
                    <a:p>
                      <a:r>
                        <a:rPr kumimoji="0" lang="en-MY" sz="1800" kern="1200" baseline="0" dirty="0" smtClean="0">
                          <a:solidFill>
                            <a:schemeClr val="dk1"/>
                          </a:solidFill>
                          <a:latin typeface="+mn-lt"/>
                          <a:ea typeface="+mn-ea"/>
                          <a:cs typeface="+mn-cs"/>
                        </a:rPr>
                        <a:t>Breadth and</a:t>
                      </a:r>
                    </a:p>
                    <a:p>
                      <a:r>
                        <a:rPr kumimoji="0" lang="en-MY" sz="1800" kern="1200" baseline="0" dirty="0" smtClean="0">
                          <a:solidFill>
                            <a:schemeClr val="dk1"/>
                          </a:solidFill>
                          <a:latin typeface="+mn-lt"/>
                          <a:ea typeface="+mn-ea"/>
                          <a:cs typeface="+mn-cs"/>
                        </a:rPr>
                        <a:t>uniqueness of</a:t>
                      </a:r>
                    </a:p>
                    <a:p>
                      <a:r>
                        <a:rPr kumimoji="0" lang="en-MY" sz="1800" kern="1200" baseline="0" dirty="0" smtClean="0">
                          <a:solidFill>
                            <a:schemeClr val="dk1"/>
                          </a:solidFill>
                          <a:latin typeface="+mn-lt"/>
                          <a:ea typeface="+mn-ea"/>
                          <a:cs typeface="+mn-cs"/>
                        </a:rPr>
                        <a:t>engineering problems</a:t>
                      </a:r>
                    </a:p>
                    <a:p>
                      <a:r>
                        <a:rPr kumimoji="0" lang="en-MY" sz="1800" kern="1200" baseline="0" dirty="0" smtClean="0">
                          <a:solidFill>
                            <a:schemeClr val="dk1"/>
                          </a:solidFill>
                          <a:latin typeface="+mn-lt"/>
                          <a:ea typeface="+mn-ea"/>
                          <a:cs typeface="+mn-cs"/>
                        </a:rPr>
                        <a:t>i.e. the </a:t>
                      </a:r>
                      <a:r>
                        <a:rPr kumimoji="0" lang="en-MY" sz="1800" kern="1200" baseline="0" dirty="0" smtClean="0">
                          <a:solidFill>
                            <a:srgbClr val="FF0000"/>
                          </a:solidFill>
                          <a:latin typeface="+mn-lt"/>
                          <a:ea typeface="+mn-ea"/>
                          <a:cs typeface="+mn-cs"/>
                        </a:rPr>
                        <a:t>extent to which</a:t>
                      </a:r>
                    </a:p>
                    <a:p>
                      <a:r>
                        <a:rPr kumimoji="0" lang="en-MY" sz="1800" kern="1200" baseline="0" dirty="0" smtClean="0">
                          <a:solidFill>
                            <a:srgbClr val="FF0000"/>
                          </a:solidFill>
                          <a:latin typeface="+mn-lt"/>
                          <a:ea typeface="+mn-ea"/>
                          <a:cs typeface="+mn-cs"/>
                        </a:rPr>
                        <a:t>problems are original</a:t>
                      </a:r>
                    </a:p>
                    <a:p>
                      <a:r>
                        <a:rPr kumimoji="0" lang="en-MY" sz="1800" kern="1200" baseline="0" dirty="0" smtClean="0">
                          <a:solidFill>
                            <a:srgbClr val="FF0000"/>
                          </a:solidFill>
                          <a:latin typeface="+mn-lt"/>
                          <a:ea typeface="+mn-ea"/>
                          <a:cs typeface="+mn-cs"/>
                        </a:rPr>
                        <a:t>and to which solutions</a:t>
                      </a:r>
                    </a:p>
                    <a:p>
                      <a:r>
                        <a:rPr kumimoji="0" lang="en-MY" sz="1800" kern="1200" baseline="0" dirty="0" smtClean="0">
                          <a:solidFill>
                            <a:srgbClr val="FF0000"/>
                          </a:solidFill>
                          <a:latin typeface="+mn-lt"/>
                          <a:ea typeface="+mn-ea"/>
                          <a:cs typeface="+mn-cs"/>
                        </a:rPr>
                        <a:t>have previously been</a:t>
                      </a:r>
                    </a:p>
                    <a:p>
                      <a:r>
                        <a:rPr kumimoji="0" lang="en-MY" sz="1800" kern="1200" baseline="0" dirty="0" smtClean="0">
                          <a:solidFill>
                            <a:srgbClr val="FF0000"/>
                          </a:solidFill>
                          <a:latin typeface="+mn-lt"/>
                          <a:ea typeface="+mn-ea"/>
                          <a:cs typeface="+mn-cs"/>
                        </a:rPr>
                        <a:t>identified or codified</a:t>
                      </a:r>
                    </a:p>
                    <a:p>
                      <a:endParaRPr lang="en-MY" sz="2000" dirty="0"/>
                    </a:p>
                  </a:txBody>
                  <a:tcPr/>
                </a:tc>
                <a:tc>
                  <a:txBody>
                    <a:bodyPr/>
                    <a:lstStyle/>
                    <a:p>
                      <a:r>
                        <a:rPr kumimoji="0" lang="en-MY" sz="1800" kern="1200" baseline="0" dirty="0" smtClean="0">
                          <a:solidFill>
                            <a:schemeClr val="dk1"/>
                          </a:solidFill>
                          <a:latin typeface="+mn-lt"/>
                          <a:ea typeface="+mn-ea"/>
                          <a:cs typeface="+mn-cs"/>
                        </a:rPr>
                        <a:t>Design solutions for </a:t>
                      </a:r>
                      <a:r>
                        <a:rPr kumimoji="0" lang="en-MY" sz="1800" i="1" kern="1200" baseline="0" dirty="0" smtClean="0">
                          <a:solidFill>
                            <a:srgbClr val="FF0000"/>
                          </a:solidFill>
                          <a:latin typeface="+mn-lt"/>
                          <a:ea typeface="+mn-ea"/>
                          <a:cs typeface="+mn-cs"/>
                        </a:rPr>
                        <a:t>complex engineering</a:t>
                      </a:r>
                    </a:p>
                    <a:p>
                      <a:r>
                        <a:rPr kumimoji="0" lang="en-MY" sz="1800" i="1" kern="1200" baseline="0" dirty="0" smtClean="0">
                          <a:solidFill>
                            <a:srgbClr val="FF0000"/>
                          </a:solidFill>
                          <a:latin typeface="+mn-lt"/>
                          <a:ea typeface="+mn-ea"/>
                          <a:cs typeface="+mn-cs"/>
                        </a:rPr>
                        <a:t>problems </a:t>
                      </a:r>
                      <a:r>
                        <a:rPr kumimoji="0" lang="en-MY" sz="1800" i="0" kern="1200" baseline="0" dirty="0" smtClean="0">
                          <a:solidFill>
                            <a:schemeClr val="tx1"/>
                          </a:solidFill>
                          <a:latin typeface="+mn-lt"/>
                          <a:ea typeface="+mn-ea"/>
                          <a:cs typeface="+mn-cs"/>
                        </a:rPr>
                        <a:t>and </a:t>
                      </a:r>
                      <a:r>
                        <a:rPr kumimoji="0" lang="en-MY" sz="1800" i="1" kern="1200" baseline="0" dirty="0" smtClean="0">
                          <a:solidFill>
                            <a:srgbClr val="FF0000"/>
                          </a:solidFill>
                          <a:latin typeface="+mn-lt"/>
                          <a:ea typeface="+mn-ea"/>
                          <a:cs typeface="+mn-cs"/>
                        </a:rPr>
                        <a:t>design systems, components</a:t>
                      </a:r>
                    </a:p>
                    <a:p>
                      <a:r>
                        <a:rPr kumimoji="0" lang="en-MY" sz="1800" i="1" kern="1200" baseline="0" dirty="0" smtClean="0">
                          <a:solidFill>
                            <a:srgbClr val="FF0000"/>
                          </a:solidFill>
                          <a:latin typeface="+mn-lt"/>
                          <a:ea typeface="+mn-ea"/>
                          <a:cs typeface="+mn-cs"/>
                        </a:rPr>
                        <a:t>or processes </a:t>
                      </a:r>
                      <a:r>
                        <a:rPr kumimoji="0" lang="en-MY" sz="1800" kern="1200" baseline="0" dirty="0" smtClean="0">
                          <a:solidFill>
                            <a:schemeClr val="dk1"/>
                          </a:solidFill>
                          <a:latin typeface="+mn-lt"/>
                          <a:ea typeface="+mn-ea"/>
                          <a:cs typeface="+mn-cs"/>
                        </a:rPr>
                        <a:t>that meet specified needs </a:t>
                      </a:r>
                      <a:r>
                        <a:rPr kumimoji="0" lang="en-MY" sz="1800" kern="1200" baseline="0" dirty="0" smtClean="0">
                          <a:solidFill>
                            <a:schemeClr val="dk1"/>
                          </a:solidFill>
                          <a:latin typeface="+mn-lt"/>
                          <a:ea typeface="+mn-ea"/>
                          <a:cs typeface="+mn-cs"/>
                        </a:rPr>
                        <a:t>with appropriate </a:t>
                      </a:r>
                      <a:r>
                        <a:rPr kumimoji="0" lang="en-MY" sz="1800" kern="1200" baseline="0" dirty="0" smtClean="0">
                          <a:solidFill>
                            <a:schemeClr val="dk1"/>
                          </a:solidFill>
                          <a:latin typeface="+mn-lt"/>
                          <a:ea typeface="+mn-ea"/>
                          <a:cs typeface="+mn-cs"/>
                        </a:rPr>
                        <a:t>consideration for public health and safety, cultural, societal, and</a:t>
                      </a:r>
                    </a:p>
                    <a:p>
                      <a:r>
                        <a:rPr kumimoji="0" lang="en-MY" sz="1800" kern="1200" baseline="0" dirty="0" smtClean="0">
                          <a:solidFill>
                            <a:schemeClr val="dk1"/>
                          </a:solidFill>
                          <a:latin typeface="+mn-lt"/>
                          <a:ea typeface="+mn-ea"/>
                          <a:cs typeface="+mn-cs"/>
                        </a:rPr>
                        <a:t>environmental considerations.</a:t>
                      </a:r>
                    </a:p>
                    <a:p>
                      <a:endParaRPr lang="en-MY" sz="2000" dirty="0">
                        <a:solidFill>
                          <a:srgbClr val="FF0000"/>
                        </a:solidFill>
                      </a:endParaRPr>
                    </a:p>
                  </a:txBody>
                  <a:tcPr/>
                </a:tc>
                <a:tc>
                  <a:txBody>
                    <a:bodyPr/>
                    <a:lstStyle/>
                    <a:p>
                      <a:r>
                        <a:rPr kumimoji="0" lang="en-MY" sz="1800" kern="1200" baseline="0" dirty="0" smtClean="0">
                          <a:solidFill>
                            <a:schemeClr val="dk1"/>
                          </a:solidFill>
                          <a:latin typeface="+mn-lt"/>
                          <a:ea typeface="+mn-ea"/>
                          <a:cs typeface="+mn-cs"/>
                        </a:rPr>
                        <a:t>Design solutions for </a:t>
                      </a:r>
                      <a:r>
                        <a:rPr kumimoji="0" lang="en-MY" sz="1800" i="1" kern="1200" baseline="0" dirty="0" smtClean="0">
                          <a:solidFill>
                            <a:srgbClr val="FF0000"/>
                          </a:solidFill>
                          <a:latin typeface="+mn-lt"/>
                          <a:ea typeface="+mn-ea"/>
                          <a:cs typeface="+mn-cs"/>
                        </a:rPr>
                        <a:t>broadly- defined</a:t>
                      </a:r>
                    </a:p>
                    <a:p>
                      <a:r>
                        <a:rPr kumimoji="0" lang="en-MY" sz="1800" i="1" kern="1200" baseline="0" dirty="0" smtClean="0">
                          <a:solidFill>
                            <a:srgbClr val="FF0000"/>
                          </a:solidFill>
                          <a:latin typeface="+mn-lt"/>
                          <a:ea typeface="+mn-ea"/>
                          <a:cs typeface="+mn-cs"/>
                        </a:rPr>
                        <a:t>engineering technology problems </a:t>
                      </a:r>
                      <a:r>
                        <a:rPr kumimoji="0" lang="en-MY" sz="1800" i="0" kern="1200" baseline="0" dirty="0" smtClean="0">
                          <a:solidFill>
                            <a:schemeClr val="tx1"/>
                          </a:solidFill>
                          <a:latin typeface="+mn-lt"/>
                          <a:ea typeface="+mn-ea"/>
                          <a:cs typeface="+mn-cs"/>
                        </a:rPr>
                        <a:t>and</a:t>
                      </a:r>
                    </a:p>
                    <a:p>
                      <a:r>
                        <a:rPr kumimoji="0" lang="en-MY" sz="1800" i="1" kern="1200" baseline="0" dirty="0" smtClean="0">
                          <a:solidFill>
                            <a:srgbClr val="FF0000"/>
                          </a:solidFill>
                          <a:latin typeface="+mn-lt"/>
                          <a:ea typeface="+mn-ea"/>
                          <a:cs typeface="+mn-cs"/>
                        </a:rPr>
                        <a:t>contribute to the design of systems,</a:t>
                      </a:r>
                    </a:p>
                    <a:p>
                      <a:r>
                        <a:rPr kumimoji="0" lang="en-MY" sz="1800" i="1" kern="1200" baseline="0" dirty="0" smtClean="0">
                          <a:solidFill>
                            <a:srgbClr val="FF0000"/>
                          </a:solidFill>
                          <a:latin typeface="+mn-lt"/>
                          <a:ea typeface="+mn-ea"/>
                          <a:cs typeface="+mn-cs"/>
                        </a:rPr>
                        <a:t>components or processes </a:t>
                      </a:r>
                      <a:r>
                        <a:rPr kumimoji="0" lang="en-MY" sz="1800" kern="1200" baseline="0" dirty="0" smtClean="0">
                          <a:solidFill>
                            <a:schemeClr val="dk1"/>
                          </a:solidFill>
                          <a:latin typeface="+mn-lt"/>
                          <a:ea typeface="+mn-ea"/>
                          <a:cs typeface="+mn-cs"/>
                        </a:rPr>
                        <a:t>to meet</a:t>
                      </a:r>
                    </a:p>
                    <a:p>
                      <a:r>
                        <a:rPr kumimoji="0" lang="en-MY" sz="1800" kern="1200" baseline="0" dirty="0" smtClean="0">
                          <a:solidFill>
                            <a:schemeClr val="dk1"/>
                          </a:solidFill>
                          <a:latin typeface="+mn-lt"/>
                          <a:ea typeface="+mn-ea"/>
                          <a:cs typeface="+mn-cs"/>
                        </a:rPr>
                        <a:t>specified needs with appropriate</a:t>
                      </a:r>
                    </a:p>
                    <a:p>
                      <a:r>
                        <a:rPr kumimoji="0" lang="en-MY" sz="1800" kern="1200" baseline="0" dirty="0" smtClean="0">
                          <a:solidFill>
                            <a:schemeClr val="dk1"/>
                          </a:solidFill>
                          <a:latin typeface="+mn-lt"/>
                          <a:ea typeface="+mn-ea"/>
                          <a:cs typeface="+mn-cs"/>
                        </a:rPr>
                        <a:t>consideration for public health and</a:t>
                      </a:r>
                    </a:p>
                    <a:p>
                      <a:r>
                        <a:rPr kumimoji="0" lang="en-MY" sz="1800" kern="1200" baseline="0" dirty="0" smtClean="0">
                          <a:solidFill>
                            <a:schemeClr val="dk1"/>
                          </a:solidFill>
                          <a:latin typeface="+mn-lt"/>
                          <a:ea typeface="+mn-ea"/>
                          <a:cs typeface="+mn-cs"/>
                        </a:rPr>
                        <a:t>safety, cultural, societal, and</a:t>
                      </a:r>
                    </a:p>
                    <a:p>
                      <a:r>
                        <a:rPr kumimoji="0" lang="en-MY" sz="1800" kern="1200" baseline="0" dirty="0" smtClean="0">
                          <a:solidFill>
                            <a:schemeClr val="dk1"/>
                          </a:solidFill>
                          <a:latin typeface="+mn-lt"/>
                          <a:ea typeface="+mn-ea"/>
                          <a:cs typeface="+mn-cs"/>
                        </a:rPr>
                        <a:t>environmental considerations.</a:t>
                      </a:r>
                    </a:p>
                  </a:txBody>
                  <a:tcPr/>
                </a:tc>
                <a:tc>
                  <a:txBody>
                    <a:bodyPr/>
                    <a:lstStyle/>
                    <a:p>
                      <a:r>
                        <a:rPr kumimoji="0" lang="en-MY" sz="1800" kern="1200" baseline="0" dirty="0" smtClean="0">
                          <a:solidFill>
                            <a:schemeClr val="dk1"/>
                          </a:solidFill>
                          <a:latin typeface="+mn-lt"/>
                          <a:ea typeface="+mn-ea"/>
                          <a:cs typeface="+mn-cs"/>
                        </a:rPr>
                        <a:t>Design solutions for </a:t>
                      </a:r>
                      <a:r>
                        <a:rPr kumimoji="0" lang="en-MY" sz="1800" i="1" kern="1200" baseline="0" dirty="0" smtClean="0">
                          <a:solidFill>
                            <a:srgbClr val="FF0000"/>
                          </a:solidFill>
                          <a:latin typeface="+mn-lt"/>
                          <a:ea typeface="+mn-ea"/>
                          <a:cs typeface="+mn-cs"/>
                        </a:rPr>
                        <a:t>well-defined</a:t>
                      </a:r>
                    </a:p>
                    <a:p>
                      <a:r>
                        <a:rPr kumimoji="0" lang="en-MY" sz="1800" i="1" kern="1200" baseline="0" dirty="0" smtClean="0">
                          <a:solidFill>
                            <a:srgbClr val="FF0000"/>
                          </a:solidFill>
                          <a:latin typeface="+mn-lt"/>
                          <a:ea typeface="+mn-ea"/>
                          <a:cs typeface="+mn-cs"/>
                        </a:rPr>
                        <a:t>technical problems </a:t>
                      </a:r>
                      <a:r>
                        <a:rPr kumimoji="0" lang="en-MY" sz="1800" b="0" i="0" kern="1200" baseline="0" dirty="0" smtClean="0">
                          <a:solidFill>
                            <a:schemeClr val="tx1"/>
                          </a:solidFill>
                          <a:latin typeface="+mn-lt"/>
                          <a:ea typeface="+mn-ea"/>
                          <a:cs typeface="+mn-cs"/>
                        </a:rPr>
                        <a:t>and</a:t>
                      </a:r>
                      <a:r>
                        <a:rPr kumimoji="0" lang="en-MY" sz="1800" i="1" kern="1200" baseline="0" dirty="0" smtClean="0">
                          <a:solidFill>
                            <a:srgbClr val="FF0000"/>
                          </a:solidFill>
                          <a:latin typeface="+mn-lt"/>
                          <a:ea typeface="+mn-ea"/>
                          <a:cs typeface="+mn-cs"/>
                        </a:rPr>
                        <a:t> assist with</a:t>
                      </a:r>
                    </a:p>
                    <a:p>
                      <a:r>
                        <a:rPr kumimoji="0" lang="en-MY" sz="1800" i="1" kern="1200" baseline="0" dirty="0" smtClean="0">
                          <a:solidFill>
                            <a:srgbClr val="FF0000"/>
                          </a:solidFill>
                          <a:latin typeface="+mn-lt"/>
                          <a:ea typeface="+mn-ea"/>
                          <a:cs typeface="+mn-cs"/>
                        </a:rPr>
                        <a:t>the design of systems,  components or</a:t>
                      </a:r>
                    </a:p>
                    <a:p>
                      <a:r>
                        <a:rPr kumimoji="0" lang="en-MY" sz="1800" i="1" kern="1200" baseline="0" dirty="0" smtClean="0">
                          <a:solidFill>
                            <a:srgbClr val="FF0000"/>
                          </a:solidFill>
                          <a:latin typeface="+mn-lt"/>
                          <a:ea typeface="+mn-ea"/>
                          <a:cs typeface="+mn-cs"/>
                        </a:rPr>
                        <a:t>processes </a:t>
                      </a:r>
                      <a:r>
                        <a:rPr kumimoji="0" lang="en-MY" sz="1800" kern="1200" baseline="0" dirty="0" smtClean="0">
                          <a:solidFill>
                            <a:schemeClr val="dk1"/>
                          </a:solidFill>
                          <a:latin typeface="+mn-lt"/>
                          <a:ea typeface="+mn-ea"/>
                          <a:cs typeface="+mn-cs"/>
                        </a:rPr>
                        <a:t>to meet specified needs</a:t>
                      </a:r>
                    </a:p>
                    <a:p>
                      <a:r>
                        <a:rPr kumimoji="0" lang="en-MY" sz="1800" kern="1200" baseline="0" dirty="0" smtClean="0">
                          <a:solidFill>
                            <a:schemeClr val="dk1"/>
                          </a:solidFill>
                          <a:latin typeface="+mn-lt"/>
                          <a:ea typeface="+mn-ea"/>
                          <a:cs typeface="+mn-cs"/>
                        </a:rPr>
                        <a:t>with appropriate consideration for</a:t>
                      </a:r>
                    </a:p>
                    <a:p>
                      <a:r>
                        <a:rPr kumimoji="0" lang="en-MY" sz="1800" kern="1200" baseline="0" dirty="0" smtClean="0">
                          <a:solidFill>
                            <a:schemeClr val="dk1"/>
                          </a:solidFill>
                          <a:latin typeface="+mn-lt"/>
                          <a:ea typeface="+mn-ea"/>
                          <a:cs typeface="+mn-cs"/>
                        </a:rPr>
                        <a:t>public health and safety, cultural,</a:t>
                      </a:r>
                    </a:p>
                    <a:p>
                      <a:r>
                        <a:rPr kumimoji="0" lang="en-MY" sz="1800" kern="1200" baseline="0" dirty="0" smtClean="0">
                          <a:solidFill>
                            <a:schemeClr val="dk1"/>
                          </a:solidFill>
                          <a:latin typeface="+mn-lt"/>
                          <a:ea typeface="+mn-ea"/>
                          <a:cs typeface="+mn-cs"/>
                        </a:rPr>
                        <a:t>societal, and environmental</a:t>
                      </a:r>
                    </a:p>
                    <a:p>
                      <a:r>
                        <a:rPr kumimoji="0" lang="en-MY" sz="1800" kern="1200" baseline="0" dirty="0" smtClean="0">
                          <a:solidFill>
                            <a:schemeClr val="dk1"/>
                          </a:solidFill>
                          <a:latin typeface="+mn-lt"/>
                          <a:ea typeface="+mn-ea"/>
                          <a:cs typeface="+mn-cs"/>
                        </a:rPr>
                        <a:t>considerations.</a:t>
                      </a:r>
                    </a:p>
                    <a:p>
                      <a:endParaRPr lang="en-MY" sz="2000" dirty="0"/>
                    </a:p>
                  </a:txBody>
                  <a:tcPr/>
                </a:tc>
              </a:tr>
            </a:tbl>
          </a:graphicData>
        </a:graphic>
      </p:graphicFrame>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406" name="Group 46"/>
          <p:cNvGraphicFramePr>
            <a:graphicFrameLocks noGrp="1"/>
          </p:cNvGraphicFramePr>
          <p:nvPr/>
        </p:nvGraphicFramePr>
        <p:xfrm>
          <a:off x="467544" y="228600"/>
          <a:ext cx="8447856" cy="5236529"/>
        </p:xfrm>
        <a:graphic>
          <a:graphicData uri="http://schemas.openxmlformats.org/drawingml/2006/table">
            <a:tbl>
              <a:tblPr/>
              <a:tblGrid>
                <a:gridCol w="4223928"/>
                <a:gridCol w="4223928"/>
              </a:tblGrid>
              <a:tr h="914400">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400" b="1" i="0" u="none" strike="noStrike" cap="none" normalizeH="0" baseline="0" dirty="0" smtClean="0">
                          <a:ln>
                            <a:noFill/>
                          </a:ln>
                          <a:solidFill>
                            <a:schemeClr val="bg1"/>
                          </a:solidFill>
                          <a:effectLst>
                            <a:outerShdw blurRad="38100" dist="38100" dir="2700000" algn="tl">
                              <a:srgbClr val="000000"/>
                            </a:outerShdw>
                          </a:effectLst>
                          <a:latin typeface="Arial" charset="0"/>
                        </a:rPr>
                        <a:t>Sequential (Sq) Learners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400" b="1" i="0" u="none" strike="noStrike" cap="none" normalizeH="0" baseline="0" dirty="0" smtClean="0">
                          <a:ln>
                            <a:noFill/>
                          </a:ln>
                          <a:solidFill>
                            <a:schemeClr val="bg1"/>
                          </a:solidFill>
                          <a:effectLst>
                            <a:outerShdw blurRad="38100" dist="38100" dir="2700000" algn="tl">
                              <a:srgbClr val="000000"/>
                            </a:outerShdw>
                          </a:effectLst>
                          <a:latin typeface="Arial" charset="0"/>
                        </a:rPr>
                        <a:t>Global (G) Learners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r>
              <a:tr h="752475">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90000"/>
                        <a:buFont typeface="Wingdings" pitchFamily="2" charset="2"/>
                        <a:buChar char="2"/>
                        <a:tabLst/>
                      </a:pPr>
                      <a:r>
                        <a:rPr kumimoji="0" lang="en-US" sz="2000" b="0" i="0" u="none" strike="noStrike" cap="none" normalizeH="0" baseline="0" smtClean="0">
                          <a:ln>
                            <a:noFill/>
                          </a:ln>
                          <a:solidFill>
                            <a:srgbClr val="4D4D4D"/>
                          </a:solidFill>
                          <a:effectLst/>
                          <a:latin typeface="Arial" charset="0"/>
                        </a:rPr>
                        <a:t> Built understanding in logical sequential steps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90000"/>
                        <a:buFont typeface="Wingdings" pitchFamily="2" charset="2"/>
                        <a:buChar char="2"/>
                        <a:tabLst/>
                      </a:pPr>
                      <a:r>
                        <a:rPr kumimoji="0" lang="en-US" sz="2000" b="0" i="0" u="none" strike="noStrike" cap="none" normalizeH="0" baseline="0" smtClean="0">
                          <a:ln>
                            <a:noFill/>
                          </a:ln>
                          <a:solidFill>
                            <a:srgbClr val="4D4D4D"/>
                          </a:solidFill>
                          <a:effectLst/>
                          <a:latin typeface="Arial" charset="0"/>
                        </a:rPr>
                        <a:t> Absorb information randomly, then synthesize the big picture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52475">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Char char="2"/>
                        <a:tabLst/>
                      </a:pPr>
                      <a:r>
                        <a:rPr kumimoji="0" lang="en-US" sz="2000" b="0" i="0" u="none" strike="noStrike" cap="none" normalizeH="0" baseline="0" dirty="0" smtClean="0">
                          <a:ln>
                            <a:noFill/>
                          </a:ln>
                          <a:solidFill>
                            <a:srgbClr val="4D4D4D"/>
                          </a:solidFill>
                          <a:effectLst/>
                          <a:latin typeface="Arial" charset="0"/>
                        </a:rPr>
                        <a:t> Function with partial understanding of information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Char char="2"/>
                        <a:tabLst/>
                      </a:pPr>
                      <a:r>
                        <a:rPr kumimoji="0" lang="en-US" sz="2000" b="0" i="0" u="none" strike="noStrike" cap="none" normalizeH="0" baseline="0" smtClean="0">
                          <a:ln>
                            <a:noFill/>
                          </a:ln>
                          <a:solidFill>
                            <a:srgbClr val="4D4D4D"/>
                          </a:solidFill>
                          <a:effectLst/>
                          <a:latin typeface="Arial" charset="0"/>
                        </a:rPr>
                        <a:t> Need the big pictures (interrelations, connections to other subjects and personal experience) in order to function with information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54063">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90000"/>
                        <a:buFont typeface="Wingdings" pitchFamily="2" charset="2"/>
                        <a:buChar char="2"/>
                        <a:tabLst/>
                      </a:pPr>
                      <a:r>
                        <a:rPr kumimoji="0" lang="en-US" sz="2000" b="0" i="0" u="none" strike="noStrike" cap="none" normalizeH="0" baseline="0" smtClean="0">
                          <a:ln>
                            <a:noFill/>
                          </a:ln>
                          <a:solidFill>
                            <a:srgbClr val="4D4D4D"/>
                          </a:solidFill>
                          <a:effectLst/>
                          <a:latin typeface="Arial" charset="0"/>
                        </a:rPr>
                        <a:t> Make steady progress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90000"/>
                        <a:buFont typeface="Wingdings" pitchFamily="2" charset="2"/>
                        <a:buChar char="2"/>
                        <a:tabLst/>
                      </a:pPr>
                      <a:r>
                        <a:rPr kumimoji="0" lang="en-US" sz="2000" b="0" i="0" u="none" strike="noStrike" cap="none" normalizeH="0" baseline="0" smtClean="0">
                          <a:ln>
                            <a:noFill/>
                          </a:ln>
                          <a:solidFill>
                            <a:srgbClr val="4D4D4D"/>
                          </a:solidFill>
                          <a:effectLst/>
                          <a:latin typeface="Arial" charset="0"/>
                        </a:rPr>
                        <a:t> Large leaps in understanding with little progress between them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50888">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Char char="2"/>
                        <a:tabLst/>
                      </a:pPr>
                      <a:r>
                        <a:rPr kumimoji="0" lang="en-US" sz="2000" b="0" i="0" u="none" strike="noStrike" cap="none" normalizeH="0" baseline="0" smtClean="0">
                          <a:ln>
                            <a:noFill/>
                          </a:ln>
                          <a:solidFill>
                            <a:srgbClr val="4D4D4D"/>
                          </a:solidFill>
                          <a:effectLst/>
                          <a:latin typeface="Arial" charset="0"/>
                        </a:rPr>
                        <a:t> Explain easily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Char char="2"/>
                        <a:tabLst/>
                      </a:pPr>
                      <a:r>
                        <a:rPr kumimoji="0" lang="en-US" sz="2000" b="0" i="0" u="none" strike="noStrike" cap="none" normalizeH="0" baseline="0" smtClean="0">
                          <a:ln>
                            <a:noFill/>
                          </a:ln>
                          <a:solidFill>
                            <a:srgbClr val="4D4D4D"/>
                          </a:solidFill>
                          <a:effectLst/>
                          <a:latin typeface="Arial" charset="0"/>
                        </a:rPr>
                        <a:t> Can’t explain easily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54063">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90000"/>
                        <a:buFont typeface="Wingdings" pitchFamily="2" charset="2"/>
                        <a:buChar char="2"/>
                        <a:tabLst/>
                      </a:pPr>
                      <a:r>
                        <a:rPr kumimoji="0" lang="en-US" sz="2000" b="0" i="0" u="none" strike="noStrike" cap="none" normalizeH="0" baseline="0" smtClean="0">
                          <a:ln>
                            <a:noFill/>
                          </a:ln>
                          <a:solidFill>
                            <a:srgbClr val="4D4D4D"/>
                          </a:solidFill>
                          <a:effectLst/>
                          <a:latin typeface="Arial" charset="0"/>
                        </a:rPr>
                        <a:t> Good at analytical thinking (the trees)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90000"/>
                        <a:buFont typeface="Wingdings" pitchFamily="2" charset="2"/>
                        <a:buChar char="2"/>
                        <a:tabLst/>
                      </a:pPr>
                      <a:r>
                        <a:rPr kumimoji="0" lang="en-US" sz="2000" b="0" i="0" u="none" strike="noStrike" cap="none" normalizeH="0" baseline="0" dirty="0" smtClean="0">
                          <a:ln>
                            <a:noFill/>
                          </a:ln>
                          <a:solidFill>
                            <a:srgbClr val="4D4D4D"/>
                          </a:solidFill>
                          <a:effectLst/>
                          <a:latin typeface="Arial" charset="0"/>
                        </a:rPr>
                        <a:t> Synthesis, holistic thinking (the forest)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35865" name="Picture 48" descr="j0395712"/>
          <p:cNvPicPr>
            <a:picLocks noChangeAspect="1" noChangeArrowheads="1" noCrop="1"/>
          </p:cNvPicPr>
          <p:nvPr/>
        </p:nvPicPr>
        <p:blipFill>
          <a:blip r:embed="rId3" cstate="print"/>
          <a:srcRect/>
          <a:stretch>
            <a:fillRect/>
          </a:stretch>
        </p:blipFill>
        <p:spPr bwMode="auto">
          <a:xfrm>
            <a:off x="7772400" y="5715000"/>
            <a:ext cx="1050925" cy="868363"/>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solidFill>
            <a:srgbClr val="FF0000"/>
          </a:solidFill>
        </p:spPr>
        <p:txBody>
          <a:bodyPr/>
          <a:lstStyle/>
          <a:p>
            <a:pPr eaLnBrk="1" hangingPunct="1"/>
            <a:r>
              <a:rPr lang="en-US" b="1" smtClean="0">
                <a:solidFill>
                  <a:schemeClr val="bg1"/>
                </a:solidFill>
              </a:rPr>
              <a:t>Sensor &amp; Intuitor</a:t>
            </a:r>
            <a:endParaRPr lang="en-GB" b="1" smtClean="0">
              <a:solidFill>
                <a:schemeClr val="bg1"/>
              </a:solidFill>
            </a:endParaRPr>
          </a:p>
        </p:txBody>
      </p:sp>
      <p:sp>
        <p:nvSpPr>
          <p:cNvPr id="73731" name="Rectangle 3"/>
          <p:cNvSpPr>
            <a:spLocks noGrp="1" noChangeArrowheads="1"/>
          </p:cNvSpPr>
          <p:nvPr>
            <p:ph type="body" idx="1"/>
          </p:nvPr>
        </p:nvSpPr>
        <p:spPr/>
        <p:txBody>
          <a:bodyPr/>
          <a:lstStyle/>
          <a:p>
            <a:pPr eaLnBrk="1" hangingPunct="1"/>
            <a:r>
              <a:rPr lang="en-US" sz="2800" smtClean="0"/>
              <a:t>SENSOR – favours information that comes in through their senses. Attentive to details and do not like abstract concepts. Like well-defined problems that can be solved by standard methods</a:t>
            </a:r>
          </a:p>
          <a:p>
            <a:pPr eaLnBrk="1" hangingPunct="1"/>
            <a:r>
              <a:rPr lang="en-US" sz="2800" smtClean="0"/>
              <a:t>INTUITORS – favours internally generated information (memory, conjecture, interpretation). Can handle abstraction and bored by details. Prefer problems that call for innovation.</a:t>
            </a:r>
            <a:endParaRPr lang="en-GB" sz="2800" smtClean="0"/>
          </a:p>
        </p:txBody>
      </p:sp>
    </p:spTree>
  </p:cSld>
  <p:clrMapOvr>
    <a:masterClrMapping/>
  </p:clrMapOvr>
  <p:timing>
    <p:tnLst>
      <p:par>
        <p:cTn xmlns:p14="http://schemas.microsoft.com/office/powerpoint/2010/mai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solidFill>
            <a:srgbClr val="FF0000"/>
          </a:solidFill>
        </p:spPr>
        <p:txBody>
          <a:bodyPr/>
          <a:lstStyle/>
          <a:p>
            <a:pPr eaLnBrk="1" hangingPunct="1"/>
            <a:r>
              <a:rPr lang="en-US" b="1" smtClean="0">
                <a:solidFill>
                  <a:schemeClr val="bg1"/>
                </a:solidFill>
              </a:rPr>
              <a:t>Approach</a:t>
            </a:r>
            <a:endParaRPr lang="en-GB" b="1" smtClean="0">
              <a:solidFill>
                <a:schemeClr val="bg1"/>
              </a:solidFill>
            </a:endParaRPr>
          </a:p>
        </p:txBody>
      </p:sp>
      <p:sp>
        <p:nvSpPr>
          <p:cNvPr id="78851" name="Rectangle 3"/>
          <p:cNvSpPr>
            <a:spLocks noGrp="1" noChangeArrowheads="1"/>
          </p:cNvSpPr>
          <p:nvPr>
            <p:ph type="body" idx="1"/>
          </p:nvPr>
        </p:nvSpPr>
        <p:spPr/>
        <p:txBody>
          <a:bodyPr/>
          <a:lstStyle/>
          <a:p>
            <a:pPr eaLnBrk="1" hangingPunct="1">
              <a:lnSpc>
                <a:spcPct val="90000"/>
              </a:lnSpc>
            </a:pPr>
            <a:r>
              <a:rPr lang="en-US" smtClean="0"/>
              <a:t>Professors are mostly intuitors, who emphasise basic principles, mathematical models and thought problem</a:t>
            </a:r>
          </a:p>
          <a:p>
            <a:pPr eaLnBrk="1" hangingPunct="1">
              <a:lnSpc>
                <a:spcPct val="90000"/>
              </a:lnSpc>
            </a:pPr>
            <a:r>
              <a:rPr lang="en-US" smtClean="0"/>
              <a:t>Engineering students are mostly sensors, favour observable phenomena, hard facts, problems with well defined solution methods</a:t>
            </a:r>
          </a:p>
          <a:p>
            <a:pPr eaLnBrk="1" hangingPunct="1">
              <a:lnSpc>
                <a:spcPct val="90000"/>
              </a:lnSpc>
            </a:pPr>
            <a:r>
              <a:rPr lang="en-US" smtClean="0"/>
              <a:t>Thus the disparity between the teacher and the learner </a:t>
            </a:r>
            <a:endParaRPr lang="en-GB" smtClean="0"/>
          </a:p>
        </p:txBody>
      </p:sp>
    </p:spTree>
  </p:cSld>
  <p:clrMapOvr>
    <a:masterClrMapping/>
  </p:clrMapOvr>
  <p:timing>
    <p:tnLst>
      <p:par>
        <p:cTn xmlns:p14="http://schemas.microsoft.com/office/powerpoint/2010/mai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r>
              <a:rPr lang="en-US" smtClean="0">
                <a:latin typeface="Tahoma" pitchFamily="34" charset="0"/>
              </a:rPr>
              <a:t>Learning and Teaching Styles</a:t>
            </a:r>
          </a:p>
        </p:txBody>
      </p:sp>
      <p:sp>
        <p:nvSpPr>
          <p:cNvPr id="72707" name="Rectangle 3"/>
          <p:cNvSpPr>
            <a:spLocks noGrp="1" noChangeArrowheads="1"/>
          </p:cNvSpPr>
          <p:nvPr>
            <p:ph type="body" idx="1"/>
          </p:nvPr>
        </p:nvSpPr>
        <p:spPr/>
        <p:txBody>
          <a:bodyPr/>
          <a:lstStyle/>
          <a:p>
            <a:pPr>
              <a:lnSpc>
                <a:spcPct val="90000"/>
              </a:lnSpc>
              <a:buFont typeface="Wingdings" pitchFamily="2" charset="2"/>
              <a:buNone/>
            </a:pPr>
            <a:r>
              <a:rPr lang="en-US" sz="2800" dirty="0" smtClean="0">
                <a:solidFill>
                  <a:srgbClr val="000000"/>
                </a:solidFill>
              </a:rPr>
              <a:t>SO WHAT?</a:t>
            </a:r>
          </a:p>
          <a:p>
            <a:pPr>
              <a:lnSpc>
                <a:spcPct val="90000"/>
              </a:lnSpc>
              <a:buFont typeface="Wingdings" pitchFamily="2" charset="2"/>
              <a:buNone/>
            </a:pPr>
            <a:r>
              <a:rPr lang="en-US" sz="2800" dirty="0" smtClean="0">
                <a:solidFill>
                  <a:srgbClr val="000000"/>
                </a:solidFill>
              </a:rPr>
              <a:t>	</a:t>
            </a:r>
            <a:r>
              <a:rPr lang="en-US" sz="2800" dirty="0" smtClean="0">
                <a:solidFill>
                  <a:srgbClr val="FF0000"/>
                </a:solidFill>
              </a:rPr>
              <a:t>Mismatch</a:t>
            </a:r>
            <a:r>
              <a:rPr lang="en-US" sz="2800" dirty="0" smtClean="0">
                <a:solidFill>
                  <a:srgbClr val="000000"/>
                </a:solidFill>
              </a:rPr>
              <a:t> between learners &amp; teachers. Teachers usually </a:t>
            </a:r>
            <a:r>
              <a:rPr lang="en-US" sz="2800" dirty="0" err="1" smtClean="0">
                <a:solidFill>
                  <a:srgbClr val="000000"/>
                </a:solidFill>
              </a:rPr>
              <a:t>intuitors</a:t>
            </a:r>
            <a:r>
              <a:rPr lang="en-US" sz="2800" dirty="0" smtClean="0">
                <a:solidFill>
                  <a:srgbClr val="000000"/>
                </a:solidFill>
              </a:rPr>
              <a:t> but learners can be any of the 4 types.</a:t>
            </a:r>
          </a:p>
          <a:p>
            <a:pPr>
              <a:lnSpc>
                <a:spcPct val="90000"/>
              </a:lnSpc>
              <a:buFont typeface="Wingdings" pitchFamily="2" charset="2"/>
              <a:buNone/>
            </a:pPr>
            <a:r>
              <a:rPr lang="en-US" sz="2800" dirty="0" smtClean="0">
                <a:solidFill>
                  <a:srgbClr val="000000"/>
                </a:solidFill>
              </a:rPr>
              <a:t>WHAT TO DO?</a:t>
            </a:r>
          </a:p>
          <a:p>
            <a:pPr>
              <a:lnSpc>
                <a:spcPct val="90000"/>
              </a:lnSpc>
              <a:buFont typeface="Wingdings" pitchFamily="2" charset="2"/>
              <a:buNone/>
            </a:pPr>
            <a:r>
              <a:rPr lang="en-US" sz="2800" dirty="0" smtClean="0">
                <a:solidFill>
                  <a:srgbClr val="000000"/>
                </a:solidFill>
              </a:rPr>
              <a:t>	Include various </a:t>
            </a:r>
            <a:r>
              <a:rPr lang="en-US" sz="2800" dirty="0" smtClean="0">
                <a:solidFill>
                  <a:srgbClr val="FF0000"/>
                </a:solidFill>
              </a:rPr>
              <a:t>active</a:t>
            </a:r>
            <a:r>
              <a:rPr lang="en-US" sz="2800" dirty="0" smtClean="0">
                <a:solidFill>
                  <a:srgbClr val="000000"/>
                </a:solidFill>
              </a:rPr>
              <a:t> teaching techniques to address </a:t>
            </a:r>
            <a:r>
              <a:rPr lang="en-US" sz="2800" dirty="0" smtClean="0">
                <a:solidFill>
                  <a:srgbClr val="FF0000"/>
                </a:solidFill>
              </a:rPr>
              <a:t>ALL</a:t>
            </a:r>
            <a:r>
              <a:rPr lang="en-US" sz="2800" dirty="0" smtClean="0">
                <a:solidFill>
                  <a:srgbClr val="000000"/>
                </a:solidFill>
              </a:rPr>
              <a:t> learning styles centered on the students i.e. Student Centered Learning (SCL)</a:t>
            </a:r>
          </a:p>
        </p:txBody>
      </p:sp>
    </p:spTree>
  </p:cSld>
  <p:clrMapOvr>
    <a:masterClrMapping/>
  </p:clrMapOvr>
  <p:timing>
    <p:tnLst>
      <p:par>
        <p:cTn xmlns:p14="http://schemas.microsoft.com/office/powerpoint/2010/mai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Object 2"/>
          <p:cNvGraphicFramePr>
            <a:graphicFrameLocks noChangeAspect="1"/>
          </p:cNvGraphicFramePr>
          <p:nvPr/>
        </p:nvGraphicFramePr>
        <p:xfrm>
          <a:off x="1371600" y="1066800"/>
          <a:ext cx="7620000" cy="4629150"/>
        </p:xfrm>
        <a:graphic>
          <a:graphicData uri="http://schemas.openxmlformats.org/presentationml/2006/ole">
            <mc:AlternateContent xmlns:mc="http://schemas.openxmlformats.org/markup-compatibility/2006">
              <mc:Choice xmlns:v="urn:schemas-microsoft-com:vml" Requires="v">
                <p:oleObj spid="_x0000_s2062" name="Bitmap Image" r:id="rId4" imgW="8152381" imgH="4629796" progId="PBrush">
                  <p:embed/>
                </p:oleObj>
              </mc:Choice>
              <mc:Fallback>
                <p:oleObj name="Bitmap Image" r:id="rId4" imgW="8152381" imgH="4629796" progId="PBrush">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1600" y="1066800"/>
                        <a:ext cx="7620000" cy="4629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6389" name="Text Box 5"/>
          <p:cNvSpPr txBox="1">
            <a:spLocks noChangeArrowheads="1"/>
          </p:cNvSpPr>
          <p:nvPr/>
        </p:nvSpPr>
        <p:spPr bwMode="auto">
          <a:xfrm>
            <a:off x="1066800" y="381000"/>
            <a:ext cx="7696200" cy="641350"/>
          </a:xfrm>
          <a:prstGeom prst="rect">
            <a:avLst/>
          </a:prstGeom>
          <a:noFill/>
          <a:ln w="9525">
            <a:noFill/>
            <a:miter lim="800000"/>
            <a:headEnd/>
            <a:tailEnd/>
          </a:ln>
          <a:effectLst/>
        </p:spPr>
        <p:txBody>
          <a:bodyPr>
            <a:spAutoFit/>
          </a:bodyPr>
          <a:lstStyle/>
          <a:p>
            <a:pPr algn="ctr">
              <a:spcBef>
                <a:spcPct val="50000"/>
              </a:spcBef>
              <a:defRPr/>
            </a:pPr>
            <a:r>
              <a:rPr lang="en-US" sz="3600" b="1">
                <a:solidFill>
                  <a:schemeClr val="accent2"/>
                </a:solidFill>
                <a:effectLst>
                  <a:outerShdw blurRad="38100" dist="38100" dir="2700000" algn="tl">
                    <a:srgbClr val="000000"/>
                  </a:outerShdw>
                </a:effectLst>
                <a:latin typeface="Tahoma" pitchFamily="34" charset="0"/>
              </a:rPr>
              <a:t>Student-Centered Learning</a:t>
            </a:r>
          </a:p>
        </p:txBody>
      </p:sp>
      <p:pic>
        <p:nvPicPr>
          <p:cNvPr id="2052" name="Picture 7" descr="j0356713"/>
          <p:cNvPicPr>
            <a:picLocks noChangeAspect="1" noChangeArrowheads="1" noCrop="1"/>
          </p:cNvPicPr>
          <p:nvPr/>
        </p:nvPicPr>
        <p:blipFill>
          <a:blip r:embed="rId6" cstate="print"/>
          <a:srcRect/>
          <a:stretch>
            <a:fillRect/>
          </a:stretch>
        </p:blipFill>
        <p:spPr bwMode="auto">
          <a:xfrm>
            <a:off x="1981200" y="5334000"/>
            <a:ext cx="1676400" cy="11430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ChangeArrowheads="1"/>
          </p:cNvSpPr>
          <p:nvPr/>
        </p:nvSpPr>
        <p:spPr bwMode="auto">
          <a:xfrm>
            <a:off x="1833563" y="1385888"/>
            <a:ext cx="9144000" cy="0"/>
          </a:xfrm>
          <a:prstGeom prst="rect">
            <a:avLst/>
          </a:prstGeom>
          <a:noFill/>
          <a:ln w="9525">
            <a:noFill/>
            <a:miter lim="800000"/>
            <a:headEnd/>
            <a:tailEnd/>
          </a:ln>
        </p:spPr>
        <p:txBody>
          <a:bodyPr>
            <a:spAutoFit/>
          </a:bodyPr>
          <a:lstStyle/>
          <a:p>
            <a:endParaRPr lang="en-MY"/>
          </a:p>
        </p:txBody>
      </p:sp>
      <p:graphicFrame>
        <p:nvGraphicFramePr>
          <p:cNvPr id="3074" name="Object 3"/>
          <p:cNvGraphicFramePr>
            <a:graphicFrameLocks noChangeAspect="1"/>
          </p:cNvGraphicFramePr>
          <p:nvPr/>
        </p:nvGraphicFramePr>
        <p:xfrm>
          <a:off x="0" y="17463"/>
          <a:ext cx="9144000" cy="6823075"/>
        </p:xfrm>
        <a:graphic>
          <a:graphicData uri="http://schemas.openxmlformats.org/presentationml/2006/ole">
            <mc:AlternateContent xmlns:mc="http://schemas.openxmlformats.org/markup-compatibility/2006">
              <mc:Choice xmlns:v="urn:schemas-microsoft-com:vml" Requires="v">
                <p:oleObj spid="_x0000_s3086" r:id="rId4" imgW="9240540" imgH="6885714" progId="PBrush">
                  <p:embed/>
                </p:oleObj>
              </mc:Choice>
              <mc:Fallback>
                <p:oleObj r:id="rId4" imgW="9240540" imgH="6885714" progId="PBrush">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7463"/>
                        <a:ext cx="9144000" cy="6823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685800" y="609600"/>
            <a:ext cx="7772400" cy="1533525"/>
          </a:xfrm>
          <a:solidFill>
            <a:srgbClr val="FFCCFF"/>
          </a:solidFill>
        </p:spPr>
        <p:txBody>
          <a:bodyPr/>
          <a:lstStyle/>
          <a:p>
            <a:pPr eaLnBrk="1" hangingPunct="1"/>
            <a:r>
              <a:rPr lang="ms-MY" smtClean="0">
                <a:solidFill>
                  <a:srgbClr val="009900"/>
                </a:solidFill>
              </a:rPr>
              <a:t>How</a:t>
            </a:r>
            <a:r>
              <a:rPr lang="ms-MY" smtClean="0"/>
              <a:t> can you best help students achieve it?</a:t>
            </a:r>
            <a:endParaRPr lang="en-US" smtClean="0"/>
          </a:p>
        </p:txBody>
      </p:sp>
      <p:sp>
        <p:nvSpPr>
          <p:cNvPr id="22531" name="Rectangle 4"/>
          <p:cNvSpPr>
            <a:spLocks noGrp="1" noChangeArrowheads="1"/>
          </p:cNvSpPr>
          <p:nvPr>
            <p:ph type="body" idx="1"/>
          </p:nvPr>
        </p:nvSpPr>
        <p:spPr>
          <a:xfrm>
            <a:off x="928688" y="2643188"/>
            <a:ext cx="7834312" cy="3681412"/>
          </a:xfrm>
        </p:spPr>
        <p:txBody>
          <a:bodyPr/>
          <a:lstStyle/>
          <a:p>
            <a:pPr marL="571500" indent="-571500" eaLnBrk="1" hangingPunct="1"/>
            <a:r>
              <a:rPr lang="en-GB" sz="2800" smtClean="0"/>
              <a:t>Lectures, demonstration, laboratories</a:t>
            </a:r>
            <a:endParaRPr lang="es-ES" sz="2800" smtClean="0"/>
          </a:p>
          <a:p>
            <a:pPr marL="571500" indent="-571500" eaLnBrk="1" hangingPunct="1"/>
            <a:r>
              <a:rPr lang="en-GB" sz="2800" smtClean="0"/>
              <a:t>Projects (design, research) and field experience</a:t>
            </a:r>
            <a:endParaRPr lang="es-ES" sz="2800" smtClean="0"/>
          </a:p>
          <a:p>
            <a:pPr marL="571500" indent="-571500" eaLnBrk="1" hangingPunct="1"/>
            <a:r>
              <a:rPr lang="en-GB" sz="2800" smtClean="0"/>
              <a:t>Multimedia lectures and tutorials, interactive simulations, web based instruction</a:t>
            </a:r>
            <a:endParaRPr lang="es-ES" sz="2800" smtClean="0"/>
          </a:p>
          <a:p>
            <a:pPr marL="571500" indent="-571500" eaLnBrk="1" hangingPunct="1"/>
            <a:r>
              <a:rPr lang="en-GB" sz="2800" smtClean="0"/>
              <a:t>Writing, speaking assignments</a:t>
            </a:r>
            <a:endParaRPr lang="en-US" sz="2800" smtClean="0"/>
          </a:p>
          <a:p>
            <a:pPr marL="571500" indent="-571500" eaLnBrk="1" hangingPunct="1"/>
            <a:r>
              <a:rPr lang="en-GB" sz="2800" smtClean="0"/>
              <a:t>Student centred learning</a:t>
            </a:r>
            <a:r>
              <a:rPr lang="en-US" sz="2800" smtClean="0"/>
              <a:t> </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Footer Placeholder 4"/>
          <p:cNvSpPr>
            <a:spLocks noGrp="1"/>
          </p:cNvSpPr>
          <p:nvPr>
            <p:ph type="ftr" sz="quarter" idx="11"/>
          </p:nvPr>
        </p:nvSpPr>
        <p:spPr>
          <a:noFill/>
        </p:spPr>
        <p:txBody>
          <a:bodyPr/>
          <a:lstStyle/>
          <a:p>
            <a:r>
              <a:rPr lang="en-GB" smtClean="0">
                <a:latin typeface="Times New Roman" pitchFamily="18" charset="0"/>
              </a:rPr>
              <a:t>Megat Johari Megat Mohd Noor</a:t>
            </a:r>
          </a:p>
        </p:txBody>
      </p:sp>
      <p:sp>
        <p:nvSpPr>
          <p:cNvPr id="80899" name="Slide Number Placeholder 5"/>
          <p:cNvSpPr>
            <a:spLocks noGrp="1"/>
          </p:cNvSpPr>
          <p:nvPr>
            <p:ph type="sldNum" sz="quarter" idx="12"/>
          </p:nvPr>
        </p:nvSpPr>
        <p:spPr>
          <a:noFill/>
        </p:spPr>
        <p:txBody>
          <a:bodyPr/>
          <a:lstStyle/>
          <a:p>
            <a:fld id="{77FCB3EF-B83B-4BF2-A447-10C46728B9AE}" type="slidenum">
              <a:rPr lang="en-GB" smtClean="0">
                <a:latin typeface="Times New Roman" pitchFamily="18" charset="0"/>
              </a:rPr>
              <a:pPr/>
              <a:t>167</a:t>
            </a:fld>
            <a:endParaRPr lang="en-GB" smtClean="0">
              <a:latin typeface="Times New Roman" pitchFamily="18" charset="0"/>
            </a:endParaRPr>
          </a:p>
        </p:txBody>
      </p:sp>
      <p:sp>
        <p:nvSpPr>
          <p:cNvPr id="80900" name="Rectangle 1026"/>
          <p:cNvSpPr>
            <a:spLocks noGrp="1" noChangeArrowheads="1"/>
          </p:cNvSpPr>
          <p:nvPr>
            <p:ph type="title"/>
          </p:nvPr>
        </p:nvSpPr>
        <p:spPr>
          <a:solidFill>
            <a:srgbClr val="CCFFCC"/>
          </a:solidFill>
        </p:spPr>
        <p:txBody>
          <a:bodyPr/>
          <a:lstStyle/>
          <a:p>
            <a:pPr eaLnBrk="1" hangingPunct="1"/>
            <a:r>
              <a:rPr lang="en-US" smtClean="0"/>
              <a:t>Socratic Concept</a:t>
            </a:r>
            <a:endParaRPr lang="en-GB" smtClean="0"/>
          </a:p>
        </p:txBody>
      </p:sp>
      <p:sp>
        <p:nvSpPr>
          <p:cNvPr id="80901" name="Rectangle 1027"/>
          <p:cNvSpPr>
            <a:spLocks noGrp="1" noChangeArrowheads="1"/>
          </p:cNvSpPr>
          <p:nvPr>
            <p:ph type="body" idx="1"/>
          </p:nvPr>
        </p:nvSpPr>
        <p:spPr/>
        <p:txBody>
          <a:bodyPr/>
          <a:lstStyle/>
          <a:p>
            <a:pPr eaLnBrk="1" hangingPunct="1"/>
            <a:r>
              <a:rPr lang="en-US" smtClean="0"/>
              <a:t>Knowledge originates from the pupils through the skillful questioning of the teacher</a:t>
            </a:r>
            <a:endParaRPr lang="en-GB" smtClean="0"/>
          </a:p>
        </p:txBody>
      </p:sp>
      <p:pic>
        <p:nvPicPr>
          <p:cNvPr id="80902" name="Picture 1028" descr="spider01"/>
          <p:cNvPicPr>
            <a:picLocks noChangeAspect="1" noChangeArrowheads="1" noCrop="1"/>
          </p:cNvPicPr>
          <p:nvPr/>
        </p:nvPicPr>
        <p:blipFill>
          <a:blip r:embed="rId2" cstate="print"/>
          <a:srcRect/>
          <a:stretch>
            <a:fillRect/>
          </a:stretch>
        </p:blipFill>
        <p:spPr bwMode="auto">
          <a:xfrm>
            <a:off x="3505200" y="4114800"/>
            <a:ext cx="1685925" cy="142875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Footer Placeholder 4"/>
          <p:cNvSpPr>
            <a:spLocks noGrp="1"/>
          </p:cNvSpPr>
          <p:nvPr>
            <p:ph type="ftr" sz="quarter" idx="11"/>
          </p:nvPr>
        </p:nvSpPr>
        <p:spPr>
          <a:noFill/>
        </p:spPr>
        <p:txBody>
          <a:bodyPr/>
          <a:lstStyle/>
          <a:p>
            <a:r>
              <a:rPr lang="en-GB" smtClean="0">
                <a:latin typeface="Times New Roman" pitchFamily="18" charset="0"/>
              </a:rPr>
              <a:t>Megat Johari Megat Mohd Noor</a:t>
            </a:r>
          </a:p>
        </p:txBody>
      </p:sp>
      <p:sp>
        <p:nvSpPr>
          <p:cNvPr id="81923" name="Slide Number Placeholder 5"/>
          <p:cNvSpPr>
            <a:spLocks noGrp="1"/>
          </p:cNvSpPr>
          <p:nvPr>
            <p:ph type="sldNum" sz="quarter" idx="12"/>
          </p:nvPr>
        </p:nvSpPr>
        <p:spPr>
          <a:noFill/>
        </p:spPr>
        <p:txBody>
          <a:bodyPr/>
          <a:lstStyle/>
          <a:p>
            <a:fld id="{13E31402-6535-4E97-9698-D7266133B303}" type="slidenum">
              <a:rPr lang="en-GB" smtClean="0">
                <a:latin typeface="Times New Roman" pitchFamily="18" charset="0"/>
              </a:rPr>
              <a:pPr/>
              <a:t>168</a:t>
            </a:fld>
            <a:endParaRPr lang="en-GB" smtClean="0">
              <a:latin typeface="Times New Roman" pitchFamily="18" charset="0"/>
            </a:endParaRPr>
          </a:p>
        </p:txBody>
      </p:sp>
      <p:sp>
        <p:nvSpPr>
          <p:cNvPr id="81924" name="Rectangle 1026"/>
          <p:cNvSpPr>
            <a:spLocks noGrp="1" noChangeArrowheads="1"/>
          </p:cNvSpPr>
          <p:nvPr>
            <p:ph type="title"/>
          </p:nvPr>
        </p:nvSpPr>
        <p:spPr>
          <a:solidFill>
            <a:srgbClr val="FFCCFF"/>
          </a:solidFill>
        </p:spPr>
        <p:txBody>
          <a:bodyPr/>
          <a:lstStyle/>
          <a:p>
            <a:pPr eaLnBrk="1" hangingPunct="1"/>
            <a:r>
              <a:rPr lang="en-US" smtClean="0"/>
              <a:t>Case Method</a:t>
            </a:r>
            <a:endParaRPr lang="en-GB" smtClean="0"/>
          </a:p>
        </p:txBody>
      </p:sp>
      <p:sp>
        <p:nvSpPr>
          <p:cNvPr id="81925" name="Rectangle 1027"/>
          <p:cNvSpPr>
            <a:spLocks noGrp="1" noChangeArrowheads="1"/>
          </p:cNvSpPr>
          <p:nvPr>
            <p:ph type="body" idx="1"/>
          </p:nvPr>
        </p:nvSpPr>
        <p:spPr/>
        <p:txBody>
          <a:bodyPr/>
          <a:lstStyle/>
          <a:p>
            <a:pPr eaLnBrk="1" hangingPunct="1"/>
            <a:r>
              <a:rPr lang="en-US" smtClean="0"/>
              <a:t>Case method is typically applied for graduate supervision or teaching a </a:t>
            </a:r>
            <a:r>
              <a:rPr lang="en-US" b="1" smtClean="0"/>
              <a:t>small group seminar/class</a:t>
            </a:r>
            <a:r>
              <a:rPr lang="en-US" smtClean="0"/>
              <a:t> at many places</a:t>
            </a:r>
          </a:p>
          <a:p>
            <a:pPr eaLnBrk="1" hangingPunct="1"/>
            <a:r>
              <a:rPr lang="en-US" smtClean="0"/>
              <a:t>Harvard Business School, however, has classes up to 180 pupils and organises its teaching through (10%) lectures and (90%) cases </a:t>
            </a:r>
          </a:p>
        </p:txBody>
      </p:sp>
    </p:spTree>
  </p:cSld>
  <p:clrMapOvr>
    <a:masterClrMapping/>
  </p:clrMapOvr>
  <p:timing>
    <p:tnLst>
      <p:par>
        <p:cTn xmlns:p14="http://schemas.microsoft.com/office/powerpoint/2010/mai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Footer Placeholder 4"/>
          <p:cNvSpPr>
            <a:spLocks noGrp="1"/>
          </p:cNvSpPr>
          <p:nvPr>
            <p:ph type="ftr" sz="quarter" idx="11"/>
          </p:nvPr>
        </p:nvSpPr>
        <p:spPr>
          <a:noFill/>
        </p:spPr>
        <p:txBody>
          <a:bodyPr/>
          <a:lstStyle/>
          <a:p>
            <a:r>
              <a:rPr lang="en-GB" smtClean="0">
                <a:latin typeface="Times New Roman" pitchFamily="18" charset="0"/>
              </a:rPr>
              <a:t>Megat Johari Megat Mohd Noor</a:t>
            </a:r>
          </a:p>
        </p:txBody>
      </p:sp>
      <p:sp>
        <p:nvSpPr>
          <p:cNvPr id="82947" name="Slide Number Placeholder 5"/>
          <p:cNvSpPr>
            <a:spLocks noGrp="1"/>
          </p:cNvSpPr>
          <p:nvPr>
            <p:ph type="sldNum" sz="quarter" idx="12"/>
          </p:nvPr>
        </p:nvSpPr>
        <p:spPr>
          <a:noFill/>
        </p:spPr>
        <p:txBody>
          <a:bodyPr/>
          <a:lstStyle/>
          <a:p>
            <a:fld id="{26C72105-79B2-4BAF-ACD4-69CAC5975E96}" type="slidenum">
              <a:rPr lang="en-GB" smtClean="0">
                <a:latin typeface="Times New Roman" pitchFamily="18" charset="0"/>
              </a:rPr>
              <a:pPr/>
              <a:t>169</a:t>
            </a:fld>
            <a:endParaRPr lang="en-GB" smtClean="0">
              <a:latin typeface="Times New Roman" pitchFamily="18" charset="0"/>
            </a:endParaRPr>
          </a:p>
        </p:txBody>
      </p:sp>
      <p:sp>
        <p:nvSpPr>
          <p:cNvPr id="82948" name="Rectangle 2"/>
          <p:cNvSpPr>
            <a:spLocks noGrp="1" noChangeArrowheads="1"/>
          </p:cNvSpPr>
          <p:nvPr>
            <p:ph type="title"/>
          </p:nvPr>
        </p:nvSpPr>
        <p:spPr>
          <a:solidFill>
            <a:srgbClr val="FFCCFF"/>
          </a:solidFill>
        </p:spPr>
        <p:txBody>
          <a:bodyPr/>
          <a:lstStyle/>
          <a:p>
            <a:pPr eaLnBrk="1" hangingPunct="1"/>
            <a:r>
              <a:rPr lang="en-US" smtClean="0"/>
              <a:t>Case Method – cont…</a:t>
            </a:r>
            <a:endParaRPr lang="en-GB" smtClean="0"/>
          </a:p>
        </p:txBody>
      </p:sp>
      <p:sp>
        <p:nvSpPr>
          <p:cNvPr id="82949" name="Rectangle 3"/>
          <p:cNvSpPr>
            <a:spLocks noGrp="1" noChangeArrowheads="1"/>
          </p:cNvSpPr>
          <p:nvPr>
            <p:ph type="body" idx="1"/>
          </p:nvPr>
        </p:nvSpPr>
        <p:spPr/>
        <p:txBody>
          <a:bodyPr/>
          <a:lstStyle/>
          <a:p>
            <a:pPr eaLnBrk="1" hangingPunct="1"/>
            <a:r>
              <a:rPr lang="en-US" sz="2800" smtClean="0"/>
              <a:t>It includes </a:t>
            </a:r>
            <a:r>
              <a:rPr lang="en-US" sz="2800" b="1" smtClean="0"/>
              <a:t>small group, buzz group and large group discussion</a:t>
            </a:r>
            <a:r>
              <a:rPr lang="en-US" sz="2800" smtClean="0"/>
              <a:t> and a variety of </a:t>
            </a:r>
            <a:r>
              <a:rPr lang="en-US" sz="2800" b="1" smtClean="0"/>
              <a:t>other approaches</a:t>
            </a:r>
            <a:r>
              <a:rPr lang="en-US" sz="2800" smtClean="0"/>
              <a:t> that enable </a:t>
            </a:r>
            <a:r>
              <a:rPr lang="en-US" sz="2800" b="1" smtClean="0"/>
              <a:t>wide engagement</a:t>
            </a:r>
            <a:r>
              <a:rPr lang="en-US" sz="2800" smtClean="0"/>
              <a:t> between students and instructor</a:t>
            </a:r>
            <a:endParaRPr lang="en-GB" sz="2800" smtClean="0"/>
          </a:p>
          <a:p>
            <a:pPr eaLnBrk="1" hangingPunct="1"/>
            <a:r>
              <a:rPr lang="en-US" sz="2800" smtClean="0"/>
              <a:t>The faculty must </a:t>
            </a:r>
            <a:r>
              <a:rPr lang="en-US" sz="2800" b="1" smtClean="0"/>
              <a:t>master, communicate</a:t>
            </a:r>
            <a:r>
              <a:rPr lang="en-US" sz="2800" smtClean="0"/>
              <a:t> and also </a:t>
            </a:r>
            <a:r>
              <a:rPr lang="en-US" sz="2800" b="1" smtClean="0"/>
              <a:t>manage</a:t>
            </a:r>
            <a:r>
              <a:rPr lang="en-US" sz="2800" smtClean="0"/>
              <a:t> classroom process</a:t>
            </a:r>
          </a:p>
          <a:p>
            <a:pPr eaLnBrk="1" hangingPunct="1"/>
            <a:r>
              <a:rPr lang="en-US" sz="2800" smtClean="0"/>
              <a:t>Educates </a:t>
            </a:r>
            <a:r>
              <a:rPr lang="en-US" sz="2800" b="1" smtClean="0"/>
              <a:t>students</a:t>
            </a:r>
            <a:r>
              <a:rPr lang="en-US" sz="2800" smtClean="0"/>
              <a:t> to </a:t>
            </a:r>
            <a:r>
              <a:rPr lang="en-US" sz="2800" b="1" smtClean="0"/>
              <a:t>think creatively</a:t>
            </a:r>
            <a:r>
              <a:rPr lang="en-US" sz="2800" smtClean="0"/>
              <a:t> about the field and </a:t>
            </a:r>
            <a:r>
              <a:rPr lang="en-US" sz="2800" b="1" smtClean="0"/>
              <a:t>master</a:t>
            </a:r>
            <a:r>
              <a:rPr lang="en-US" sz="2800" smtClean="0"/>
              <a:t> it</a:t>
            </a:r>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14290"/>
            <a:ext cx="8686800" cy="838200"/>
          </a:xfrm>
        </p:spPr>
        <p:txBody>
          <a:bodyPr/>
          <a:lstStyle/>
          <a:p>
            <a:pPr>
              <a:defRPr/>
            </a:pPr>
            <a:r>
              <a:rPr lang="en-MY" b="1" dirty="0" smtClean="0"/>
              <a:t>(iv) Investigation</a:t>
            </a:r>
            <a:endParaRPr lang="en-MY" b="1" dirty="0" smtClean="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71171274"/>
              </p:ext>
            </p:extLst>
          </p:nvPr>
        </p:nvGraphicFramePr>
        <p:xfrm>
          <a:off x="-2" y="1071562"/>
          <a:ext cx="9144034" cy="5786437"/>
        </p:xfrm>
        <a:graphic>
          <a:graphicData uri="http://schemas.openxmlformats.org/drawingml/2006/table">
            <a:tbl>
              <a:tblPr firstRow="1" bandRow="1">
                <a:tableStyleId>{5C22544A-7EE6-4342-B048-85BDC9FD1C3A}</a:tableStyleId>
              </a:tblPr>
              <a:tblGrid>
                <a:gridCol w="2243138"/>
                <a:gridCol w="2243138"/>
                <a:gridCol w="2243138"/>
                <a:gridCol w="2414620"/>
              </a:tblGrid>
              <a:tr h="777242">
                <a:tc>
                  <a:txBody>
                    <a:bodyPr/>
                    <a:lstStyle/>
                    <a:p>
                      <a:r>
                        <a:rPr lang="en-US" dirty="0" smtClean="0">
                          <a:solidFill>
                            <a:schemeClr val="tx1"/>
                          </a:solidFill>
                        </a:rPr>
                        <a:t>Differentiation Characteristic</a:t>
                      </a:r>
                      <a:endParaRPr lang="en-MY" dirty="0">
                        <a:solidFill>
                          <a:schemeClr val="tx1"/>
                        </a:solidFill>
                      </a:endParaRPr>
                    </a:p>
                  </a:txBody>
                  <a:tcPr/>
                </a:tc>
                <a:tc>
                  <a:txBody>
                    <a:bodyPr/>
                    <a:lstStyle/>
                    <a:p>
                      <a:r>
                        <a:rPr lang="en-US" dirty="0" smtClean="0">
                          <a:solidFill>
                            <a:schemeClr val="tx1"/>
                          </a:solidFill>
                        </a:rPr>
                        <a:t>WA</a:t>
                      </a:r>
                      <a:endParaRPr lang="en-MY" dirty="0">
                        <a:solidFill>
                          <a:schemeClr val="tx1"/>
                        </a:solidFill>
                      </a:endParaRPr>
                    </a:p>
                  </a:txBody>
                  <a:tcPr/>
                </a:tc>
                <a:tc>
                  <a:txBody>
                    <a:bodyPr/>
                    <a:lstStyle/>
                    <a:p>
                      <a:r>
                        <a:rPr lang="en-US" dirty="0" smtClean="0">
                          <a:solidFill>
                            <a:schemeClr val="tx1"/>
                          </a:solidFill>
                        </a:rPr>
                        <a:t>SA</a:t>
                      </a:r>
                      <a:endParaRPr lang="en-MY" dirty="0">
                        <a:solidFill>
                          <a:schemeClr val="tx1"/>
                        </a:solidFill>
                      </a:endParaRPr>
                    </a:p>
                  </a:txBody>
                  <a:tcPr/>
                </a:tc>
                <a:tc>
                  <a:txBody>
                    <a:bodyPr/>
                    <a:lstStyle/>
                    <a:p>
                      <a:r>
                        <a:rPr lang="en-US" dirty="0" smtClean="0">
                          <a:solidFill>
                            <a:schemeClr val="tx1"/>
                          </a:solidFill>
                        </a:rPr>
                        <a:t>DA</a:t>
                      </a:r>
                      <a:endParaRPr lang="en-MY" dirty="0">
                        <a:solidFill>
                          <a:schemeClr val="tx1"/>
                        </a:solidFill>
                      </a:endParaRPr>
                    </a:p>
                  </a:txBody>
                  <a:tcPr/>
                </a:tc>
              </a:tr>
              <a:tr h="5009195">
                <a:tc>
                  <a:txBody>
                    <a:bodyPr/>
                    <a:lstStyle/>
                    <a:p>
                      <a:r>
                        <a:rPr kumimoji="0" lang="en-MY" sz="1800" kern="1200" baseline="0" dirty="0" smtClean="0">
                          <a:solidFill>
                            <a:schemeClr val="dk1"/>
                          </a:solidFill>
                          <a:latin typeface="+mn-lt"/>
                          <a:ea typeface="+mn-ea"/>
                          <a:cs typeface="+mn-cs"/>
                        </a:rPr>
                        <a:t>Breadth and depth of investigation and</a:t>
                      </a:r>
                    </a:p>
                    <a:p>
                      <a:r>
                        <a:rPr kumimoji="0" lang="en-MY" sz="1800" kern="1200" baseline="0" dirty="0" smtClean="0">
                          <a:solidFill>
                            <a:schemeClr val="dk1"/>
                          </a:solidFill>
                          <a:latin typeface="+mn-lt"/>
                          <a:ea typeface="+mn-ea"/>
                          <a:cs typeface="+mn-cs"/>
                        </a:rPr>
                        <a:t>experimentation</a:t>
                      </a:r>
                    </a:p>
                    <a:p>
                      <a:endParaRPr lang="en-MY" sz="2000" dirty="0"/>
                    </a:p>
                  </a:txBody>
                  <a:tcPr/>
                </a:tc>
                <a:tc>
                  <a:txBody>
                    <a:bodyPr/>
                    <a:lstStyle/>
                    <a:p>
                      <a:r>
                        <a:rPr kumimoji="0" lang="en-MY" sz="1800" kern="1200" baseline="0" dirty="0" smtClean="0">
                          <a:solidFill>
                            <a:schemeClr val="dk1"/>
                          </a:solidFill>
                          <a:latin typeface="+mn-lt"/>
                          <a:ea typeface="+mn-ea"/>
                          <a:cs typeface="+mn-cs"/>
                        </a:rPr>
                        <a:t>Conduct investigations </a:t>
                      </a:r>
                      <a:r>
                        <a:rPr kumimoji="0" lang="en-MY" sz="1800" kern="1200" baseline="0" dirty="0" smtClean="0">
                          <a:solidFill>
                            <a:schemeClr val="dk1"/>
                          </a:solidFill>
                          <a:latin typeface="+mn-lt"/>
                          <a:ea typeface="+mn-ea"/>
                          <a:cs typeface="+mn-cs"/>
                        </a:rPr>
                        <a:t>(of) </a:t>
                      </a:r>
                      <a:r>
                        <a:rPr kumimoji="0" lang="en-MY" sz="1800" i="1" u="sng" kern="1200" baseline="0" dirty="0" smtClean="0">
                          <a:solidFill>
                            <a:srgbClr val="FF0000"/>
                          </a:solidFill>
                          <a:latin typeface="+mn-lt"/>
                          <a:ea typeface="+mn-ea"/>
                          <a:cs typeface="+mn-cs"/>
                        </a:rPr>
                        <a:t>into</a:t>
                      </a:r>
                      <a:r>
                        <a:rPr kumimoji="0" lang="en-MY" sz="1800" kern="1200" baseline="0" dirty="0" smtClean="0">
                          <a:solidFill>
                            <a:schemeClr val="dk1"/>
                          </a:solidFill>
                          <a:latin typeface="+mn-lt"/>
                          <a:ea typeface="+mn-ea"/>
                          <a:cs typeface="+mn-cs"/>
                        </a:rPr>
                        <a:t> </a:t>
                      </a:r>
                      <a:r>
                        <a:rPr kumimoji="0" lang="en-MY" sz="1800" i="1" kern="1200" baseline="0" dirty="0" smtClean="0">
                          <a:solidFill>
                            <a:srgbClr val="FF0000"/>
                          </a:solidFill>
                          <a:latin typeface="+mn-lt"/>
                          <a:ea typeface="+mn-ea"/>
                          <a:cs typeface="+mn-cs"/>
                        </a:rPr>
                        <a:t>complex problems </a:t>
                      </a:r>
                      <a:r>
                        <a:rPr kumimoji="0" lang="en-MY" sz="1800" i="1" u="sng" kern="1200" baseline="0" dirty="0" smtClean="0">
                          <a:solidFill>
                            <a:srgbClr val="FF0000"/>
                          </a:solidFill>
                          <a:latin typeface="+mn-lt"/>
                          <a:ea typeface="+mn-ea"/>
                          <a:cs typeface="+mn-cs"/>
                        </a:rPr>
                        <a:t>using research based knowledge and research methods</a:t>
                      </a:r>
                      <a:r>
                        <a:rPr kumimoji="0" lang="en-MY" sz="1800" u="sng" kern="1200" baseline="0" dirty="0" smtClean="0">
                          <a:solidFill>
                            <a:schemeClr val="dk1"/>
                          </a:solidFill>
                          <a:latin typeface="+mn-lt"/>
                          <a:ea typeface="+mn-ea"/>
                          <a:cs typeface="+mn-cs"/>
                        </a:rPr>
                        <a:t> </a:t>
                      </a:r>
                      <a:r>
                        <a:rPr kumimoji="0" lang="en-MY" sz="1800" i="1" kern="1200" baseline="0" dirty="0" smtClean="0">
                          <a:solidFill>
                            <a:schemeClr val="dk1"/>
                          </a:solidFill>
                          <a:latin typeface="+mn-lt"/>
                          <a:ea typeface="+mn-ea"/>
                          <a:cs typeface="+mn-cs"/>
                        </a:rPr>
                        <a:t>including</a:t>
                      </a:r>
                      <a:r>
                        <a:rPr kumimoji="0" lang="en-MY" sz="1800" kern="1200" baseline="0" dirty="0" smtClean="0">
                          <a:solidFill>
                            <a:schemeClr val="dk1"/>
                          </a:solidFill>
                          <a:latin typeface="+mn-lt"/>
                          <a:ea typeface="+mn-ea"/>
                          <a:cs typeface="+mn-cs"/>
                        </a:rPr>
                        <a:t> </a:t>
                      </a:r>
                      <a:r>
                        <a:rPr kumimoji="0" lang="en-MY" sz="1800" i="1" kern="1200" baseline="0" dirty="0" smtClean="0">
                          <a:solidFill>
                            <a:srgbClr val="FF0000"/>
                          </a:solidFill>
                          <a:latin typeface="+mn-lt"/>
                          <a:ea typeface="+mn-ea"/>
                          <a:cs typeface="+mn-cs"/>
                        </a:rPr>
                        <a:t>design </a:t>
                      </a:r>
                      <a:r>
                        <a:rPr kumimoji="0" lang="en-MY" sz="1800" i="1" kern="1200" baseline="0" dirty="0" smtClean="0">
                          <a:solidFill>
                            <a:srgbClr val="FF0000"/>
                          </a:solidFill>
                          <a:latin typeface="+mn-lt"/>
                          <a:ea typeface="+mn-ea"/>
                          <a:cs typeface="+mn-cs"/>
                        </a:rPr>
                        <a:t>of experiments,</a:t>
                      </a:r>
                    </a:p>
                    <a:p>
                      <a:r>
                        <a:rPr kumimoji="0" lang="en-MY" sz="1800" i="1" kern="1200" baseline="0" dirty="0" smtClean="0">
                          <a:solidFill>
                            <a:srgbClr val="FF0000"/>
                          </a:solidFill>
                          <a:latin typeface="+mn-lt"/>
                          <a:ea typeface="+mn-ea"/>
                          <a:cs typeface="+mn-cs"/>
                        </a:rPr>
                        <a:t>analysis and interpretation of data, and synthesis of information </a:t>
                      </a:r>
                      <a:r>
                        <a:rPr kumimoji="0" lang="en-MY" sz="1800" kern="1200" baseline="0" dirty="0" smtClean="0">
                          <a:solidFill>
                            <a:schemeClr val="dk1"/>
                          </a:solidFill>
                          <a:latin typeface="+mn-lt"/>
                          <a:ea typeface="+mn-ea"/>
                          <a:cs typeface="+mn-cs"/>
                        </a:rPr>
                        <a:t>to provide valid</a:t>
                      </a:r>
                    </a:p>
                    <a:p>
                      <a:r>
                        <a:rPr kumimoji="0" lang="en-MY" sz="1800" kern="1200" baseline="0" dirty="0" smtClean="0">
                          <a:solidFill>
                            <a:schemeClr val="dk1"/>
                          </a:solidFill>
                          <a:latin typeface="+mn-lt"/>
                          <a:ea typeface="+mn-ea"/>
                          <a:cs typeface="+mn-cs"/>
                        </a:rPr>
                        <a:t>conclusions.</a:t>
                      </a:r>
                    </a:p>
                    <a:p>
                      <a:endParaRPr lang="en-MY" sz="2000" dirty="0">
                        <a:solidFill>
                          <a:srgbClr val="FF0000"/>
                        </a:solidFill>
                      </a:endParaRPr>
                    </a:p>
                  </a:txBody>
                  <a:tcPr/>
                </a:tc>
                <a:tc>
                  <a:txBody>
                    <a:bodyPr/>
                    <a:lstStyle/>
                    <a:p>
                      <a:r>
                        <a:rPr kumimoji="0" lang="en-MY" sz="1800" kern="1200" baseline="0" dirty="0" smtClean="0">
                          <a:solidFill>
                            <a:schemeClr val="dk1"/>
                          </a:solidFill>
                          <a:latin typeface="+mn-lt"/>
                          <a:ea typeface="+mn-ea"/>
                          <a:cs typeface="+mn-cs"/>
                        </a:rPr>
                        <a:t>Conduct investigations of</a:t>
                      </a:r>
                    </a:p>
                    <a:p>
                      <a:r>
                        <a:rPr kumimoji="0" lang="en-MY" sz="1800" i="1" kern="1200" baseline="0" dirty="0" smtClean="0">
                          <a:solidFill>
                            <a:srgbClr val="FF0000"/>
                          </a:solidFill>
                          <a:latin typeface="+mn-lt"/>
                          <a:ea typeface="+mn-ea"/>
                          <a:cs typeface="+mn-cs"/>
                        </a:rPr>
                        <a:t>broadly-defined problems</a:t>
                      </a:r>
                      <a:r>
                        <a:rPr kumimoji="0" lang="en-MY" sz="1800" i="1" kern="1200" baseline="0" dirty="0" smtClean="0">
                          <a:solidFill>
                            <a:schemeClr val="dk1"/>
                          </a:solidFill>
                          <a:latin typeface="+mn-lt"/>
                          <a:ea typeface="+mn-ea"/>
                          <a:cs typeface="+mn-cs"/>
                        </a:rPr>
                        <a:t>; </a:t>
                      </a:r>
                    </a:p>
                    <a:p>
                      <a:endParaRPr kumimoji="0" lang="en-MY" sz="1800" i="1" kern="1200" baseline="0" dirty="0" smtClean="0">
                        <a:solidFill>
                          <a:schemeClr val="dk1"/>
                        </a:solidFill>
                        <a:latin typeface="+mn-lt"/>
                        <a:ea typeface="+mn-ea"/>
                        <a:cs typeface="+mn-cs"/>
                      </a:endParaRPr>
                    </a:p>
                    <a:p>
                      <a:r>
                        <a:rPr kumimoji="0" lang="en-MY" sz="1800" i="1" kern="1200" baseline="0" dirty="0" smtClean="0">
                          <a:solidFill>
                            <a:srgbClr val="FF0000"/>
                          </a:solidFill>
                          <a:latin typeface="+mn-lt"/>
                          <a:ea typeface="+mn-ea"/>
                          <a:cs typeface="+mn-cs"/>
                        </a:rPr>
                        <a:t>locate, search and select relevant data from codes, data bases and literature, </a:t>
                      </a:r>
                    </a:p>
                    <a:p>
                      <a:endParaRPr kumimoji="0" lang="en-MY" sz="1800" i="1" kern="1200" baseline="0" dirty="0" smtClean="0">
                        <a:solidFill>
                          <a:srgbClr val="FF0000"/>
                        </a:solidFill>
                        <a:latin typeface="+mn-lt"/>
                        <a:ea typeface="+mn-ea"/>
                        <a:cs typeface="+mn-cs"/>
                      </a:endParaRPr>
                    </a:p>
                    <a:p>
                      <a:r>
                        <a:rPr kumimoji="0" lang="en-MY" sz="1800" i="1" kern="1200" baseline="0" dirty="0" smtClean="0">
                          <a:solidFill>
                            <a:srgbClr val="FF0000"/>
                          </a:solidFill>
                          <a:latin typeface="+mn-lt"/>
                          <a:ea typeface="+mn-ea"/>
                          <a:cs typeface="+mn-cs"/>
                        </a:rPr>
                        <a:t>design and conduct</a:t>
                      </a:r>
                    </a:p>
                    <a:p>
                      <a:r>
                        <a:rPr kumimoji="0" lang="en-MY" sz="1800" i="1" kern="1200" baseline="0" dirty="0" smtClean="0">
                          <a:solidFill>
                            <a:srgbClr val="FF0000"/>
                          </a:solidFill>
                          <a:latin typeface="+mn-lt"/>
                          <a:ea typeface="+mn-ea"/>
                          <a:cs typeface="+mn-cs"/>
                        </a:rPr>
                        <a:t>experiments </a:t>
                      </a:r>
                      <a:r>
                        <a:rPr kumimoji="0" lang="en-MY" sz="1800" kern="1200" baseline="0" dirty="0" smtClean="0">
                          <a:solidFill>
                            <a:schemeClr val="dk1"/>
                          </a:solidFill>
                          <a:latin typeface="+mn-lt"/>
                          <a:ea typeface="+mn-ea"/>
                          <a:cs typeface="+mn-cs"/>
                        </a:rPr>
                        <a:t>to provide valid</a:t>
                      </a:r>
                    </a:p>
                    <a:p>
                      <a:r>
                        <a:rPr kumimoji="0" lang="en-MY" sz="1800" kern="1200" baseline="0" dirty="0" smtClean="0">
                          <a:solidFill>
                            <a:schemeClr val="dk1"/>
                          </a:solidFill>
                          <a:latin typeface="+mn-lt"/>
                          <a:ea typeface="+mn-ea"/>
                          <a:cs typeface="+mn-cs"/>
                        </a:rPr>
                        <a:t>conclusions.</a:t>
                      </a:r>
                    </a:p>
                  </a:txBody>
                  <a:tcPr/>
                </a:tc>
                <a:tc>
                  <a:txBody>
                    <a:bodyPr/>
                    <a:lstStyle/>
                    <a:p>
                      <a:r>
                        <a:rPr kumimoji="0" lang="en-MY" sz="1800" kern="1200" baseline="0" dirty="0" smtClean="0">
                          <a:solidFill>
                            <a:schemeClr val="dk1"/>
                          </a:solidFill>
                          <a:latin typeface="+mn-lt"/>
                          <a:ea typeface="+mn-ea"/>
                          <a:cs typeface="+mn-cs"/>
                        </a:rPr>
                        <a:t>Conduct investigations of</a:t>
                      </a:r>
                    </a:p>
                    <a:p>
                      <a:r>
                        <a:rPr kumimoji="0" lang="en-MY" sz="1800" i="1" kern="1200" baseline="0" dirty="0" smtClean="0">
                          <a:solidFill>
                            <a:srgbClr val="FF0000"/>
                          </a:solidFill>
                          <a:latin typeface="+mn-lt"/>
                          <a:ea typeface="+mn-ea"/>
                          <a:cs typeface="+mn-cs"/>
                        </a:rPr>
                        <a:t>well-defined problems</a:t>
                      </a:r>
                      <a:r>
                        <a:rPr kumimoji="0" lang="en-MY" sz="1800" i="1" kern="1200" baseline="0" dirty="0" smtClean="0">
                          <a:solidFill>
                            <a:schemeClr val="dk1"/>
                          </a:solidFill>
                          <a:latin typeface="+mn-lt"/>
                          <a:ea typeface="+mn-ea"/>
                          <a:cs typeface="+mn-cs"/>
                        </a:rPr>
                        <a:t>; </a:t>
                      </a:r>
                    </a:p>
                    <a:p>
                      <a:endParaRPr kumimoji="0" lang="en-MY" sz="1800" i="1" kern="1200" baseline="0" dirty="0" smtClean="0">
                        <a:solidFill>
                          <a:schemeClr val="dk1"/>
                        </a:solidFill>
                        <a:latin typeface="+mn-lt"/>
                        <a:ea typeface="+mn-ea"/>
                        <a:cs typeface="+mn-cs"/>
                      </a:endParaRPr>
                    </a:p>
                    <a:p>
                      <a:r>
                        <a:rPr kumimoji="0" lang="en-MY" sz="1800" i="1" kern="1200" baseline="0" dirty="0" smtClean="0">
                          <a:solidFill>
                            <a:srgbClr val="FF0000"/>
                          </a:solidFill>
                          <a:latin typeface="+mn-lt"/>
                          <a:ea typeface="+mn-ea"/>
                          <a:cs typeface="+mn-cs"/>
                        </a:rPr>
                        <a:t>locate and </a:t>
                      </a:r>
                      <a:r>
                        <a:rPr kumimoji="0" lang="en-MY" sz="1800" kern="1200" baseline="0" dirty="0" smtClean="0">
                          <a:solidFill>
                            <a:srgbClr val="FF0000"/>
                          </a:solidFill>
                          <a:latin typeface="+mn-lt"/>
                          <a:ea typeface="+mn-ea"/>
                          <a:cs typeface="+mn-cs"/>
                        </a:rPr>
                        <a:t>search relevant codes and catalogues, </a:t>
                      </a:r>
                    </a:p>
                    <a:p>
                      <a:endParaRPr kumimoji="0" lang="en-MY" sz="1800" kern="1200" baseline="0" dirty="0" smtClean="0">
                        <a:solidFill>
                          <a:srgbClr val="FF0000"/>
                        </a:solidFill>
                        <a:latin typeface="+mn-lt"/>
                        <a:ea typeface="+mn-ea"/>
                        <a:cs typeface="+mn-cs"/>
                      </a:endParaRPr>
                    </a:p>
                    <a:p>
                      <a:r>
                        <a:rPr kumimoji="0" lang="en-MY" sz="1800" kern="1200" baseline="0" dirty="0" smtClean="0">
                          <a:solidFill>
                            <a:srgbClr val="FF0000"/>
                          </a:solidFill>
                          <a:latin typeface="+mn-lt"/>
                          <a:ea typeface="+mn-ea"/>
                          <a:cs typeface="+mn-cs"/>
                        </a:rPr>
                        <a:t>conduct standard tests and</a:t>
                      </a:r>
                    </a:p>
                    <a:p>
                      <a:r>
                        <a:rPr kumimoji="0" lang="en-MY" sz="1800" kern="1200" baseline="0" dirty="0" smtClean="0">
                          <a:solidFill>
                            <a:srgbClr val="FF0000"/>
                          </a:solidFill>
                          <a:latin typeface="+mn-lt"/>
                          <a:ea typeface="+mn-ea"/>
                          <a:cs typeface="+mn-cs"/>
                        </a:rPr>
                        <a:t>measurements.</a:t>
                      </a:r>
                    </a:p>
                    <a:p>
                      <a:endParaRPr lang="en-MY" sz="2000" dirty="0"/>
                    </a:p>
                  </a:txBody>
                  <a:tcPr/>
                </a:tc>
              </a:tr>
            </a:tbl>
          </a:graphicData>
        </a:graphic>
      </p:graphicFrame>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Footer Placeholder 4"/>
          <p:cNvSpPr>
            <a:spLocks noGrp="1"/>
          </p:cNvSpPr>
          <p:nvPr>
            <p:ph type="ftr" sz="quarter" idx="11"/>
          </p:nvPr>
        </p:nvSpPr>
        <p:spPr>
          <a:noFill/>
        </p:spPr>
        <p:txBody>
          <a:bodyPr/>
          <a:lstStyle/>
          <a:p>
            <a:r>
              <a:rPr lang="en-GB" smtClean="0">
                <a:latin typeface="Times New Roman" pitchFamily="18" charset="0"/>
              </a:rPr>
              <a:t>Megat Johari Megat Mohd Noor</a:t>
            </a:r>
          </a:p>
        </p:txBody>
      </p:sp>
      <p:sp>
        <p:nvSpPr>
          <p:cNvPr id="89091" name="Slide Number Placeholder 5"/>
          <p:cNvSpPr>
            <a:spLocks noGrp="1"/>
          </p:cNvSpPr>
          <p:nvPr>
            <p:ph type="sldNum" sz="quarter" idx="12"/>
          </p:nvPr>
        </p:nvSpPr>
        <p:spPr>
          <a:noFill/>
        </p:spPr>
        <p:txBody>
          <a:bodyPr/>
          <a:lstStyle/>
          <a:p>
            <a:fld id="{2DA2FDF6-2789-42F5-9162-B1D971264A1D}" type="slidenum">
              <a:rPr lang="en-GB" smtClean="0">
                <a:latin typeface="Times New Roman" pitchFamily="18" charset="0"/>
              </a:rPr>
              <a:pPr/>
              <a:t>170</a:t>
            </a:fld>
            <a:endParaRPr lang="en-GB" smtClean="0">
              <a:latin typeface="Times New Roman" pitchFamily="18" charset="0"/>
            </a:endParaRPr>
          </a:p>
        </p:txBody>
      </p:sp>
      <p:sp>
        <p:nvSpPr>
          <p:cNvPr id="89092" name="Rectangle 2"/>
          <p:cNvSpPr>
            <a:spLocks noGrp="1" noChangeArrowheads="1"/>
          </p:cNvSpPr>
          <p:nvPr>
            <p:ph type="title"/>
          </p:nvPr>
        </p:nvSpPr>
        <p:spPr>
          <a:solidFill>
            <a:srgbClr val="FFCCFF"/>
          </a:solidFill>
        </p:spPr>
        <p:txBody>
          <a:bodyPr/>
          <a:lstStyle/>
          <a:p>
            <a:pPr eaLnBrk="1" hangingPunct="1"/>
            <a:r>
              <a:rPr lang="en-US" smtClean="0"/>
              <a:t>Why are cases used?</a:t>
            </a:r>
            <a:endParaRPr lang="en-GB" smtClean="0"/>
          </a:p>
        </p:txBody>
      </p:sp>
      <p:sp>
        <p:nvSpPr>
          <p:cNvPr id="89093" name="Rectangle 3"/>
          <p:cNvSpPr>
            <a:spLocks noGrp="1" noChangeArrowheads="1"/>
          </p:cNvSpPr>
          <p:nvPr>
            <p:ph type="body" idx="1"/>
          </p:nvPr>
        </p:nvSpPr>
        <p:spPr/>
        <p:txBody>
          <a:bodyPr/>
          <a:lstStyle/>
          <a:p>
            <a:pPr eaLnBrk="1" hangingPunct="1"/>
            <a:r>
              <a:rPr lang="en-US" smtClean="0"/>
              <a:t>Learn by </a:t>
            </a:r>
            <a:r>
              <a:rPr lang="en-US" b="1" smtClean="0"/>
              <a:t>doing</a:t>
            </a:r>
            <a:r>
              <a:rPr lang="en-US" smtClean="0"/>
              <a:t> and </a:t>
            </a:r>
            <a:r>
              <a:rPr lang="en-US" b="1" smtClean="0"/>
              <a:t>teaching</a:t>
            </a:r>
            <a:r>
              <a:rPr lang="en-US" smtClean="0"/>
              <a:t> others</a:t>
            </a:r>
          </a:p>
          <a:p>
            <a:pPr eaLnBrk="1" hangingPunct="1"/>
            <a:r>
              <a:rPr lang="en-US" b="1" smtClean="0"/>
              <a:t>Repetitive</a:t>
            </a:r>
            <a:r>
              <a:rPr lang="en-US" smtClean="0"/>
              <a:t> opportunity to identify, analyse and solve a number of issues in a variety of settings – </a:t>
            </a:r>
            <a:r>
              <a:rPr lang="en-US" b="1" smtClean="0"/>
              <a:t>prepares</a:t>
            </a:r>
            <a:r>
              <a:rPr lang="en-US" smtClean="0"/>
              <a:t> </a:t>
            </a:r>
            <a:r>
              <a:rPr lang="en-US" b="1" smtClean="0"/>
              <a:t>students for work</a:t>
            </a:r>
          </a:p>
          <a:p>
            <a:pPr eaLnBrk="1" hangingPunct="1"/>
            <a:r>
              <a:rPr lang="en-US" smtClean="0"/>
              <a:t>Allows to take the </a:t>
            </a:r>
            <a:r>
              <a:rPr lang="en-US" b="1" smtClean="0"/>
              <a:t>role</a:t>
            </a:r>
            <a:r>
              <a:rPr lang="en-US" smtClean="0"/>
              <a:t> of a specific person/organisation – real life situation</a:t>
            </a:r>
          </a:p>
        </p:txBody>
      </p:sp>
      <p:pic>
        <p:nvPicPr>
          <p:cNvPr id="89094" name="Picture 4" descr="construction1.gif">
            <a:hlinkClick r:id="rId2"/>
          </p:cNvPr>
          <p:cNvPicPr>
            <a:picLocks noChangeAspect="1" noChangeArrowheads="1" noCrop="1"/>
          </p:cNvPicPr>
          <p:nvPr/>
        </p:nvPicPr>
        <p:blipFill>
          <a:blip r:embed="rId3" cstate="print"/>
          <a:srcRect/>
          <a:stretch>
            <a:fillRect/>
          </a:stretch>
        </p:blipFill>
        <p:spPr bwMode="auto">
          <a:xfrm>
            <a:off x="0" y="5561013"/>
            <a:ext cx="2057400" cy="1296987"/>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Footer Placeholder 4"/>
          <p:cNvSpPr>
            <a:spLocks noGrp="1"/>
          </p:cNvSpPr>
          <p:nvPr>
            <p:ph type="ftr" sz="quarter" idx="11"/>
          </p:nvPr>
        </p:nvSpPr>
        <p:spPr>
          <a:noFill/>
        </p:spPr>
        <p:txBody>
          <a:bodyPr/>
          <a:lstStyle/>
          <a:p>
            <a:r>
              <a:rPr lang="en-GB" smtClean="0">
                <a:latin typeface="Times New Roman" pitchFamily="18" charset="0"/>
              </a:rPr>
              <a:t>Megat Johari Megat Mohd Noor</a:t>
            </a:r>
          </a:p>
        </p:txBody>
      </p:sp>
      <p:sp>
        <p:nvSpPr>
          <p:cNvPr id="90115" name="Slide Number Placeholder 5"/>
          <p:cNvSpPr>
            <a:spLocks noGrp="1"/>
          </p:cNvSpPr>
          <p:nvPr>
            <p:ph type="sldNum" sz="quarter" idx="12"/>
          </p:nvPr>
        </p:nvSpPr>
        <p:spPr>
          <a:noFill/>
        </p:spPr>
        <p:txBody>
          <a:bodyPr/>
          <a:lstStyle/>
          <a:p>
            <a:fld id="{901EE2FB-250F-4282-A338-67C367041399}" type="slidenum">
              <a:rPr lang="en-GB" smtClean="0">
                <a:latin typeface="Times New Roman" pitchFamily="18" charset="0"/>
              </a:rPr>
              <a:pPr/>
              <a:t>171</a:t>
            </a:fld>
            <a:endParaRPr lang="en-GB" smtClean="0">
              <a:latin typeface="Times New Roman" pitchFamily="18" charset="0"/>
            </a:endParaRPr>
          </a:p>
        </p:txBody>
      </p:sp>
      <p:sp>
        <p:nvSpPr>
          <p:cNvPr id="90116" name="Rectangle 2"/>
          <p:cNvSpPr>
            <a:spLocks noGrp="1" noChangeArrowheads="1"/>
          </p:cNvSpPr>
          <p:nvPr>
            <p:ph type="title"/>
          </p:nvPr>
        </p:nvSpPr>
        <p:spPr>
          <a:solidFill>
            <a:srgbClr val="FFCCFF"/>
          </a:solidFill>
        </p:spPr>
        <p:txBody>
          <a:bodyPr/>
          <a:lstStyle/>
          <a:p>
            <a:pPr eaLnBrk="1" hangingPunct="1"/>
            <a:r>
              <a:rPr lang="en-US" smtClean="0"/>
              <a:t>Why are cases used?   Cont….</a:t>
            </a:r>
            <a:endParaRPr lang="en-GB" smtClean="0"/>
          </a:p>
        </p:txBody>
      </p:sp>
      <p:sp>
        <p:nvSpPr>
          <p:cNvPr id="90117" name="Rectangle 3"/>
          <p:cNvSpPr>
            <a:spLocks noGrp="1" noChangeArrowheads="1"/>
          </p:cNvSpPr>
          <p:nvPr>
            <p:ph type="body" idx="1"/>
          </p:nvPr>
        </p:nvSpPr>
        <p:spPr/>
        <p:txBody>
          <a:bodyPr/>
          <a:lstStyle/>
          <a:p>
            <a:pPr eaLnBrk="1" hangingPunct="1">
              <a:lnSpc>
                <a:spcPct val="90000"/>
              </a:lnSpc>
            </a:pPr>
            <a:r>
              <a:rPr lang="en-US" smtClean="0"/>
              <a:t>Practice on </a:t>
            </a:r>
            <a:r>
              <a:rPr lang="en-US" b="1" smtClean="0"/>
              <a:t>real</a:t>
            </a:r>
            <a:r>
              <a:rPr lang="en-US" smtClean="0"/>
              <a:t> thing </a:t>
            </a:r>
            <a:r>
              <a:rPr lang="en-US" b="1" smtClean="0"/>
              <a:t>harmless</a:t>
            </a:r>
            <a:r>
              <a:rPr lang="en-US" smtClean="0"/>
              <a:t>ly</a:t>
            </a:r>
          </a:p>
          <a:p>
            <a:pPr eaLnBrk="1" hangingPunct="1">
              <a:lnSpc>
                <a:spcPct val="90000"/>
              </a:lnSpc>
            </a:pPr>
            <a:r>
              <a:rPr lang="en-US" smtClean="0"/>
              <a:t>A tool to test the understanding of theory, </a:t>
            </a:r>
            <a:r>
              <a:rPr lang="en-US" b="1" smtClean="0"/>
              <a:t>connect theory with application</a:t>
            </a:r>
            <a:r>
              <a:rPr lang="en-US" smtClean="0"/>
              <a:t>, and develop theoretical insights</a:t>
            </a:r>
          </a:p>
          <a:p>
            <a:pPr eaLnBrk="1" hangingPunct="1">
              <a:lnSpc>
                <a:spcPct val="90000"/>
              </a:lnSpc>
            </a:pPr>
            <a:r>
              <a:rPr lang="en-US" smtClean="0"/>
              <a:t>Cases provide information about how work is planned and organised in </a:t>
            </a:r>
            <a:r>
              <a:rPr lang="en-US" b="1" smtClean="0"/>
              <a:t>various settings</a:t>
            </a:r>
            <a:r>
              <a:rPr lang="en-US" smtClean="0"/>
              <a:t>, how systems operate and how organisation compete</a:t>
            </a:r>
            <a:endParaRPr lang="en-GB" b="1" smtClean="0"/>
          </a:p>
        </p:txBody>
      </p:sp>
      <p:pic>
        <p:nvPicPr>
          <p:cNvPr id="90118" name="Picture 4" descr="cool2.gif (16030 bytes)"/>
          <p:cNvPicPr>
            <a:picLocks noChangeAspect="1" noChangeArrowheads="1" noCrop="1"/>
          </p:cNvPicPr>
          <p:nvPr/>
        </p:nvPicPr>
        <p:blipFill>
          <a:blip r:embed="rId2" cstate="print"/>
          <a:srcRect/>
          <a:stretch>
            <a:fillRect/>
          </a:stretch>
        </p:blipFill>
        <p:spPr bwMode="auto">
          <a:xfrm>
            <a:off x="7924800" y="5638800"/>
            <a:ext cx="1219200" cy="12192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Footer Placeholder 4"/>
          <p:cNvSpPr>
            <a:spLocks noGrp="1"/>
          </p:cNvSpPr>
          <p:nvPr>
            <p:ph type="ftr" sz="quarter" idx="11"/>
          </p:nvPr>
        </p:nvSpPr>
        <p:spPr>
          <a:noFill/>
        </p:spPr>
        <p:txBody>
          <a:bodyPr/>
          <a:lstStyle/>
          <a:p>
            <a:r>
              <a:rPr lang="en-GB" smtClean="0">
                <a:latin typeface="Times New Roman" pitchFamily="18" charset="0"/>
              </a:rPr>
              <a:t>Megat Johari Megat Mohd Noor</a:t>
            </a:r>
          </a:p>
        </p:txBody>
      </p:sp>
      <p:sp>
        <p:nvSpPr>
          <p:cNvPr id="91139" name="Slide Number Placeholder 5"/>
          <p:cNvSpPr>
            <a:spLocks noGrp="1"/>
          </p:cNvSpPr>
          <p:nvPr>
            <p:ph type="sldNum" sz="quarter" idx="12"/>
          </p:nvPr>
        </p:nvSpPr>
        <p:spPr>
          <a:noFill/>
        </p:spPr>
        <p:txBody>
          <a:bodyPr/>
          <a:lstStyle/>
          <a:p>
            <a:fld id="{965FC72B-5958-4778-95F7-26A2D0EF96BA}" type="slidenum">
              <a:rPr lang="en-GB" smtClean="0">
                <a:latin typeface="Times New Roman" pitchFamily="18" charset="0"/>
              </a:rPr>
              <a:pPr/>
              <a:t>172</a:t>
            </a:fld>
            <a:endParaRPr lang="en-GB" smtClean="0">
              <a:latin typeface="Times New Roman" pitchFamily="18" charset="0"/>
            </a:endParaRPr>
          </a:p>
        </p:txBody>
      </p:sp>
      <p:sp>
        <p:nvSpPr>
          <p:cNvPr id="91140" name="Rectangle 2"/>
          <p:cNvSpPr>
            <a:spLocks noGrp="1" noChangeArrowheads="1"/>
          </p:cNvSpPr>
          <p:nvPr>
            <p:ph type="title"/>
          </p:nvPr>
        </p:nvSpPr>
        <p:spPr>
          <a:solidFill>
            <a:srgbClr val="FFCCFF"/>
          </a:solidFill>
        </p:spPr>
        <p:txBody>
          <a:bodyPr/>
          <a:lstStyle/>
          <a:p>
            <a:pPr eaLnBrk="1" hangingPunct="1"/>
            <a:r>
              <a:rPr lang="en-US" smtClean="0"/>
              <a:t>Why are cases used? – cont….</a:t>
            </a:r>
            <a:endParaRPr lang="en-GB" smtClean="0"/>
          </a:p>
        </p:txBody>
      </p:sp>
      <p:sp>
        <p:nvSpPr>
          <p:cNvPr id="91141" name="Rectangle 3"/>
          <p:cNvSpPr>
            <a:spLocks noGrp="1" noChangeArrowheads="1"/>
          </p:cNvSpPr>
          <p:nvPr>
            <p:ph type="body" idx="1"/>
          </p:nvPr>
        </p:nvSpPr>
        <p:spPr/>
        <p:txBody>
          <a:bodyPr/>
          <a:lstStyle/>
          <a:p>
            <a:pPr eaLnBrk="1" hangingPunct="1"/>
            <a:r>
              <a:rPr lang="en-US" smtClean="0"/>
              <a:t>Access to information may be limited as in real life, helps to </a:t>
            </a:r>
            <a:r>
              <a:rPr lang="en-US" b="1" smtClean="0"/>
              <a:t>tolerate incompleteness</a:t>
            </a:r>
          </a:p>
          <a:p>
            <a:pPr eaLnBrk="1" hangingPunct="1"/>
            <a:r>
              <a:rPr lang="en-US" smtClean="0"/>
              <a:t>Discussion based format also provides </a:t>
            </a:r>
            <a:r>
              <a:rPr lang="en-US" b="1" smtClean="0"/>
              <a:t>self confidence</a:t>
            </a:r>
            <a:r>
              <a:rPr lang="en-US" smtClean="0"/>
              <a:t>, ability to </a:t>
            </a:r>
            <a:r>
              <a:rPr lang="en-US" b="1" smtClean="0"/>
              <a:t>think independently and work cooperatively</a:t>
            </a:r>
          </a:p>
          <a:p>
            <a:pPr eaLnBrk="1" hangingPunct="1"/>
            <a:r>
              <a:rPr lang="en-US" smtClean="0"/>
              <a:t>Cases </a:t>
            </a:r>
            <a:r>
              <a:rPr lang="en-US" b="1" smtClean="0"/>
              <a:t>engage students</a:t>
            </a:r>
            <a:r>
              <a:rPr lang="en-US" smtClean="0"/>
              <a:t> in the process of learning</a:t>
            </a:r>
            <a:endParaRPr lang="en-GB" smtClean="0"/>
          </a:p>
        </p:txBody>
      </p:sp>
      <p:pic>
        <p:nvPicPr>
          <p:cNvPr id="91142" name="Picture 4" descr="http://images.animationfactory.com/animations/transportation/air_planes/planes_flying_around_world/planes_flying_around_world_sm_nwm.gif">
            <a:hlinkClick r:id="rId2"/>
          </p:cNvPr>
          <p:cNvPicPr>
            <a:picLocks noChangeAspect="1" noChangeArrowheads="1" noCrop="1"/>
          </p:cNvPicPr>
          <p:nvPr/>
        </p:nvPicPr>
        <p:blipFill>
          <a:blip r:embed="rId3" cstate="print"/>
          <a:srcRect/>
          <a:stretch>
            <a:fillRect/>
          </a:stretch>
        </p:blipFill>
        <p:spPr bwMode="auto">
          <a:xfrm>
            <a:off x="7543800" y="5257800"/>
            <a:ext cx="1600200" cy="16002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Footer Placeholder 4"/>
          <p:cNvSpPr>
            <a:spLocks noGrp="1"/>
          </p:cNvSpPr>
          <p:nvPr>
            <p:ph type="ftr" sz="quarter" idx="11"/>
          </p:nvPr>
        </p:nvSpPr>
        <p:spPr>
          <a:noFill/>
        </p:spPr>
        <p:txBody>
          <a:bodyPr/>
          <a:lstStyle/>
          <a:p>
            <a:r>
              <a:rPr lang="en-GB" smtClean="0">
                <a:latin typeface="Times New Roman" pitchFamily="18" charset="0"/>
              </a:rPr>
              <a:t>Megat Johari Megat Mohd Noor</a:t>
            </a:r>
          </a:p>
        </p:txBody>
      </p:sp>
      <p:sp>
        <p:nvSpPr>
          <p:cNvPr id="92163" name="Slide Number Placeholder 5"/>
          <p:cNvSpPr>
            <a:spLocks noGrp="1"/>
          </p:cNvSpPr>
          <p:nvPr>
            <p:ph type="sldNum" sz="quarter" idx="12"/>
          </p:nvPr>
        </p:nvSpPr>
        <p:spPr>
          <a:noFill/>
        </p:spPr>
        <p:txBody>
          <a:bodyPr/>
          <a:lstStyle/>
          <a:p>
            <a:fld id="{FF7F1625-02E9-4874-8415-FF9142AB0E84}" type="slidenum">
              <a:rPr lang="en-GB" smtClean="0">
                <a:latin typeface="Times New Roman" pitchFamily="18" charset="0"/>
              </a:rPr>
              <a:pPr/>
              <a:t>173</a:t>
            </a:fld>
            <a:endParaRPr lang="en-GB" smtClean="0">
              <a:latin typeface="Times New Roman" pitchFamily="18" charset="0"/>
            </a:endParaRPr>
          </a:p>
        </p:txBody>
      </p:sp>
      <p:sp>
        <p:nvSpPr>
          <p:cNvPr id="92164" name="Rectangle 2"/>
          <p:cNvSpPr>
            <a:spLocks noGrp="1" noChangeArrowheads="1"/>
          </p:cNvSpPr>
          <p:nvPr>
            <p:ph type="title"/>
          </p:nvPr>
        </p:nvSpPr>
        <p:spPr>
          <a:xfrm>
            <a:off x="685800" y="285750"/>
            <a:ext cx="7772400" cy="1466850"/>
          </a:xfrm>
          <a:solidFill>
            <a:srgbClr val="FFCCFF"/>
          </a:solidFill>
        </p:spPr>
        <p:txBody>
          <a:bodyPr/>
          <a:lstStyle/>
          <a:p>
            <a:pPr eaLnBrk="1" hangingPunct="1"/>
            <a:r>
              <a:rPr lang="en-US" smtClean="0"/>
              <a:t>Skills developed from Case Method</a:t>
            </a:r>
            <a:endParaRPr lang="en-GB" smtClean="0"/>
          </a:p>
        </p:txBody>
      </p:sp>
      <p:sp>
        <p:nvSpPr>
          <p:cNvPr id="92165" name="Rectangle 3"/>
          <p:cNvSpPr>
            <a:spLocks noGrp="1" noChangeArrowheads="1"/>
          </p:cNvSpPr>
          <p:nvPr>
            <p:ph type="body" idx="1"/>
          </p:nvPr>
        </p:nvSpPr>
        <p:spPr/>
        <p:txBody>
          <a:bodyPr/>
          <a:lstStyle/>
          <a:p>
            <a:pPr eaLnBrk="1" hangingPunct="1"/>
            <a:r>
              <a:rPr lang="en-US" b="1" smtClean="0"/>
              <a:t>Analytical</a:t>
            </a:r>
            <a:r>
              <a:rPr lang="en-US" smtClean="0"/>
              <a:t> – qualitative and quantitative frameworks to analyse, problem identification, data handling, critical thinking – carefully sifting data</a:t>
            </a:r>
          </a:p>
          <a:p>
            <a:pPr eaLnBrk="1" hangingPunct="1"/>
            <a:r>
              <a:rPr lang="en-US" b="1" smtClean="0"/>
              <a:t>Decision making</a:t>
            </a:r>
            <a:r>
              <a:rPr lang="en-US" smtClean="0"/>
              <a:t> – generate alternatives, select decision criteria, evaluate alternatives, formulate implementation plans </a:t>
            </a:r>
            <a:endParaRPr lang="en-GB" smtClean="0"/>
          </a:p>
        </p:txBody>
      </p:sp>
      <p:pic>
        <p:nvPicPr>
          <p:cNvPr id="92166" name="Picture 4" descr="ani_thinkingcap"/>
          <p:cNvPicPr>
            <a:picLocks noChangeAspect="1" noChangeArrowheads="1" noCrop="1"/>
          </p:cNvPicPr>
          <p:nvPr/>
        </p:nvPicPr>
        <p:blipFill>
          <a:blip r:embed="rId2" cstate="print"/>
          <a:srcRect/>
          <a:stretch>
            <a:fillRect/>
          </a:stretch>
        </p:blipFill>
        <p:spPr bwMode="auto">
          <a:xfrm>
            <a:off x="7578725" y="5181600"/>
            <a:ext cx="1565275" cy="16764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Footer Placeholder 4"/>
          <p:cNvSpPr>
            <a:spLocks noGrp="1"/>
          </p:cNvSpPr>
          <p:nvPr>
            <p:ph type="ftr" sz="quarter" idx="11"/>
          </p:nvPr>
        </p:nvSpPr>
        <p:spPr>
          <a:noFill/>
        </p:spPr>
        <p:txBody>
          <a:bodyPr/>
          <a:lstStyle/>
          <a:p>
            <a:r>
              <a:rPr lang="en-GB" smtClean="0">
                <a:latin typeface="Times New Roman" pitchFamily="18" charset="0"/>
              </a:rPr>
              <a:t>Megat Johari Megat Mohd Noor</a:t>
            </a:r>
          </a:p>
        </p:txBody>
      </p:sp>
      <p:sp>
        <p:nvSpPr>
          <p:cNvPr id="93187" name="Slide Number Placeholder 5"/>
          <p:cNvSpPr>
            <a:spLocks noGrp="1"/>
          </p:cNvSpPr>
          <p:nvPr>
            <p:ph type="sldNum" sz="quarter" idx="12"/>
          </p:nvPr>
        </p:nvSpPr>
        <p:spPr>
          <a:noFill/>
        </p:spPr>
        <p:txBody>
          <a:bodyPr/>
          <a:lstStyle/>
          <a:p>
            <a:fld id="{58D239A4-7188-4AF2-825C-D9681A78D707}" type="slidenum">
              <a:rPr lang="en-GB" smtClean="0">
                <a:latin typeface="Times New Roman" pitchFamily="18" charset="0"/>
              </a:rPr>
              <a:pPr/>
              <a:t>174</a:t>
            </a:fld>
            <a:endParaRPr lang="en-GB" smtClean="0">
              <a:latin typeface="Times New Roman" pitchFamily="18" charset="0"/>
            </a:endParaRPr>
          </a:p>
        </p:txBody>
      </p:sp>
      <p:sp>
        <p:nvSpPr>
          <p:cNvPr id="93188" name="Rectangle 2"/>
          <p:cNvSpPr>
            <a:spLocks noGrp="1" noChangeArrowheads="1"/>
          </p:cNvSpPr>
          <p:nvPr>
            <p:ph type="title"/>
          </p:nvPr>
        </p:nvSpPr>
        <p:spPr>
          <a:xfrm>
            <a:off x="685800" y="357188"/>
            <a:ext cx="6743700" cy="1395412"/>
          </a:xfrm>
          <a:solidFill>
            <a:srgbClr val="FFCCFF"/>
          </a:solidFill>
        </p:spPr>
        <p:txBody>
          <a:bodyPr>
            <a:normAutofit fontScale="90000"/>
          </a:bodyPr>
          <a:lstStyle/>
          <a:p>
            <a:pPr eaLnBrk="1" hangingPunct="1"/>
            <a:r>
              <a:rPr lang="en-US" smtClean="0"/>
              <a:t>Skills developed from Case Method – cont…..</a:t>
            </a:r>
            <a:endParaRPr lang="en-GB" smtClean="0"/>
          </a:p>
        </p:txBody>
      </p:sp>
      <p:sp>
        <p:nvSpPr>
          <p:cNvPr id="93189" name="Rectangle 3"/>
          <p:cNvSpPr>
            <a:spLocks noGrp="1" noChangeArrowheads="1"/>
          </p:cNvSpPr>
          <p:nvPr>
            <p:ph type="body" idx="1"/>
          </p:nvPr>
        </p:nvSpPr>
        <p:spPr/>
        <p:txBody>
          <a:bodyPr/>
          <a:lstStyle/>
          <a:p>
            <a:pPr eaLnBrk="1" hangingPunct="1"/>
            <a:r>
              <a:rPr lang="en-US" b="1" smtClean="0"/>
              <a:t>Application </a:t>
            </a:r>
            <a:r>
              <a:rPr lang="en-US" smtClean="0"/>
              <a:t>– opportunity to practice using tools, techniques, and theories the students had learned</a:t>
            </a:r>
          </a:p>
          <a:p>
            <a:pPr eaLnBrk="1" hangingPunct="1"/>
            <a:r>
              <a:rPr lang="en-US" b="1" smtClean="0"/>
              <a:t>Oral communication</a:t>
            </a:r>
            <a:r>
              <a:rPr lang="en-US" smtClean="0"/>
              <a:t> – Listening, expressing, construct argument and convince a view – learning to think on your feet, consider other viewpoints and defend positions</a:t>
            </a:r>
            <a:endParaRPr lang="en-GB" smtClean="0"/>
          </a:p>
        </p:txBody>
      </p:sp>
      <p:pic>
        <p:nvPicPr>
          <p:cNvPr id="93190" name="Picture 4" descr="j0297001"/>
          <p:cNvPicPr>
            <a:picLocks noChangeAspect="1" noChangeArrowheads="1" noCrop="1"/>
          </p:cNvPicPr>
          <p:nvPr/>
        </p:nvPicPr>
        <p:blipFill>
          <a:blip r:embed="rId2" cstate="print"/>
          <a:srcRect/>
          <a:stretch>
            <a:fillRect/>
          </a:stretch>
        </p:blipFill>
        <p:spPr bwMode="auto">
          <a:xfrm>
            <a:off x="7862888" y="0"/>
            <a:ext cx="1281112" cy="18288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Footer Placeholder 4"/>
          <p:cNvSpPr>
            <a:spLocks noGrp="1"/>
          </p:cNvSpPr>
          <p:nvPr>
            <p:ph type="ftr" sz="quarter" idx="11"/>
          </p:nvPr>
        </p:nvSpPr>
        <p:spPr>
          <a:noFill/>
        </p:spPr>
        <p:txBody>
          <a:bodyPr/>
          <a:lstStyle/>
          <a:p>
            <a:r>
              <a:rPr lang="en-GB" smtClean="0">
                <a:latin typeface="Times New Roman" pitchFamily="18" charset="0"/>
              </a:rPr>
              <a:t>Megat Johari Megat Mohd Noor</a:t>
            </a:r>
          </a:p>
        </p:txBody>
      </p:sp>
      <p:sp>
        <p:nvSpPr>
          <p:cNvPr id="94211" name="Slide Number Placeholder 5"/>
          <p:cNvSpPr>
            <a:spLocks noGrp="1"/>
          </p:cNvSpPr>
          <p:nvPr>
            <p:ph type="sldNum" sz="quarter" idx="12"/>
          </p:nvPr>
        </p:nvSpPr>
        <p:spPr>
          <a:noFill/>
        </p:spPr>
        <p:txBody>
          <a:bodyPr/>
          <a:lstStyle/>
          <a:p>
            <a:fld id="{C2B16FF1-C7E3-493F-B5C6-BF4F5C194D40}" type="slidenum">
              <a:rPr lang="en-GB" smtClean="0">
                <a:latin typeface="Times New Roman" pitchFamily="18" charset="0"/>
              </a:rPr>
              <a:pPr/>
              <a:t>175</a:t>
            </a:fld>
            <a:endParaRPr lang="en-GB" smtClean="0">
              <a:latin typeface="Times New Roman" pitchFamily="18" charset="0"/>
            </a:endParaRPr>
          </a:p>
        </p:txBody>
      </p:sp>
      <p:sp>
        <p:nvSpPr>
          <p:cNvPr id="94212" name="Rectangle 2"/>
          <p:cNvSpPr>
            <a:spLocks noGrp="1" noChangeArrowheads="1"/>
          </p:cNvSpPr>
          <p:nvPr>
            <p:ph type="title"/>
          </p:nvPr>
        </p:nvSpPr>
        <p:spPr>
          <a:xfrm>
            <a:off x="685800" y="214313"/>
            <a:ext cx="7772400" cy="1538287"/>
          </a:xfrm>
          <a:solidFill>
            <a:srgbClr val="FFCCFF"/>
          </a:solidFill>
        </p:spPr>
        <p:txBody>
          <a:bodyPr/>
          <a:lstStyle/>
          <a:p>
            <a:pPr eaLnBrk="1" hangingPunct="1"/>
            <a:r>
              <a:rPr lang="en-US" smtClean="0"/>
              <a:t>Skills developed from Case Method – Cont…..</a:t>
            </a:r>
            <a:endParaRPr lang="en-GB" smtClean="0"/>
          </a:p>
        </p:txBody>
      </p:sp>
      <p:sp>
        <p:nvSpPr>
          <p:cNvPr id="94213" name="Rectangle 3"/>
          <p:cNvSpPr>
            <a:spLocks noGrp="1" noChangeArrowheads="1"/>
          </p:cNvSpPr>
          <p:nvPr>
            <p:ph type="body" idx="1"/>
          </p:nvPr>
        </p:nvSpPr>
        <p:spPr/>
        <p:txBody>
          <a:bodyPr/>
          <a:lstStyle/>
          <a:p>
            <a:pPr eaLnBrk="1" hangingPunct="1"/>
            <a:r>
              <a:rPr lang="en-US" sz="2800" b="1" smtClean="0"/>
              <a:t>Time management</a:t>
            </a:r>
            <a:r>
              <a:rPr lang="en-US" sz="2800" smtClean="0"/>
              <a:t> – schedule educational activities within a time constraint</a:t>
            </a:r>
          </a:p>
          <a:p>
            <a:pPr eaLnBrk="1" hangingPunct="1"/>
            <a:r>
              <a:rPr lang="en-US" sz="2800" b="1" smtClean="0"/>
              <a:t>Interpersonal </a:t>
            </a:r>
            <a:r>
              <a:rPr lang="en-US" sz="2800" smtClean="0"/>
              <a:t>– discussion allows learning how to deal with peers – conflict resolution, compromise</a:t>
            </a:r>
          </a:p>
          <a:p>
            <a:pPr eaLnBrk="1" hangingPunct="1"/>
            <a:r>
              <a:rPr lang="en-US" sz="2800" b="1" smtClean="0"/>
              <a:t>Creative</a:t>
            </a:r>
            <a:r>
              <a:rPr lang="en-US" sz="2800" smtClean="0"/>
              <a:t> – invites imagination in problem solving, as there are multiple solutions</a:t>
            </a:r>
          </a:p>
          <a:p>
            <a:pPr eaLnBrk="1" hangingPunct="1"/>
            <a:r>
              <a:rPr lang="en-US" sz="2800" b="1" smtClean="0"/>
              <a:t>Written communication</a:t>
            </a:r>
            <a:r>
              <a:rPr lang="en-US" sz="2800" smtClean="0"/>
              <a:t> – note taking, case report, case exam</a:t>
            </a:r>
            <a:endParaRPr lang="en-GB" sz="2800" smtClean="0"/>
          </a:p>
        </p:txBody>
      </p:sp>
      <p:pic>
        <p:nvPicPr>
          <p:cNvPr id="94214" name="Picture 4" descr="j0303470"/>
          <p:cNvPicPr>
            <a:picLocks noChangeAspect="1" noChangeArrowheads="1" noCrop="1"/>
          </p:cNvPicPr>
          <p:nvPr/>
        </p:nvPicPr>
        <p:blipFill>
          <a:blip r:embed="rId2" cstate="print"/>
          <a:srcRect/>
          <a:stretch>
            <a:fillRect/>
          </a:stretch>
        </p:blipFill>
        <p:spPr bwMode="auto">
          <a:xfrm>
            <a:off x="7239000" y="5535613"/>
            <a:ext cx="1905000" cy="1322387"/>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Footer Placeholder 4"/>
          <p:cNvSpPr>
            <a:spLocks noGrp="1"/>
          </p:cNvSpPr>
          <p:nvPr>
            <p:ph type="ftr" sz="quarter" idx="11"/>
          </p:nvPr>
        </p:nvSpPr>
        <p:spPr>
          <a:noFill/>
        </p:spPr>
        <p:txBody>
          <a:bodyPr/>
          <a:lstStyle/>
          <a:p>
            <a:r>
              <a:rPr lang="en-GB" smtClean="0">
                <a:latin typeface="Times New Roman" pitchFamily="18" charset="0"/>
              </a:rPr>
              <a:t>Megat Johari Megat Mohd Noor</a:t>
            </a:r>
          </a:p>
        </p:txBody>
      </p:sp>
      <p:sp>
        <p:nvSpPr>
          <p:cNvPr id="95235" name="Slide Number Placeholder 5"/>
          <p:cNvSpPr>
            <a:spLocks noGrp="1"/>
          </p:cNvSpPr>
          <p:nvPr>
            <p:ph type="sldNum" sz="quarter" idx="12"/>
          </p:nvPr>
        </p:nvSpPr>
        <p:spPr>
          <a:noFill/>
        </p:spPr>
        <p:txBody>
          <a:bodyPr/>
          <a:lstStyle/>
          <a:p>
            <a:fld id="{5812703F-5AF5-46F6-8B5C-BA8D3D7FD339}" type="slidenum">
              <a:rPr lang="en-GB" smtClean="0">
                <a:latin typeface="Times New Roman" pitchFamily="18" charset="0"/>
              </a:rPr>
              <a:pPr/>
              <a:t>176</a:t>
            </a:fld>
            <a:endParaRPr lang="en-GB" smtClean="0">
              <a:latin typeface="Times New Roman" pitchFamily="18" charset="0"/>
            </a:endParaRPr>
          </a:p>
        </p:txBody>
      </p:sp>
      <p:sp>
        <p:nvSpPr>
          <p:cNvPr id="95236" name="Rectangle 2"/>
          <p:cNvSpPr>
            <a:spLocks noGrp="1" noChangeArrowheads="1"/>
          </p:cNvSpPr>
          <p:nvPr>
            <p:ph type="title"/>
          </p:nvPr>
        </p:nvSpPr>
        <p:spPr>
          <a:solidFill>
            <a:srgbClr val="FFCCFF"/>
          </a:solidFill>
        </p:spPr>
        <p:txBody>
          <a:bodyPr/>
          <a:lstStyle/>
          <a:p>
            <a:pPr eaLnBrk="1" hangingPunct="1"/>
            <a:r>
              <a:rPr lang="en-US" smtClean="0"/>
              <a:t>Problem-based Learning</a:t>
            </a:r>
            <a:endParaRPr lang="en-GB" smtClean="0"/>
          </a:p>
        </p:txBody>
      </p:sp>
      <p:sp>
        <p:nvSpPr>
          <p:cNvPr id="95237" name="Rectangle 3"/>
          <p:cNvSpPr>
            <a:spLocks noGrp="1" noChangeArrowheads="1"/>
          </p:cNvSpPr>
          <p:nvPr>
            <p:ph type="body" idx="1"/>
          </p:nvPr>
        </p:nvSpPr>
        <p:spPr/>
        <p:txBody>
          <a:bodyPr/>
          <a:lstStyle/>
          <a:p>
            <a:pPr eaLnBrk="1" hangingPunct="1"/>
            <a:r>
              <a:rPr lang="en-US" smtClean="0"/>
              <a:t>Difference between problem-based learning and case method is not much as both pose problem but case looks for feasible solutions (not single answer) and identify the best</a:t>
            </a:r>
            <a:endParaRPr lang="en-GB" smtClean="0"/>
          </a:p>
        </p:txBody>
      </p:sp>
    </p:spTree>
  </p:cSld>
  <p:clrMapOvr>
    <a:masterClrMapping/>
  </p:clrMapOvr>
  <p:timing>
    <p:tnLst>
      <p:par>
        <p:cTn xmlns:p14="http://schemas.microsoft.com/office/powerpoint/2010/mai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Footer Placeholder 4"/>
          <p:cNvSpPr>
            <a:spLocks noGrp="1"/>
          </p:cNvSpPr>
          <p:nvPr>
            <p:ph type="ftr" sz="quarter" idx="11"/>
          </p:nvPr>
        </p:nvSpPr>
        <p:spPr>
          <a:noFill/>
        </p:spPr>
        <p:txBody>
          <a:bodyPr/>
          <a:lstStyle/>
          <a:p>
            <a:r>
              <a:rPr lang="en-GB" smtClean="0">
                <a:latin typeface="Times New Roman" pitchFamily="18" charset="0"/>
              </a:rPr>
              <a:t>Megat Johari Megat Mohd Noor</a:t>
            </a:r>
          </a:p>
        </p:txBody>
      </p:sp>
      <p:sp>
        <p:nvSpPr>
          <p:cNvPr id="96259" name="Slide Number Placeholder 5"/>
          <p:cNvSpPr>
            <a:spLocks noGrp="1"/>
          </p:cNvSpPr>
          <p:nvPr>
            <p:ph type="sldNum" sz="quarter" idx="12"/>
          </p:nvPr>
        </p:nvSpPr>
        <p:spPr>
          <a:noFill/>
        </p:spPr>
        <p:txBody>
          <a:bodyPr/>
          <a:lstStyle/>
          <a:p>
            <a:fld id="{C9CF43EE-ED1B-4691-8520-B872A279960B}" type="slidenum">
              <a:rPr lang="en-GB" smtClean="0">
                <a:latin typeface="Times New Roman" pitchFamily="18" charset="0"/>
              </a:rPr>
              <a:pPr/>
              <a:t>177</a:t>
            </a:fld>
            <a:endParaRPr lang="en-GB" smtClean="0">
              <a:latin typeface="Times New Roman" pitchFamily="18" charset="0"/>
            </a:endParaRPr>
          </a:p>
        </p:txBody>
      </p:sp>
      <p:sp>
        <p:nvSpPr>
          <p:cNvPr id="96260" name="Rectangle 2"/>
          <p:cNvSpPr>
            <a:spLocks noGrp="1" noChangeArrowheads="1"/>
          </p:cNvSpPr>
          <p:nvPr>
            <p:ph type="title"/>
          </p:nvPr>
        </p:nvSpPr>
        <p:spPr>
          <a:solidFill>
            <a:srgbClr val="FFCCFF"/>
          </a:solidFill>
        </p:spPr>
        <p:txBody>
          <a:bodyPr/>
          <a:lstStyle/>
          <a:p>
            <a:pPr eaLnBrk="1" hangingPunct="1"/>
            <a:r>
              <a:rPr lang="en-US" smtClean="0"/>
              <a:t>PROJECT/PROBLEM BASED</a:t>
            </a:r>
            <a:endParaRPr lang="en-GB" smtClean="0"/>
          </a:p>
        </p:txBody>
      </p:sp>
      <p:sp>
        <p:nvSpPr>
          <p:cNvPr id="96261" name="Rectangle 3"/>
          <p:cNvSpPr>
            <a:spLocks noGrp="1" noChangeArrowheads="1"/>
          </p:cNvSpPr>
          <p:nvPr>
            <p:ph type="body" idx="1"/>
          </p:nvPr>
        </p:nvSpPr>
        <p:spPr/>
        <p:txBody>
          <a:bodyPr/>
          <a:lstStyle/>
          <a:p>
            <a:pPr eaLnBrk="1" hangingPunct="1"/>
            <a:r>
              <a:rPr lang="en-US" sz="2800" smtClean="0"/>
              <a:t>Project (design) oriented organised from first year</a:t>
            </a:r>
          </a:p>
          <a:p>
            <a:pPr lvl="1" eaLnBrk="1" hangingPunct="1"/>
            <a:r>
              <a:rPr lang="en-US" sz="2400" smtClean="0"/>
              <a:t>Deals with know-how problems</a:t>
            </a:r>
          </a:p>
          <a:p>
            <a:pPr lvl="1" eaLnBrk="1" hangingPunct="1"/>
            <a:r>
              <a:rPr lang="en-US" sz="2400" smtClean="0"/>
              <a:t>Solved by theories and knowledge from lectures</a:t>
            </a:r>
          </a:p>
          <a:p>
            <a:pPr eaLnBrk="1" hangingPunct="1"/>
            <a:r>
              <a:rPr lang="en-US" sz="2800" smtClean="0"/>
              <a:t>Problem oriented</a:t>
            </a:r>
          </a:p>
          <a:p>
            <a:pPr lvl="1" eaLnBrk="1" hangingPunct="1"/>
            <a:r>
              <a:rPr lang="en-US" sz="2400" smtClean="0"/>
              <a:t>Deals with unsolved problems </a:t>
            </a:r>
          </a:p>
          <a:p>
            <a:pPr lvl="1" eaLnBrk="1" hangingPunct="1"/>
            <a:r>
              <a:rPr lang="en-US" sz="2400" smtClean="0"/>
              <a:t>Within science and engineering</a:t>
            </a:r>
          </a:p>
          <a:p>
            <a:pPr lvl="1" eaLnBrk="1" hangingPunct="1"/>
            <a:r>
              <a:rPr lang="en-US" sz="2400" smtClean="0"/>
              <a:t>Know-why approach </a:t>
            </a:r>
          </a:p>
          <a:p>
            <a:pPr lvl="1" eaLnBrk="1" hangingPunct="1"/>
            <a:r>
              <a:rPr lang="en-US" sz="2400" smtClean="0"/>
              <a:t>Supported by relevant lectures</a:t>
            </a:r>
            <a:endParaRPr lang="en-GB" sz="2400" smtClean="0"/>
          </a:p>
        </p:txBody>
      </p:sp>
      <p:pic>
        <p:nvPicPr>
          <p:cNvPr id="96262" name="Picture 7" descr="cat"/>
          <p:cNvPicPr>
            <a:picLocks noChangeAspect="1" noChangeArrowheads="1"/>
          </p:cNvPicPr>
          <p:nvPr/>
        </p:nvPicPr>
        <p:blipFill>
          <a:blip r:embed="rId2" cstate="print"/>
          <a:srcRect/>
          <a:stretch>
            <a:fillRect/>
          </a:stretch>
        </p:blipFill>
        <p:spPr bwMode="auto">
          <a:xfrm>
            <a:off x="6072188" y="4643438"/>
            <a:ext cx="1295400" cy="1036637"/>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685800" y="609600"/>
            <a:ext cx="7772400" cy="1604963"/>
          </a:xfrm>
          <a:solidFill>
            <a:srgbClr val="FFCCFF"/>
          </a:solidFill>
        </p:spPr>
        <p:txBody>
          <a:bodyPr/>
          <a:lstStyle/>
          <a:p>
            <a:pPr eaLnBrk="1" hangingPunct="1"/>
            <a:r>
              <a:rPr lang="ms-MY" smtClean="0">
                <a:solidFill>
                  <a:srgbClr val="009900"/>
                </a:solidFill>
              </a:rPr>
              <a:t>How</a:t>
            </a:r>
            <a:r>
              <a:rPr lang="ms-MY" smtClean="0"/>
              <a:t> will you know what they have achieved it?</a:t>
            </a:r>
            <a:endParaRPr lang="en-US" smtClean="0"/>
          </a:p>
        </p:txBody>
      </p:sp>
      <p:sp>
        <p:nvSpPr>
          <p:cNvPr id="10244" name="Rectangle 4"/>
          <p:cNvSpPr>
            <a:spLocks noChangeArrowheads="1"/>
          </p:cNvSpPr>
          <p:nvPr/>
        </p:nvSpPr>
        <p:spPr bwMode="auto">
          <a:xfrm>
            <a:off x="457200" y="0"/>
            <a:ext cx="7543800" cy="1295400"/>
          </a:xfrm>
          <a:prstGeom prst="rect">
            <a:avLst/>
          </a:prstGeom>
          <a:noFill/>
          <a:ln w="9525">
            <a:noFill/>
            <a:miter lim="800000"/>
            <a:headEnd/>
            <a:tailEnd/>
          </a:ln>
          <a:effectLst/>
        </p:spPr>
        <p:txBody>
          <a:bodyPr anchor="b"/>
          <a:lstStyle/>
          <a:p>
            <a:pPr>
              <a:defRPr/>
            </a:pPr>
            <a:endParaRPr lang="en-US" sz="3600">
              <a:solidFill>
                <a:schemeClr val="tx2"/>
              </a:solidFill>
              <a:effectLst>
                <a:outerShdw blurRad="38100" dist="38100" dir="2700000" algn="tl">
                  <a:srgbClr val="C0C0C0"/>
                </a:outerShdw>
              </a:effectLst>
              <a:latin typeface="Arial" charset="0"/>
            </a:endParaRPr>
          </a:p>
        </p:txBody>
      </p:sp>
      <p:sp>
        <p:nvSpPr>
          <p:cNvPr id="10245" name="Rectangle 5"/>
          <p:cNvSpPr>
            <a:spLocks noChangeArrowheads="1"/>
          </p:cNvSpPr>
          <p:nvPr/>
        </p:nvSpPr>
        <p:spPr bwMode="auto">
          <a:xfrm>
            <a:off x="928688" y="2357438"/>
            <a:ext cx="7605712" cy="4195762"/>
          </a:xfrm>
          <a:prstGeom prst="rect">
            <a:avLst/>
          </a:prstGeom>
          <a:noFill/>
          <a:ln w="9525">
            <a:noFill/>
            <a:miter lim="800000"/>
            <a:headEnd/>
            <a:tailEnd/>
          </a:ln>
          <a:effectLst/>
        </p:spPr>
        <p:txBody>
          <a:bodyPr/>
          <a:lstStyle/>
          <a:p>
            <a:pPr marL="342900" indent="-342900">
              <a:spcBef>
                <a:spcPct val="45000"/>
              </a:spcBef>
              <a:buClr>
                <a:schemeClr val="hlink"/>
              </a:buClr>
              <a:buSzPct val="70000"/>
              <a:buFont typeface="Wingdings" pitchFamily="2" charset="2"/>
              <a:buChar char="n"/>
              <a:defRPr/>
            </a:pPr>
            <a:r>
              <a:rPr lang="en-GB" sz="3200" dirty="0">
                <a:effectLst>
                  <a:outerShdw blurRad="38100" dist="38100" dir="2700000" algn="tl">
                    <a:srgbClr val="C0C0C0"/>
                  </a:outerShdw>
                </a:effectLst>
                <a:latin typeface="Arial" charset="0"/>
              </a:rPr>
              <a:t>Formative Assessment</a:t>
            </a:r>
            <a:r>
              <a:rPr lang="en-US" sz="3200" dirty="0">
                <a:effectLst>
                  <a:outerShdw blurRad="38100" dist="38100" dir="2700000" algn="tl">
                    <a:srgbClr val="C0C0C0"/>
                  </a:outerShdw>
                </a:effectLst>
                <a:latin typeface="Arial" charset="0"/>
              </a:rPr>
              <a:t> </a:t>
            </a:r>
          </a:p>
          <a:p>
            <a:pPr marL="342900" indent="-342900">
              <a:spcBef>
                <a:spcPct val="45000"/>
              </a:spcBef>
              <a:buClr>
                <a:schemeClr val="hlink"/>
              </a:buClr>
              <a:buSzPct val="70000"/>
              <a:buFont typeface="Wingdings" pitchFamily="2" charset="2"/>
              <a:buChar char="n"/>
              <a:defRPr/>
            </a:pPr>
            <a:r>
              <a:rPr lang="en-GB" sz="3200" dirty="0" err="1">
                <a:effectLst>
                  <a:outerShdw blurRad="38100" dist="38100" dir="2700000" algn="tl">
                    <a:srgbClr val="C0C0C0"/>
                  </a:outerShdw>
                </a:effectLst>
                <a:latin typeface="Arial" charset="0"/>
              </a:rPr>
              <a:t>Sumative</a:t>
            </a:r>
            <a:r>
              <a:rPr lang="en-GB" sz="3200" dirty="0">
                <a:effectLst>
                  <a:outerShdw blurRad="38100" dist="38100" dir="2700000" algn="tl">
                    <a:srgbClr val="C0C0C0"/>
                  </a:outerShdw>
                </a:effectLst>
                <a:latin typeface="Arial" charset="0"/>
              </a:rPr>
              <a:t> Assessment</a:t>
            </a:r>
            <a:r>
              <a:rPr lang="en-US" sz="3200" dirty="0">
                <a:effectLst>
                  <a:outerShdw blurRad="38100" dist="38100" dir="2700000" algn="tl">
                    <a:srgbClr val="C0C0C0"/>
                  </a:outerShdw>
                </a:effectLst>
                <a:latin typeface="Arial" charset="0"/>
              </a:rPr>
              <a:t> </a:t>
            </a:r>
          </a:p>
          <a:p>
            <a:pPr marL="342900" indent="-342900">
              <a:spcBef>
                <a:spcPct val="45000"/>
              </a:spcBef>
              <a:buClr>
                <a:schemeClr val="hlink"/>
              </a:buClr>
              <a:buSzPct val="70000"/>
              <a:buFont typeface="Wingdings" pitchFamily="2" charset="2"/>
              <a:buChar char="n"/>
              <a:defRPr/>
            </a:pPr>
            <a:r>
              <a:rPr lang="en-GB" sz="3200" dirty="0">
                <a:effectLst>
                  <a:outerShdw blurRad="38100" dist="38100" dir="2700000" algn="tl">
                    <a:srgbClr val="C0C0C0"/>
                  </a:outerShdw>
                </a:effectLst>
                <a:latin typeface="Arial" charset="0"/>
              </a:rPr>
              <a:t>Course Assessment</a:t>
            </a:r>
            <a:r>
              <a:rPr lang="en-US" sz="3200" dirty="0">
                <a:effectLst>
                  <a:outerShdw blurRad="38100" dist="38100" dir="2700000" algn="tl">
                    <a:srgbClr val="C0C0C0"/>
                  </a:outerShdw>
                </a:effectLst>
                <a:latin typeface="Arial" charset="0"/>
              </a:rPr>
              <a:t> </a:t>
            </a:r>
          </a:p>
          <a:p>
            <a:pPr marL="342900" indent="-342900">
              <a:spcBef>
                <a:spcPct val="45000"/>
              </a:spcBef>
              <a:buClr>
                <a:schemeClr val="hlink"/>
              </a:buClr>
              <a:buSzPct val="70000"/>
              <a:buFont typeface="Wingdings" pitchFamily="2" charset="2"/>
              <a:buChar char="n"/>
              <a:defRPr/>
            </a:pPr>
            <a:r>
              <a:rPr lang="en-US" sz="3200" dirty="0">
                <a:effectLst>
                  <a:outerShdw blurRad="38100" dist="38100" dir="2700000" algn="tl">
                    <a:srgbClr val="C0C0C0"/>
                  </a:outerShdw>
                </a:effectLst>
                <a:latin typeface="Arial" charset="0"/>
              </a:rPr>
              <a:t>Program Assessment</a:t>
            </a:r>
          </a:p>
          <a:p>
            <a:pPr marL="342900" indent="-342900">
              <a:spcBef>
                <a:spcPct val="45000"/>
              </a:spcBef>
              <a:buClr>
                <a:schemeClr val="hlink"/>
              </a:buClr>
              <a:buSzPct val="70000"/>
              <a:buFont typeface="Wingdings" pitchFamily="2" charset="2"/>
              <a:buChar char="n"/>
              <a:defRPr/>
            </a:pPr>
            <a:r>
              <a:rPr lang="en-US" sz="3200" dirty="0">
                <a:effectLst>
                  <a:outerShdw blurRad="38100" dist="38100" dir="2700000" algn="tl">
                    <a:srgbClr val="C0C0C0"/>
                  </a:outerShdw>
                </a:effectLst>
                <a:latin typeface="Arial" charset="0"/>
              </a:rPr>
              <a:t>Assessment Tools</a:t>
            </a:r>
          </a:p>
          <a:p>
            <a:pPr marL="342900" indent="-342900">
              <a:spcBef>
                <a:spcPct val="45000"/>
              </a:spcBef>
              <a:buClr>
                <a:schemeClr val="hlink"/>
              </a:buClr>
              <a:buSzPct val="70000"/>
              <a:buFont typeface="Wingdings" pitchFamily="2" charset="2"/>
              <a:buChar char="n"/>
              <a:defRPr/>
            </a:pPr>
            <a:r>
              <a:rPr lang="en-US" sz="3200" dirty="0">
                <a:effectLst>
                  <a:outerShdw blurRad="38100" dist="38100" dir="2700000" algn="tl">
                    <a:srgbClr val="C0C0C0"/>
                  </a:outerShdw>
                </a:effectLst>
                <a:latin typeface="Arial" charset="0"/>
              </a:rPr>
              <a:t>Direct and Indirect Assessment</a:t>
            </a:r>
          </a:p>
        </p:txBody>
      </p:sp>
      <p:pic>
        <p:nvPicPr>
          <p:cNvPr id="23557" name="Picture 4" descr="j0284132"/>
          <p:cNvPicPr>
            <a:picLocks noChangeAspect="1" noChangeArrowheads="1" noCrop="1"/>
          </p:cNvPicPr>
          <p:nvPr/>
        </p:nvPicPr>
        <p:blipFill>
          <a:blip r:embed="rId2" cstate="print"/>
          <a:srcRect/>
          <a:stretch>
            <a:fillRect/>
          </a:stretch>
        </p:blipFill>
        <p:spPr bwMode="auto">
          <a:xfrm>
            <a:off x="6858000" y="3571875"/>
            <a:ext cx="1905000" cy="1735138"/>
          </a:xfrm>
          <a:prstGeom prst="rect">
            <a:avLst/>
          </a:prstGeom>
          <a:noFill/>
          <a:ln w="9525">
            <a:noFill/>
            <a:miter lim="800000"/>
            <a:headEnd/>
            <a:tailEnd/>
          </a:ln>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solidFill>
            <a:srgbClr val="FFCCFF"/>
          </a:solidFill>
        </p:spPr>
        <p:txBody>
          <a:bodyPr/>
          <a:lstStyle/>
          <a:p>
            <a:pPr eaLnBrk="1" hangingPunct="1"/>
            <a:r>
              <a:rPr lang="ms-MY" smtClean="0">
                <a:solidFill>
                  <a:srgbClr val="56C51F"/>
                </a:solidFill>
              </a:rPr>
              <a:t>How</a:t>
            </a:r>
            <a:r>
              <a:rPr lang="ms-MY" smtClean="0"/>
              <a:t> do you close the loop ?</a:t>
            </a:r>
            <a:endParaRPr lang="en-US" smtClean="0"/>
          </a:p>
        </p:txBody>
      </p:sp>
      <p:sp>
        <p:nvSpPr>
          <p:cNvPr id="24579" name="Rectangle 3"/>
          <p:cNvSpPr>
            <a:spLocks noGrp="1" noChangeArrowheads="1"/>
          </p:cNvSpPr>
          <p:nvPr>
            <p:ph type="body" idx="1"/>
          </p:nvPr>
        </p:nvSpPr>
        <p:spPr>
          <a:xfrm>
            <a:off x="1500188" y="1981200"/>
            <a:ext cx="6958012" cy="4114800"/>
          </a:xfrm>
        </p:spPr>
        <p:txBody>
          <a:bodyPr/>
          <a:lstStyle/>
          <a:p>
            <a:pPr eaLnBrk="1" hangingPunct="1"/>
            <a:r>
              <a:rPr lang="en-US" smtClean="0"/>
              <a:t>Assessment Plan</a:t>
            </a:r>
          </a:p>
          <a:p>
            <a:pPr eaLnBrk="1" hangingPunct="1"/>
            <a:r>
              <a:rPr lang="en-US" smtClean="0"/>
              <a:t>Who is doing what and when</a:t>
            </a:r>
          </a:p>
          <a:p>
            <a:pPr eaLnBrk="1" hangingPunct="1"/>
            <a:r>
              <a:rPr lang="en-US" smtClean="0"/>
              <a:t>Stakeholder participation </a:t>
            </a:r>
          </a:p>
          <a:p>
            <a:pPr eaLnBrk="1" hangingPunct="1"/>
            <a:r>
              <a:rPr lang="en-US" smtClean="0"/>
              <a:t>CQI in place </a:t>
            </a:r>
          </a:p>
          <a:p>
            <a:pPr eaLnBrk="1" hangingPunct="1"/>
            <a:endParaRPr lang="en-US" smtClean="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2"/>
          <p:cNvSpPr>
            <a:spLocks noGrp="1" noChangeArrowheads="1"/>
          </p:cNvSpPr>
          <p:nvPr>
            <p:ph type="title"/>
          </p:nvPr>
        </p:nvSpPr>
        <p:spPr>
          <a:xfrm>
            <a:off x="500034" y="142852"/>
            <a:ext cx="8215370" cy="1143000"/>
          </a:xfrm>
        </p:spPr>
        <p:txBody>
          <a:bodyPr>
            <a:normAutofit fontScale="90000"/>
          </a:bodyPr>
          <a:lstStyle/>
          <a:p>
            <a:pPr eaLnBrk="1" fontAlgn="auto" hangingPunct="1">
              <a:spcAft>
                <a:spcPts val="0"/>
              </a:spcAft>
              <a:defRPr/>
            </a:pPr>
            <a:r>
              <a:rPr lang="en-US" sz="3200" dirty="0" smtClean="0"/>
              <a:t>(v) Modern </a:t>
            </a:r>
            <a:r>
              <a:rPr lang="en-US" sz="3200" dirty="0" smtClean="0"/>
              <a:t>Tool Usage</a:t>
            </a:r>
            <a:r>
              <a:rPr lang="en-US" sz="4000" dirty="0" smtClean="0"/>
              <a:t/>
            </a:r>
            <a:br>
              <a:rPr lang="en-US" sz="4000" dirty="0" smtClean="0"/>
            </a:br>
            <a:r>
              <a:rPr lang="en-US" sz="2000" dirty="0" smtClean="0"/>
              <a:t>Differentiating Characteristic: Level of Understanding of the Appropriateness of the Tool</a:t>
            </a:r>
          </a:p>
        </p:txBody>
      </p:sp>
      <p:graphicFrame>
        <p:nvGraphicFramePr>
          <p:cNvPr id="256043" name="Group 43"/>
          <p:cNvGraphicFramePr>
            <a:graphicFrameLocks noGrp="1"/>
          </p:cNvGraphicFramePr>
          <p:nvPr>
            <p:ph type="tbl" idx="1"/>
            <p:extLst>
              <p:ext uri="{D42A27DB-BD31-4B8C-83A1-F6EECF244321}">
                <p14:modId xmlns:p14="http://schemas.microsoft.com/office/powerpoint/2010/main" val="1489442165"/>
              </p:ext>
            </p:extLst>
          </p:nvPr>
        </p:nvGraphicFramePr>
        <p:xfrm>
          <a:off x="457200" y="1643049"/>
          <a:ext cx="8229600" cy="5212080"/>
        </p:xfrm>
        <a:graphic>
          <a:graphicData uri="http://schemas.openxmlformats.org/drawingml/2006/table">
            <a:tbl>
              <a:tblPr/>
              <a:tblGrid>
                <a:gridCol w="2746375"/>
                <a:gridCol w="2736850"/>
                <a:gridCol w="2746375"/>
              </a:tblGrid>
              <a:tr h="1005051">
                <a:tc>
                  <a:txBody>
                    <a:bodyPr/>
                    <a:lstStyle/>
                    <a:p>
                      <a:pPr marL="0" marR="0" lvl="0" indent="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n-GB" sz="2000" b="1" i="0" u="none" strike="noStrike" cap="none" normalizeH="0" baseline="0" dirty="0" smtClean="0">
                          <a:ln>
                            <a:noFill/>
                          </a:ln>
                          <a:solidFill>
                            <a:schemeClr val="tx1"/>
                          </a:solidFill>
                          <a:effectLst>
                            <a:outerShdw blurRad="38100" dist="38100" dir="2700000" algn="tl">
                              <a:srgbClr val="000000"/>
                            </a:outerShdw>
                          </a:effectLst>
                          <a:latin typeface="Verdana" pitchFamily="34" charset="0"/>
                          <a:cs typeface="Times New Roman" pitchFamily="18" charset="0"/>
                        </a:rPr>
                        <a:t>Engineer –</a:t>
                      </a:r>
                    </a:p>
                    <a:p>
                      <a:pPr marL="0" marR="0" lvl="0" indent="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n-GB" sz="2000" b="1" i="0" u="none" strike="noStrike" cap="none" normalizeH="0" baseline="0" dirty="0" smtClean="0">
                          <a:ln>
                            <a:noFill/>
                          </a:ln>
                          <a:solidFill>
                            <a:schemeClr val="tx1"/>
                          </a:solidFill>
                          <a:effectLst>
                            <a:outerShdw blurRad="38100" dist="38100" dir="2700000" algn="tl">
                              <a:srgbClr val="000000"/>
                            </a:outerShdw>
                          </a:effectLst>
                          <a:latin typeface="Verdana" pitchFamily="34" charset="0"/>
                          <a:cs typeface="Times New Roman" pitchFamily="18" charset="0"/>
                        </a:rPr>
                        <a:t>Washington Accord</a:t>
                      </a:r>
                      <a:endParaRPr kumimoji="0" lang="en-GB" sz="2000" b="1" i="0" u="none" strike="noStrike" cap="none" normalizeH="0" baseline="0" dirty="0" smtClean="0">
                        <a:ln>
                          <a:noFill/>
                        </a:ln>
                        <a:solidFill>
                          <a:schemeClr val="tx1"/>
                        </a:solidFill>
                        <a:effectLst>
                          <a:outerShdw blurRad="38100" dist="38100" dir="2700000" algn="tl">
                            <a:srgbClr val="000000"/>
                          </a:outerShdw>
                        </a:effectLst>
                        <a:latin typeface="Verdana" pitchFamily="34"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n-GB" sz="1800" b="1" i="0" u="none" strike="noStrike" cap="none" normalizeH="0" baseline="0" dirty="0" smtClean="0">
                          <a:ln>
                            <a:noFill/>
                          </a:ln>
                          <a:solidFill>
                            <a:schemeClr val="tx1"/>
                          </a:solidFill>
                          <a:effectLst>
                            <a:outerShdw blurRad="38100" dist="38100" dir="2700000" algn="tl">
                              <a:srgbClr val="000000"/>
                            </a:outerShdw>
                          </a:effectLst>
                          <a:latin typeface="Verdana" pitchFamily="34" charset="0"/>
                          <a:cs typeface="Arial" charset="0"/>
                        </a:rPr>
                        <a:t>Engineering Technologist –</a:t>
                      </a:r>
                    </a:p>
                    <a:p>
                      <a:pPr marL="0" marR="0" lvl="0" indent="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n-GB" sz="1600" b="1" i="0" u="none" strike="noStrike" cap="none" normalizeH="0" baseline="0" dirty="0" smtClean="0">
                          <a:ln>
                            <a:noFill/>
                          </a:ln>
                          <a:solidFill>
                            <a:schemeClr val="tx1"/>
                          </a:solidFill>
                          <a:effectLst>
                            <a:outerShdw blurRad="38100" dist="38100" dir="2700000" algn="tl">
                              <a:srgbClr val="000000"/>
                            </a:outerShdw>
                          </a:effectLst>
                          <a:latin typeface="Verdana" pitchFamily="34" charset="0"/>
                          <a:cs typeface="Arial" charset="0"/>
                        </a:rPr>
                        <a:t>Sydney Accord</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n-GB" sz="1800" b="1" i="0" u="none" strike="noStrike" cap="none" normalizeH="0" baseline="0" dirty="0" smtClean="0">
                          <a:ln>
                            <a:noFill/>
                          </a:ln>
                          <a:solidFill>
                            <a:schemeClr val="tx1"/>
                          </a:solidFill>
                          <a:effectLst>
                            <a:outerShdw blurRad="38100" dist="38100" dir="2700000" algn="tl">
                              <a:srgbClr val="000000"/>
                            </a:outerShdw>
                          </a:effectLst>
                          <a:latin typeface="Verdana" pitchFamily="34" charset="0"/>
                          <a:cs typeface="Times New Roman" pitchFamily="18" charset="0"/>
                        </a:rPr>
                        <a:t>Engineering Technician –</a:t>
                      </a:r>
                    </a:p>
                    <a:p>
                      <a:pPr marL="0" marR="0" lvl="0" indent="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n-GB" sz="1600" b="1" i="0" u="none" strike="noStrike" cap="none" normalizeH="0" baseline="0" dirty="0" smtClean="0">
                          <a:ln>
                            <a:noFill/>
                          </a:ln>
                          <a:solidFill>
                            <a:schemeClr val="tx1"/>
                          </a:solidFill>
                          <a:effectLst>
                            <a:outerShdw blurRad="38100" dist="38100" dir="2700000" algn="tl">
                              <a:srgbClr val="000000"/>
                            </a:outerShdw>
                          </a:effectLst>
                          <a:latin typeface="Verdana" pitchFamily="34" charset="0"/>
                          <a:cs typeface="Times New Roman" pitchFamily="18" charset="0"/>
                        </a:rPr>
                        <a:t>Dublin Accord</a:t>
                      </a:r>
                      <a:endParaRPr kumimoji="0" lang="en-GB" sz="1600" b="1" i="0" u="none" strike="noStrike" cap="none" normalizeH="0" baseline="0" dirty="0" smtClean="0">
                        <a:ln>
                          <a:noFill/>
                        </a:ln>
                        <a:solidFill>
                          <a:schemeClr val="tx1"/>
                        </a:solidFill>
                        <a:effectLst>
                          <a:outerShdw blurRad="38100" dist="38100" dir="2700000" algn="tl">
                            <a:srgbClr val="000000"/>
                          </a:outerShdw>
                        </a:effectLst>
                        <a:latin typeface="Verdana" pitchFamily="34"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06956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dirty="0" smtClean="0">
                          <a:ln>
                            <a:noFill/>
                          </a:ln>
                          <a:solidFill>
                            <a:schemeClr val="tx1"/>
                          </a:solidFill>
                          <a:effectLst/>
                          <a:latin typeface="Verdana" pitchFamily="34" charset="0"/>
                          <a:cs typeface="Arial" charset="0"/>
                        </a:rPr>
                        <a:t>Create, select, and apply appropriate techniques, resources, </a:t>
                      </a:r>
                      <a:br>
                        <a:rPr kumimoji="0" lang="en-GB" sz="1800" b="1" i="0" u="none" strike="noStrike" cap="none" normalizeH="0" baseline="0" dirty="0" smtClean="0">
                          <a:ln>
                            <a:noFill/>
                          </a:ln>
                          <a:solidFill>
                            <a:schemeClr val="tx1"/>
                          </a:solidFill>
                          <a:effectLst/>
                          <a:latin typeface="Verdana" pitchFamily="34" charset="0"/>
                          <a:cs typeface="Arial" charset="0"/>
                        </a:rPr>
                      </a:br>
                      <a:r>
                        <a:rPr kumimoji="0" lang="en-GB" sz="1800" b="1" i="0" u="none" strike="noStrike" cap="none" normalizeH="0" baseline="0" dirty="0" smtClean="0">
                          <a:ln>
                            <a:noFill/>
                          </a:ln>
                          <a:solidFill>
                            <a:schemeClr val="tx1"/>
                          </a:solidFill>
                          <a:effectLst/>
                          <a:latin typeface="Verdana" pitchFamily="34" charset="0"/>
                          <a:cs typeface="Arial" charset="0"/>
                        </a:rPr>
                        <a:t>and modern engineering</a:t>
                      </a:r>
                      <a:r>
                        <a:rPr kumimoji="0" lang="en-GB" sz="1800" b="1" i="0" u="none" strike="noStrike" cap="none" normalizeH="0" baseline="0" dirty="0" smtClean="0">
                          <a:ln>
                            <a:noFill/>
                          </a:ln>
                          <a:solidFill>
                            <a:srgbClr val="FF0000"/>
                          </a:solidFill>
                          <a:effectLst/>
                          <a:latin typeface="Verdana" pitchFamily="34" charset="0"/>
                          <a:cs typeface="Arial" charset="0"/>
                        </a:rPr>
                        <a:t> </a:t>
                      </a:r>
                      <a:r>
                        <a:rPr kumimoji="0" lang="en-GB" sz="1800" b="1" i="0" u="sng" strike="noStrike" cap="none" normalizeH="0" baseline="0" dirty="0" smtClean="0">
                          <a:ln>
                            <a:noFill/>
                          </a:ln>
                          <a:solidFill>
                            <a:srgbClr val="FF0000"/>
                          </a:solidFill>
                          <a:effectLst/>
                          <a:latin typeface="Verdana" pitchFamily="34" charset="0"/>
                          <a:cs typeface="Arial" charset="0"/>
                        </a:rPr>
                        <a:t>and IT</a:t>
                      </a:r>
                      <a:r>
                        <a:rPr kumimoji="0" lang="en-GB" sz="1800" b="1" i="0" u="sng" strike="noStrike" cap="none" normalizeH="0" baseline="0" dirty="0" smtClean="0">
                          <a:ln>
                            <a:noFill/>
                          </a:ln>
                          <a:solidFill>
                            <a:schemeClr val="tx1"/>
                          </a:solidFill>
                          <a:effectLst/>
                          <a:latin typeface="Verdana" pitchFamily="34" charset="0"/>
                          <a:cs typeface="Arial" charset="0"/>
                        </a:rPr>
                        <a:t> </a:t>
                      </a:r>
                      <a:r>
                        <a:rPr kumimoji="0" lang="en-GB" sz="1800" b="1" i="0" u="none" strike="noStrike" cap="none" normalizeH="0" baseline="0" dirty="0" smtClean="0">
                          <a:ln>
                            <a:noFill/>
                          </a:ln>
                          <a:solidFill>
                            <a:schemeClr val="tx1"/>
                          </a:solidFill>
                          <a:effectLst/>
                          <a:latin typeface="Verdana" pitchFamily="34" charset="0"/>
                          <a:cs typeface="Arial" charset="0"/>
                        </a:rPr>
                        <a:t>tools</a:t>
                      </a:r>
                      <a:r>
                        <a:rPr kumimoji="0" lang="en-GB" sz="1800" b="1" i="0" u="none" strike="noStrike" cap="none" normalizeH="0" baseline="0" dirty="0" smtClean="0">
                          <a:ln>
                            <a:noFill/>
                          </a:ln>
                          <a:solidFill>
                            <a:schemeClr val="tx1"/>
                          </a:solidFill>
                          <a:effectLst/>
                          <a:latin typeface="Verdana" pitchFamily="34" charset="0"/>
                          <a:cs typeface="Arial" charset="0"/>
                        </a:rPr>
                        <a:t>, including prediction and modelling, </a:t>
                      </a:r>
                      <a:br>
                        <a:rPr kumimoji="0" lang="en-GB" sz="1800" b="1" i="0" u="none" strike="noStrike" cap="none" normalizeH="0" baseline="0" dirty="0" smtClean="0">
                          <a:ln>
                            <a:noFill/>
                          </a:ln>
                          <a:solidFill>
                            <a:schemeClr val="tx1"/>
                          </a:solidFill>
                          <a:effectLst/>
                          <a:latin typeface="Verdana" pitchFamily="34" charset="0"/>
                          <a:cs typeface="Arial" charset="0"/>
                        </a:rPr>
                      </a:br>
                      <a:r>
                        <a:rPr kumimoji="0" lang="en-GB" sz="1800" b="1" i="0" u="none" strike="noStrike" cap="none" normalizeH="0" baseline="0" dirty="0" smtClean="0">
                          <a:ln>
                            <a:noFill/>
                          </a:ln>
                          <a:solidFill>
                            <a:schemeClr val="tx1"/>
                          </a:solidFill>
                          <a:effectLst/>
                          <a:latin typeface="Verdana" pitchFamily="34" charset="0"/>
                          <a:cs typeface="Arial" charset="0"/>
                        </a:rPr>
                        <a:t>to</a:t>
                      </a:r>
                      <a:r>
                        <a:rPr kumimoji="0" lang="en-GB" sz="1800" b="1" i="0" u="none" strike="noStrike" cap="none" normalizeH="0" baseline="0" dirty="0" smtClean="0">
                          <a:ln>
                            <a:noFill/>
                          </a:ln>
                          <a:solidFill>
                            <a:srgbClr val="FFFF00"/>
                          </a:solidFill>
                          <a:effectLst/>
                          <a:latin typeface="Verdana" pitchFamily="34" charset="0"/>
                          <a:cs typeface="Arial" charset="0"/>
                        </a:rPr>
                        <a:t> </a:t>
                      </a:r>
                      <a:r>
                        <a:rPr kumimoji="0" lang="en-GB" sz="1800" b="1" i="0" u="none" strike="noStrike" cap="none" normalizeH="0" baseline="0" dirty="0" smtClean="0">
                          <a:ln>
                            <a:noFill/>
                          </a:ln>
                          <a:solidFill>
                            <a:srgbClr val="FF0000"/>
                          </a:solidFill>
                          <a:effectLst/>
                          <a:latin typeface="Verdana" pitchFamily="34" charset="0"/>
                          <a:cs typeface="Arial" charset="0"/>
                        </a:rPr>
                        <a:t>complex engineering activities</a:t>
                      </a:r>
                      <a:r>
                        <a:rPr kumimoji="0" lang="en-GB" sz="1800" b="1" i="0" u="none" strike="noStrike" cap="none" normalizeH="0" baseline="0" dirty="0" smtClean="0">
                          <a:ln>
                            <a:noFill/>
                          </a:ln>
                          <a:solidFill>
                            <a:schemeClr val="tx1"/>
                          </a:solidFill>
                          <a:effectLst/>
                          <a:latin typeface="Verdana" pitchFamily="34" charset="0"/>
                          <a:cs typeface="Arial" charset="0"/>
                        </a:rPr>
                        <a:t>, with </a:t>
                      </a:r>
                      <a:br>
                        <a:rPr kumimoji="0" lang="en-GB" sz="1800" b="1" i="0" u="none" strike="noStrike" cap="none" normalizeH="0" baseline="0" dirty="0" smtClean="0">
                          <a:ln>
                            <a:noFill/>
                          </a:ln>
                          <a:solidFill>
                            <a:schemeClr val="tx1"/>
                          </a:solidFill>
                          <a:effectLst/>
                          <a:latin typeface="Verdana" pitchFamily="34" charset="0"/>
                          <a:cs typeface="Arial" charset="0"/>
                        </a:rPr>
                      </a:br>
                      <a:r>
                        <a:rPr kumimoji="0" lang="en-GB" sz="1800" b="1" i="0" u="none" strike="noStrike" cap="none" normalizeH="0" baseline="0" dirty="0" smtClean="0">
                          <a:ln>
                            <a:noFill/>
                          </a:ln>
                          <a:solidFill>
                            <a:schemeClr val="tx1"/>
                          </a:solidFill>
                          <a:effectLst/>
                          <a:latin typeface="Verdana" pitchFamily="34" charset="0"/>
                          <a:cs typeface="Arial" charset="0"/>
                        </a:rPr>
                        <a:t>an understanding of the limitations</a:t>
                      </a:r>
                      <a:endParaRPr kumimoji="0" lang="en-US" sz="1800" b="1" i="0" u="none" strike="noStrike" cap="none" normalizeH="0" baseline="0" dirty="0" smtClean="0">
                        <a:ln>
                          <a:noFill/>
                        </a:ln>
                        <a:solidFill>
                          <a:schemeClr val="tx1"/>
                        </a:solidFill>
                        <a:effectLst/>
                        <a:latin typeface="Verdana" pitchFamily="34" charset="0"/>
                        <a:cs typeface="Arial" charset="0"/>
                      </a:endParaRPr>
                    </a:p>
                    <a:p>
                      <a:pPr marL="0" marR="0" lvl="0" indent="0" algn="l"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endParaRPr kumimoji="0" lang="en-GB" sz="1800" b="0" i="0" u="none" strike="noStrike" cap="none" normalizeH="0" baseline="0" dirty="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dirty="0" smtClean="0">
                          <a:ln>
                            <a:noFill/>
                          </a:ln>
                          <a:solidFill>
                            <a:schemeClr val="tx1"/>
                          </a:solidFill>
                          <a:effectLst/>
                          <a:latin typeface="Verdana" pitchFamily="34" charset="0"/>
                          <a:cs typeface="Arial" charset="0"/>
                        </a:rPr>
                        <a:t>Select and apply appropriate techniques, resources, </a:t>
                      </a:r>
                      <a:br>
                        <a:rPr kumimoji="0" lang="en-GB" sz="1800" b="1" i="0" u="none" strike="noStrike" cap="none" normalizeH="0" baseline="0" dirty="0" smtClean="0">
                          <a:ln>
                            <a:noFill/>
                          </a:ln>
                          <a:solidFill>
                            <a:schemeClr val="tx1"/>
                          </a:solidFill>
                          <a:effectLst/>
                          <a:latin typeface="Verdana" pitchFamily="34" charset="0"/>
                          <a:cs typeface="Arial" charset="0"/>
                        </a:rPr>
                      </a:br>
                      <a:r>
                        <a:rPr kumimoji="0" lang="en-GB" sz="1800" b="1" i="0" u="none" strike="noStrike" cap="none" normalizeH="0" baseline="0" dirty="0" smtClean="0">
                          <a:ln>
                            <a:noFill/>
                          </a:ln>
                          <a:solidFill>
                            <a:schemeClr val="tx1"/>
                          </a:solidFill>
                          <a:effectLst/>
                          <a:latin typeface="Verdana" pitchFamily="34" charset="0"/>
                          <a:cs typeface="Arial" charset="0"/>
                        </a:rPr>
                        <a:t>and modern engineering tools, including prediction and modelling, to </a:t>
                      </a:r>
                      <a:r>
                        <a:rPr kumimoji="0" lang="en-GB" sz="1800" b="1" i="0" u="none" strike="noStrike" cap="none" normalizeH="0" baseline="0" dirty="0" smtClean="0">
                          <a:ln>
                            <a:noFill/>
                          </a:ln>
                          <a:solidFill>
                            <a:srgbClr val="FF0000"/>
                          </a:solidFill>
                          <a:effectLst/>
                          <a:latin typeface="Verdana" pitchFamily="34" charset="0"/>
                          <a:cs typeface="Arial" charset="0"/>
                        </a:rPr>
                        <a:t>broadly defined engineering activities</a:t>
                      </a:r>
                      <a:r>
                        <a:rPr kumimoji="0" lang="en-GB" sz="1800" b="1" i="0" u="none" strike="noStrike" cap="none" normalizeH="0" baseline="0" dirty="0" smtClean="0">
                          <a:ln>
                            <a:noFill/>
                          </a:ln>
                          <a:solidFill>
                            <a:schemeClr val="tx1"/>
                          </a:solidFill>
                          <a:effectLst/>
                          <a:latin typeface="Verdana" pitchFamily="34" charset="0"/>
                          <a:cs typeface="Arial" charset="0"/>
                        </a:rPr>
                        <a:t>, with </a:t>
                      </a:r>
                      <a:br>
                        <a:rPr kumimoji="0" lang="en-GB" sz="1800" b="1" i="0" u="none" strike="noStrike" cap="none" normalizeH="0" baseline="0" dirty="0" smtClean="0">
                          <a:ln>
                            <a:noFill/>
                          </a:ln>
                          <a:solidFill>
                            <a:schemeClr val="tx1"/>
                          </a:solidFill>
                          <a:effectLst/>
                          <a:latin typeface="Verdana" pitchFamily="34" charset="0"/>
                          <a:cs typeface="Arial" charset="0"/>
                        </a:rPr>
                      </a:br>
                      <a:r>
                        <a:rPr kumimoji="0" lang="en-GB" sz="1800" b="1" i="0" u="none" strike="noStrike" cap="none" normalizeH="0" baseline="0" dirty="0" smtClean="0">
                          <a:ln>
                            <a:noFill/>
                          </a:ln>
                          <a:solidFill>
                            <a:schemeClr val="tx1"/>
                          </a:solidFill>
                          <a:effectLst/>
                          <a:latin typeface="Verdana" pitchFamily="34" charset="0"/>
                          <a:cs typeface="Arial" charset="0"/>
                        </a:rPr>
                        <a:t>an understanding of the limitations</a:t>
                      </a:r>
                      <a:endParaRPr kumimoji="0" lang="en-US" sz="1800" b="1" i="0" u="none" strike="noStrike" cap="none" normalizeH="0" baseline="0" dirty="0" smtClean="0">
                        <a:ln>
                          <a:noFill/>
                        </a:ln>
                        <a:solidFill>
                          <a:schemeClr val="tx1"/>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dirty="0" smtClean="0">
                          <a:ln>
                            <a:noFill/>
                          </a:ln>
                          <a:solidFill>
                            <a:schemeClr val="tx1"/>
                          </a:solidFill>
                          <a:effectLst/>
                          <a:latin typeface="Verdana" pitchFamily="34" charset="0"/>
                          <a:cs typeface="Arial" charset="0"/>
                        </a:rPr>
                        <a:t>Apply appropriate techniques, resources, </a:t>
                      </a:r>
                      <a:br>
                        <a:rPr kumimoji="0" lang="en-GB" sz="1800" b="1" i="0" u="none" strike="noStrike" cap="none" normalizeH="0" baseline="0" dirty="0" smtClean="0">
                          <a:ln>
                            <a:noFill/>
                          </a:ln>
                          <a:solidFill>
                            <a:schemeClr val="tx1"/>
                          </a:solidFill>
                          <a:effectLst/>
                          <a:latin typeface="Verdana" pitchFamily="34" charset="0"/>
                          <a:cs typeface="Arial" charset="0"/>
                        </a:rPr>
                      </a:br>
                      <a:r>
                        <a:rPr kumimoji="0" lang="en-GB" sz="1800" b="1" i="0" u="none" strike="noStrike" cap="none" normalizeH="0" baseline="0" dirty="0" smtClean="0">
                          <a:ln>
                            <a:noFill/>
                          </a:ln>
                          <a:solidFill>
                            <a:schemeClr val="tx1"/>
                          </a:solidFill>
                          <a:effectLst/>
                          <a:latin typeface="Verdana" pitchFamily="34" charset="0"/>
                          <a:cs typeface="Arial" charset="0"/>
                        </a:rPr>
                        <a:t>and modern engineering tools </a:t>
                      </a:r>
                      <a:br>
                        <a:rPr kumimoji="0" lang="en-GB" sz="1800" b="1" i="0" u="none" strike="noStrike" cap="none" normalizeH="0" baseline="0" dirty="0" smtClean="0">
                          <a:ln>
                            <a:noFill/>
                          </a:ln>
                          <a:solidFill>
                            <a:schemeClr val="tx1"/>
                          </a:solidFill>
                          <a:effectLst/>
                          <a:latin typeface="Verdana" pitchFamily="34" charset="0"/>
                          <a:cs typeface="Arial" charset="0"/>
                        </a:rPr>
                      </a:br>
                      <a:r>
                        <a:rPr kumimoji="0" lang="en-GB" sz="1800" b="1" i="0" u="none" strike="noStrike" cap="none" normalizeH="0" baseline="0" dirty="0" smtClean="0">
                          <a:ln>
                            <a:noFill/>
                          </a:ln>
                          <a:solidFill>
                            <a:schemeClr val="tx1"/>
                          </a:solidFill>
                          <a:effectLst/>
                          <a:latin typeface="Verdana" pitchFamily="34" charset="0"/>
                          <a:cs typeface="Arial" charset="0"/>
                        </a:rPr>
                        <a:t>to </a:t>
                      </a:r>
                      <a:r>
                        <a:rPr kumimoji="0" lang="en-GB" sz="1800" b="1" i="0" u="none" strike="noStrike" cap="none" normalizeH="0" baseline="0" dirty="0" smtClean="0">
                          <a:ln>
                            <a:noFill/>
                          </a:ln>
                          <a:solidFill>
                            <a:srgbClr val="FF0000"/>
                          </a:solidFill>
                          <a:effectLst/>
                          <a:latin typeface="Verdana" pitchFamily="34" charset="0"/>
                          <a:cs typeface="Arial" charset="0"/>
                        </a:rPr>
                        <a:t>well-defined</a:t>
                      </a:r>
                      <a:r>
                        <a:rPr kumimoji="0" lang="en-GB" sz="1800" b="1" i="0" u="none" strike="noStrike" cap="none" normalizeH="0" baseline="0" dirty="0" smtClean="0">
                          <a:ln>
                            <a:noFill/>
                          </a:ln>
                          <a:solidFill>
                            <a:srgbClr val="FF0000"/>
                          </a:solidFill>
                          <a:effectLst>
                            <a:outerShdw blurRad="38100" dist="38100" dir="2700000" algn="tl">
                              <a:srgbClr val="000000"/>
                            </a:outerShdw>
                          </a:effectLst>
                          <a:latin typeface="Verdana" pitchFamily="34" charset="0"/>
                          <a:cs typeface="Arial" charset="0"/>
                        </a:rPr>
                        <a:t> </a:t>
                      </a:r>
                      <a:r>
                        <a:rPr kumimoji="0" lang="en-GB" sz="1800" b="1" i="0" u="none" strike="noStrike" cap="none" normalizeH="0" baseline="0" dirty="0" smtClean="0">
                          <a:ln>
                            <a:noFill/>
                          </a:ln>
                          <a:solidFill>
                            <a:srgbClr val="FF0000"/>
                          </a:solidFill>
                          <a:effectLst/>
                          <a:latin typeface="Verdana" pitchFamily="34" charset="0"/>
                          <a:cs typeface="Arial" charset="0"/>
                        </a:rPr>
                        <a:t>engineering activities, </a:t>
                      </a:r>
                      <a:r>
                        <a:rPr kumimoji="0" lang="en-GB" sz="1800" b="1" i="0" u="none" strike="noStrike" cap="none" normalizeH="0" baseline="0" dirty="0" smtClean="0">
                          <a:ln>
                            <a:noFill/>
                          </a:ln>
                          <a:solidFill>
                            <a:schemeClr val="tx1"/>
                          </a:solidFill>
                          <a:effectLst/>
                          <a:latin typeface="Verdana" pitchFamily="34" charset="0"/>
                          <a:cs typeface="Arial" charset="0"/>
                        </a:rPr>
                        <a:t>with </a:t>
                      </a:r>
                      <a:br>
                        <a:rPr kumimoji="0" lang="en-GB" sz="1800" b="1" i="0" u="none" strike="noStrike" cap="none" normalizeH="0" baseline="0" dirty="0" smtClean="0">
                          <a:ln>
                            <a:noFill/>
                          </a:ln>
                          <a:solidFill>
                            <a:schemeClr val="tx1"/>
                          </a:solidFill>
                          <a:effectLst/>
                          <a:latin typeface="Verdana" pitchFamily="34" charset="0"/>
                          <a:cs typeface="Arial" charset="0"/>
                        </a:rPr>
                      </a:br>
                      <a:r>
                        <a:rPr kumimoji="0" lang="en-GB" sz="1800" b="1" i="0" u="none" strike="noStrike" cap="none" normalizeH="0" baseline="0" dirty="0" smtClean="0">
                          <a:ln>
                            <a:noFill/>
                          </a:ln>
                          <a:solidFill>
                            <a:schemeClr val="tx1"/>
                          </a:solidFill>
                          <a:effectLst/>
                          <a:latin typeface="Verdana" pitchFamily="34" charset="0"/>
                          <a:cs typeface="Arial" charset="0"/>
                        </a:rPr>
                        <a:t>an awareness </a:t>
                      </a:r>
                      <a:br>
                        <a:rPr kumimoji="0" lang="en-GB" sz="1800" b="1" i="0" u="none" strike="noStrike" cap="none" normalizeH="0" baseline="0" dirty="0" smtClean="0">
                          <a:ln>
                            <a:noFill/>
                          </a:ln>
                          <a:solidFill>
                            <a:schemeClr val="tx1"/>
                          </a:solidFill>
                          <a:effectLst/>
                          <a:latin typeface="Verdana" pitchFamily="34" charset="0"/>
                          <a:cs typeface="Arial" charset="0"/>
                        </a:rPr>
                      </a:br>
                      <a:r>
                        <a:rPr kumimoji="0" lang="en-GB" sz="1800" b="1" i="0" u="none" strike="noStrike" cap="none" normalizeH="0" baseline="0" dirty="0" smtClean="0">
                          <a:ln>
                            <a:noFill/>
                          </a:ln>
                          <a:solidFill>
                            <a:schemeClr val="tx1"/>
                          </a:solidFill>
                          <a:effectLst/>
                          <a:latin typeface="Verdana" pitchFamily="34" charset="0"/>
                          <a:cs typeface="Arial" charset="0"/>
                        </a:rPr>
                        <a:t>of the limitations</a:t>
                      </a:r>
                      <a:endParaRPr kumimoji="0" lang="en-US" sz="1800" b="1" i="0" u="none" strike="noStrike" cap="none" normalizeH="0" baseline="0" dirty="0" smtClean="0">
                        <a:ln>
                          <a:noFill/>
                        </a:ln>
                        <a:solidFill>
                          <a:schemeClr val="tx1"/>
                        </a:solidFill>
                        <a:effectLst/>
                        <a:latin typeface="Verdana" pitchFamily="34" charset="0"/>
                        <a:cs typeface="Arial" charset="0"/>
                      </a:endParaRPr>
                    </a:p>
                    <a:p>
                      <a:pPr marL="0" marR="0" lvl="0" indent="0" algn="l"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endParaRPr kumimoji="0" lang="en-GB" sz="1800" b="0" i="0" u="none" strike="noStrike" cap="none" normalizeH="0" baseline="0" dirty="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 4</a:t>
            </a:r>
            <a:endParaRPr lang="en-MY" dirty="0"/>
          </a:p>
        </p:txBody>
      </p:sp>
      <p:sp>
        <p:nvSpPr>
          <p:cNvPr id="3" name="Content Placeholder 2"/>
          <p:cNvSpPr>
            <a:spLocks noGrp="1"/>
          </p:cNvSpPr>
          <p:nvPr>
            <p:ph idx="1"/>
          </p:nvPr>
        </p:nvSpPr>
        <p:spPr/>
        <p:txBody>
          <a:bodyPr/>
          <a:lstStyle/>
          <a:p>
            <a:endParaRPr lang="en-MY"/>
          </a:p>
        </p:txBody>
      </p:sp>
    </p:spTree>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Scenario</a:t>
            </a:r>
            <a:endParaRPr lang="en-MY" dirty="0"/>
          </a:p>
        </p:txBody>
      </p:sp>
      <p:sp>
        <p:nvSpPr>
          <p:cNvPr id="3" name="Content Placeholder 2"/>
          <p:cNvSpPr>
            <a:spLocks noGrp="1"/>
          </p:cNvSpPr>
          <p:nvPr>
            <p:ph idx="1"/>
          </p:nvPr>
        </p:nvSpPr>
        <p:spPr/>
        <p:txBody>
          <a:bodyPr>
            <a:normAutofit fontScale="92500" lnSpcReduction="20000"/>
          </a:bodyPr>
          <a:lstStyle/>
          <a:p>
            <a:r>
              <a:rPr lang="en-US" dirty="0" err="1" smtClean="0"/>
              <a:t>OneMalaysia</a:t>
            </a:r>
            <a:r>
              <a:rPr lang="en-US" dirty="0" smtClean="0"/>
              <a:t> University decided to start a new “general” engineering programme (</a:t>
            </a:r>
            <a:r>
              <a:rPr lang="en-US" dirty="0" err="1" smtClean="0"/>
              <a:t>Bac</a:t>
            </a:r>
            <a:r>
              <a:rPr lang="en-US" dirty="0" smtClean="0"/>
              <a:t> of Eng) in addition to the existing two </a:t>
            </a:r>
            <a:r>
              <a:rPr lang="en-US" dirty="0" err="1" smtClean="0"/>
              <a:t>programmes</a:t>
            </a:r>
            <a:r>
              <a:rPr lang="en-US" dirty="0" smtClean="0"/>
              <a:t>. The existing </a:t>
            </a:r>
            <a:r>
              <a:rPr lang="en-US" dirty="0" err="1" smtClean="0"/>
              <a:t>programmes</a:t>
            </a:r>
            <a:r>
              <a:rPr lang="en-US" dirty="0" smtClean="0"/>
              <a:t> have only one common programme objective, i.e., “to produce engineers (according to the related field). The team which includes you is responsible to develop the new programme, and had decided to expand the programme objectives to include</a:t>
            </a:r>
          </a:p>
          <a:p>
            <a:pPr lvl="1"/>
            <a:r>
              <a:rPr lang="en-US" dirty="0" smtClean="0"/>
              <a:t>Global player</a:t>
            </a:r>
          </a:p>
          <a:p>
            <a:pPr lvl="1"/>
            <a:r>
              <a:rPr lang="en-US" dirty="0" smtClean="0"/>
              <a:t>Leading in advanced design</a:t>
            </a:r>
            <a:endParaRPr lang="en-MY" dirty="0"/>
          </a:p>
        </p:txBody>
      </p:sp>
    </p:spTree>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MY" dirty="0"/>
          </a:p>
        </p:txBody>
      </p:sp>
      <p:sp>
        <p:nvSpPr>
          <p:cNvPr id="3" name="Content Placeholder 2"/>
          <p:cNvSpPr>
            <a:spLocks noGrp="1"/>
          </p:cNvSpPr>
          <p:nvPr>
            <p:ph idx="1"/>
          </p:nvPr>
        </p:nvSpPr>
        <p:spPr/>
        <p:txBody>
          <a:bodyPr>
            <a:normAutofit lnSpcReduction="10000"/>
          </a:bodyPr>
          <a:lstStyle/>
          <a:p>
            <a:r>
              <a:rPr lang="en-US" dirty="0" smtClean="0"/>
              <a:t>Identify the appropriate POs for the new programme, and link them to the PEOs</a:t>
            </a:r>
          </a:p>
          <a:p>
            <a:r>
              <a:rPr lang="en-US" dirty="0" smtClean="0"/>
              <a:t>Identify the suitable taxonomy level for the respective </a:t>
            </a:r>
            <a:r>
              <a:rPr lang="en-US" dirty="0" err="1" smtClean="0"/>
              <a:t>POs.</a:t>
            </a:r>
            <a:endParaRPr lang="en-US" dirty="0" smtClean="0"/>
          </a:p>
          <a:p>
            <a:r>
              <a:rPr lang="en-US" dirty="0" smtClean="0"/>
              <a:t>A course, Strength of Materials has been identified as a fundamental course for the new programme. Develop the course outcomes and identify the appropriate taxonomy level.</a:t>
            </a:r>
            <a:endParaRPr lang="en-MY" dirty="0"/>
          </a:p>
        </p:txBody>
      </p:sp>
    </p:spTree>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MY" dirty="0"/>
          </a:p>
        </p:txBody>
      </p:sp>
      <p:sp>
        <p:nvSpPr>
          <p:cNvPr id="3" name="Content Placeholder 2"/>
          <p:cNvSpPr>
            <a:spLocks noGrp="1"/>
          </p:cNvSpPr>
          <p:nvPr>
            <p:ph idx="1"/>
          </p:nvPr>
        </p:nvSpPr>
        <p:spPr/>
        <p:txBody>
          <a:bodyPr>
            <a:normAutofit fontScale="92500" lnSpcReduction="10000"/>
          </a:bodyPr>
          <a:lstStyle/>
          <a:p>
            <a:r>
              <a:rPr lang="en-US" dirty="0" smtClean="0"/>
              <a:t>How would you assess the course’s cognitive outcomes?</a:t>
            </a:r>
          </a:p>
          <a:p>
            <a:r>
              <a:rPr lang="en-US" dirty="0" smtClean="0"/>
              <a:t>If you have to include non-cognitive outcomes, what are the possible assessment techniques to be employed?</a:t>
            </a:r>
          </a:p>
          <a:p>
            <a:r>
              <a:rPr lang="en-US" dirty="0" smtClean="0"/>
              <a:t>Establish a mechanism to demonstrate attainment of the course outcomes (both formative and summative)</a:t>
            </a:r>
          </a:p>
          <a:p>
            <a:r>
              <a:rPr lang="en-US" dirty="0" smtClean="0"/>
              <a:t>Show that the course outcomes contribute to the programme outcomes.</a:t>
            </a:r>
            <a:endParaRPr lang="en-MY" dirty="0"/>
          </a:p>
        </p:txBody>
      </p:sp>
    </p:spTree>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 5</a:t>
            </a:r>
            <a:endParaRPr lang="en-MY" dirty="0"/>
          </a:p>
        </p:txBody>
      </p:sp>
      <p:graphicFrame>
        <p:nvGraphicFramePr>
          <p:cNvPr id="4" name="Content Placeholder 3"/>
          <p:cNvGraphicFramePr>
            <a:graphicFrameLocks noGrp="1"/>
          </p:cNvGraphicFramePr>
          <p:nvPr>
            <p:ph idx="1"/>
          </p:nvPr>
        </p:nvGraphicFramePr>
        <p:xfrm>
          <a:off x="457200" y="1600200"/>
          <a:ext cx="8229600" cy="1854200"/>
        </p:xfrm>
        <a:graphic>
          <a:graphicData uri="http://schemas.openxmlformats.org/drawingml/2006/table">
            <a:tbl>
              <a:tblPr firstRow="1" bandRow="1">
                <a:tableStyleId>{5C22544A-7EE6-4342-B048-85BDC9FD1C3A}</a:tableStyleId>
              </a:tblPr>
              <a:tblGrid>
                <a:gridCol w="1645920"/>
                <a:gridCol w="1645920"/>
                <a:gridCol w="1645920"/>
                <a:gridCol w="1645920"/>
                <a:gridCol w="1645920"/>
              </a:tblGrid>
              <a:tr h="370840">
                <a:tc>
                  <a:txBody>
                    <a:bodyPr/>
                    <a:lstStyle/>
                    <a:p>
                      <a:endParaRPr lang="en-MY" dirty="0"/>
                    </a:p>
                  </a:txBody>
                  <a:tcPr/>
                </a:tc>
                <a:tc>
                  <a:txBody>
                    <a:bodyPr/>
                    <a:lstStyle/>
                    <a:p>
                      <a:r>
                        <a:rPr lang="en-US" dirty="0" smtClean="0"/>
                        <a:t>PO1</a:t>
                      </a:r>
                      <a:endParaRPr lang="en-MY" dirty="0"/>
                    </a:p>
                  </a:txBody>
                  <a:tcPr/>
                </a:tc>
                <a:tc>
                  <a:txBody>
                    <a:bodyPr/>
                    <a:lstStyle/>
                    <a:p>
                      <a:r>
                        <a:rPr lang="en-US" dirty="0" smtClean="0"/>
                        <a:t>PO2</a:t>
                      </a:r>
                      <a:endParaRPr lang="en-MY" dirty="0"/>
                    </a:p>
                  </a:txBody>
                  <a:tcPr/>
                </a:tc>
                <a:tc>
                  <a:txBody>
                    <a:bodyPr/>
                    <a:lstStyle/>
                    <a:p>
                      <a:r>
                        <a:rPr lang="en-US" dirty="0" smtClean="0"/>
                        <a:t>PO9</a:t>
                      </a:r>
                      <a:endParaRPr lang="en-MY" dirty="0"/>
                    </a:p>
                  </a:txBody>
                  <a:tcPr/>
                </a:tc>
                <a:tc>
                  <a:txBody>
                    <a:bodyPr/>
                    <a:lstStyle/>
                    <a:p>
                      <a:r>
                        <a:rPr lang="en-US" dirty="0" smtClean="0"/>
                        <a:t>PO10</a:t>
                      </a:r>
                      <a:endParaRPr lang="en-MY" dirty="0"/>
                    </a:p>
                  </a:txBody>
                  <a:tcPr/>
                </a:tc>
              </a:tr>
              <a:tr h="370840">
                <a:tc>
                  <a:txBody>
                    <a:bodyPr/>
                    <a:lstStyle/>
                    <a:p>
                      <a:r>
                        <a:rPr lang="en-US" dirty="0" smtClean="0"/>
                        <a:t>CO1</a:t>
                      </a:r>
                      <a:endParaRPr lang="en-MY" dirty="0"/>
                    </a:p>
                  </a:txBody>
                  <a:tcPr/>
                </a:tc>
                <a:tc>
                  <a:txBody>
                    <a:bodyPr/>
                    <a:lstStyle/>
                    <a:p>
                      <a:r>
                        <a:rPr lang="en-US" dirty="0" smtClean="0"/>
                        <a:t>+</a:t>
                      </a:r>
                      <a:endParaRPr lang="en-MY" dirty="0"/>
                    </a:p>
                  </a:txBody>
                  <a:tcPr/>
                </a:tc>
                <a:tc>
                  <a:txBody>
                    <a:bodyPr/>
                    <a:lstStyle/>
                    <a:p>
                      <a:r>
                        <a:rPr lang="en-US" dirty="0" smtClean="0"/>
                        <a:t>+</a:t>
                      </a:r>
                      <a:endParaRPr lang="en-MY" dirty="0"/>
                    </a:p>
                  </a:txBody>
                  <a:tcPr/>
                </a:tc>
                <a:tc>
                  <a:txBody>
                    <a:bodyPr/>
                    <a:lstStyle/>
                    <a:p>
                      <a:endParaRPr lang="en-MY"/>
                    </a:p>
                  </a:txBody>
                  <a:tcPr/>
                </a:tc>
                <a:tc>
                  <a:txBody>
                    <a:bodyPr/>
                    <a:lstStyle/>
                    <a:p>
                      <a:endParaRPr lang="en-MY"/>
                    </a:p>
                  </a:txBody>
                  <a:tcPr/>
                </a:tc>
              </a:tr>
              <a:tr h="370840">
                <a:tc>
                  <a:txBody>
                    <a:bodyPr/>
                    <a:lstStyle/>
                    <a:p>
                      <a:r>
                        <a:rPr lang="en-US" dirty="0" smtClean="0"/>
                        <a:t>CO2</a:t>
                      </a:r>
                      <a:endParaRPr lang="en-MY" dirty="0"/>
                    </a:p>
                  </a:txBody>
                  <a:tcPr/>
                </a:tc>
                <a:tc>
                  <a:txBody>
                    <a:bodyPr/>
                    <a:lstStyle/>
                    <a:p>
                      <a:endParaRPr lang="en-MY"/>
                    </a:p>
                  </a:txBody>
                  <a:tcPr/>
                </a:tc>
                <a:tc>
                  <a:txBody>
                    <a:bodyPr/>
                    <a:lstStyle/>
                    <a:p>
                      <a:r>
                        <a:rPr lang="en-US" dirty="0" smtClean="0"/>
                        <a:t>+</a:t>
                      </a:r>
                      <a:endParaRPr lang="en-MY" dirty="0"/>
                    </a:p>
                  </a:txBody>
                  <a:tcPr/>
                </a:tc>
                <a:tc>
                  <a:txBody>
                    <a:bodyPr/>
                    <a:lstStyle/>
                    <a:p>
                      <a:r>
                        <a:rPr lang="en-US" dirty="0" smtClean="0"/>
                        <a:t>+</a:t>
                      </a:r>
                      <a:endParaRPr lang="en-MY" dirty="0"/>
                    </a:p>
                  </a:txBody>
                  <a:tcPr/>
                </a:tc>
                <a:tc>
                  <a:txBody>
                    <a:bodyPr/>
                    <a:lstStyle/>
                    <a:p>
                      <a:endParaRPr lang="en-MY"/>
                    </a:p>
                  </a:txBody>
                  <a:tcPr/>
                </a:tc>
              </a:tr>
              <a:tr h="370840">
                <a:tc>
                  <a:txBody>
                    <a:bodyPr/>
                    <a:lstStyle/>
                    <a:p>
                      <a:r>
                        <a:rPr lang="en-US" dirty="0" smtClean="0"/>
                        <a:t>CO3</a:t>
                      </a:r>
                      <a:endParaRPr lang="en-MY" dirty="0"/>
                    </a:p>
                  </a:txBody>
                  <a:tcPr/>
                </a:tc>
                <a:tc>
                  <a:txBody>
                    <a:bodyPr/>
                    <a:lstStyle/>
                    <a:p>
                      <a:r>
                        <a:rPr lang="en-US" dirty="0" smtClean="0"/>
                        <a:t>+</a:t>
                      </a:r>
                      <a:endParaRPr lang="en-MY" dirty="0"/>
                    </a:p>
                  </a:txBody>
                  <a:tcPr/>
                </a:tc>
                <a:tc>
                  <a:txBody>
                    <a:bodyPr/>
                    <a:lstStyle/>
                    <a:p>
                      <a:endParaRPr lang="en-MY"/>
                    </a:p>
                  </a:txBody>
                  <a:tcPr/>
                </a:tc>
                <a:tc>
                  <a:txBody>
                    <a:bodyPr/>
                    <a:lstStyle/>
                    <a:p>
                      <a:endParaRPr lang="en-MY"/>
                    </a:p>
                  </a:txBody>
                  <a:tcPr/>
                </a:tc>
                <a:tc>
                  <a:txBody>
                    <a:bodyPr/>
                    <a:lstStyle/>
                    <a:p>
                      <a:r>
                        <a:rPr lang="en-US" dirty="0" smtClean="0"/>
                        <a:t>+</a:t>
                      </a:r>
                      <a:endParaRPr lang="en-MY" dirty="0"/>
                    </a:p>
                  </a:txBody>
                  <a:tcPr/>
                </a:tc>
              </a:tr>
              <a:tr h="370840">
                <a:tc>
                  <a:txBody>
                    <a:bodyPr/>
                    <a:lstStyle/>
                    <a:p>
                      <a:r>
                        <a:rPr lang="en-US" dirty="0" smtClean="0"/>
                        <a:t>CO4</a:t>
                      </a:r>
                      <a:endParaRPr lang="en-MY" dirty="0"/>
                    </a:p>
                  </a:txBody>
                  <a:tcPr/>
                </a:tc>
                <a:tc>
                  <a:txBody>
                    <a:bodyPr/>
                    <a:lstStyle/>
                    <a:p>
                      <a:endParaRPr lang="en-MY"/>
                    </a:p>
                  </a:txBody>
                  <a:tcPr/>
                </a:tc>
                <a:tc>
                  <a:txBody>
                    <a:bodyPr/>
                    <a:lstStyle/>
                    <a:p>
                      <a:endParaRPr lang="en-MY"/>
                    </a:p>
                  </a:txBody>
                  <a:tcPr/>
                </a:tc>
                <a:tc>
                  <a:txBody>
                    <a:bodyPr/>
                    <a:lstStyle/>
                    <a:p>
                      <a:r>
                        <a:rPr lang="en-US" dirty="0" smtClean="0"/>
                        <a:t>+</a:t>
                      </a:r>
                      <a:endParaRPr lang="en-MY" dirty="0"/>
                    </a:p>
                  </a:txBody>
                  <a:tcPr/>
                </a:tc>
                <a:tc>
                  <a:txBody>
                    <a:bodyPr/>
                    <a:lstStyle/>
                    <a:p>
                      <a:r>
                        <a:rPr lang="en-US" dirty="0" smtClean="0"/>
                        <a:t>+</a:t>
                      </a:r>
                      <a:endParaRPr lang="en-MY" dirty="0"/>
                    </a:p>
                  </a:txBody>
                  <a:tcPr/>
                </a:tc>
              </a:tr>
            </a:tbl>
          </a:graphicData>
        </a:graphic>
      </p:graphicFrame>
      <p:sp>
        <p:nvSpPr>
          <p:cNvPr id="5" name="TextBox 4"/>
          <p:cNvSpPr txBox="1"/>
          <p:nvPr/>
        </p:nvSpPr>
        <p:spPr>
          <a:xfrm>
            <a:off x="1619672" y="4653136"/>
            <a:ext cx="5886099" cy="369332"/>
          </a:xfrm>
          <a:prstGeom prst="rect">
            <a:avLst/>
          </a:prstGeom>
          <a:noFill/>
        </p:spPr>
        <p:txBody>
          <a:bodyPr wrap="none" rtlCol="0">
            <a:spAutoFit/>
          </a:bodyPr>
          <a:lstStyle/>
          <a:p>
            <a:r>
              <a:rPr lang="en-US" dirty="0" smtClean="0"/>
              <a:t>How would you design the assessment for the above matrix?</a:t>
            </a:r>
            <a:endParaRPr lang="en-MY" dirty="0"/>
          </a:p>
        </p:txBody>
      </p:sp>
    </p:spTree>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 6</a:t>
            </a:r>
            <a:endParaRPr lang="en-MY" dirty="0"/>
          </a:p>
        </p:txBody>
      </p:sp>
      <p:graphicFrame>
        <p:nvGraphicFramePr>
          <p:cNvPr id="4" name="Content Placeholder 3"/>
          <p:cNvGraphicFramePr>
            <a:graphicFrameLocks noGrp="1"/>
          </p:cNvGraphicFramePr>
          <p:nvPr>
            <p:ph idx="1"/>
          </p:nvPr>
        </p:nvGraphicFramePr>
        <p:xfrm>
          <a:off x="457200" y="1600200"/>
          <a:ext cx="4114800" cy="1854200"/>
        </p:xfrm>
        <a:graphic>
          <a:graphicData uri="http://schemas.openxmlformats.org/drawingml/2006/table">
            <a:tbl>
              <a:tblPr firstRow="1" bandRow="1">
                <a:tableStyleId>{5C22544A-7EE6-4342-B048-85BDC9FD1C3A}</a:tableStyleId>
              </a:tblPr>
              <a:tblGrid>
                <a:gridCol w="1371600"/>
                <a:gridCol w="1371600"/>
                <a:gridCol w="1371600"/>
              </a:tblGrid>
              <a:tr h="370840">
                <a:tc>
                  <a:txBody>
                    <a:bodyPr/>
                    <a:lstStyle/>
                    <a:p>
                      <a:r>
                        <a:rPr lang="en-US" dirty="0" smtClean="0"/>
                        <a:t>Table 1</a:t>
                      </a:r>
                      <a:endParaRPr lang="en-MY" dirty="0"/>
                    </a:p>
                  </a:txBody>
                  <a:tcPr/>
                </a:tc>
                <a:tc>
                  <a:txBody>
                    <a:bodyPr/>
                    <a:lstStyle/>
                    <a:p>
                      <a:endParaRPr lang="en-MY"/>
                    </a:p>
                  </a:txBody>
                  <a:tcPr/>
                </a:tc>
                <a:tc>
                  <a:txBody>
                    <a:bodyPr/>
                    <a:lstStyle/>
                    <a:p>
                      <a:endParaRPr lang="en-MY"/>
                    </a:p>
                  </a:txBody>
                  <a:tcPr/>
                </a:tc>
              </a:tr>
              <a:tr h="370840">
                <a:tc>
                  <a:txBody>
                    <a:bodyPr/>
                    <a:lstStyle/>
                    <a:p>
                      <a:r>
                        <a:rPr lang="en-US" dirty="0" smtClean="0"/>
                        <a:t>Q1</a:t>
                      </a:r>
                      <a:endParaRPr lang="en-MY" dirty="0"/>
                    </a:p>
                  </a:txBody>
                  <a:tcPr/>
                </a:tc>
                <a:tc>
                  <a:txBody>
                    <a:bodyPr/>
                    <a:lstStyle/>
                    <a:p>
                      <a:r>
                        <a:rPr lang="en-US" dirty="0" smtClean="0"/>
                        <a:t>CO1</a:t>
                      </a:r>
                      <a:endParaRPr lang="en-MY" dirty="0"/>
                    </a:p>
                  </a:txBody>
                  <a:tcPr/>
                </a:tc>
                <a:tc>
                  <a:txBody>
                    <a:bodyPr/>
                    <a:lstStyle/>
                    <a:p>
                      <a:r>
                        <a:rPr lang="en-US" dirty="0" smtClean="0"/>
                        <a:t>+</a:t>
                      </a:r>
                      <a:endParaRPr lang="en-MY" dirty="0"/>
                    </a:p>
                  </a:txBody>
                  <a:tcPr/>
                </a:tc>
              </a:tr>
              <a:tr h="370840">
                <a:tc>
                  <a:txBody>
                    <a:bodyPr/>
                    <a:lstStyle/>
                    <a:p>
                      <a:r>
                        <a:rPr lang="en-US" dirty="0" smtClean="0"/>
                        <a:t>Q2</a:t>
                      </a:r>
                      <a:endParaRPr lang="en-MY" dirty="0"/>
                    </a:p>
                  </a:txBody>
                  <a:tcPr/>
                </a:tc>
                <a:tc>
                  <a:txBody>
                    <a:bodyPr/>
                    <a:lstStyle/>
                    <a:p>
                      <a:r>
                        <a:rPr lang="en-US" dirty="0" smtClean="0"/>
                        <a:t>CO2</a:t>
                      </a:r>
                      <a:endParaRPr lang="en-MY" dirty="0"/>
                    </a:p>
                  </a:txBody>
                  <a:tcPr/>
                </a:tc>
                <a:tc>
                  <a:txBody>
                    <a:bodyPr/>
                    <a:lstStyle/>
                    <a:p>
                      <a:r>
                        <a:rPr lang="en-US" dirty="0" smtClean="0"/>
                        <a:t>-</a:t>
                      </a:r>
                      <a:endParaRPr lang="en-MY" dirty="0"/>
                    </a:p>
                  </a:txBody>
                  <a:tcPr/>
                </a:tc>
              </a:tr>
              <a:tr h="370840">
                <a:tc>
                  <a:txBody>
                    <a:bodyPr/>
                    <a:lstStyle/>
                    <a:p>
                      <a:r>
                        <a:rPr lang="en-US" dirty="0" smtClean="0"/>
                        <a:t>Q3</a:t>
                      </a:r>
                      <a:endParaRPr lang="en-MY" dirty="0"/>
                    </a:p>
                  </a:txBody>
                  <a:tcPr/>
                </a:tc>
                <a:tc>
                  <a:txBody>
                    <a:bodyPr/>
                    <a:lstStyle/>
                    <a:p>
                      <a:r>
                        <a:rPr lang="en-US" dirty="0" smtClean="0"/>
                        <a:t>CO3</a:t>
                      </a:r>
                      <a:endParaRPr lang="en-MY" dirty="0"/>
                    </a:p>
                  </a:txBody>
                  <a:tcPr/>
                </a:tc>
                <a:tc>
                  <a:txBody>
                    <a:bodyPr/>
                    <a:lstStyle/>
                    <a:p>
                      <a:r>
                        <a:rPr lang="en-US" dirty="0" smtClean="0"/>
                        <a:t>+</a:t>
                      </a:r>
                      <a:endParaRPr lang="en-MY" dirty="0"/>
                    </a:p>
                  </a:txBody>
                  <a:tcPr/>
                </a:tc>
              </a:tr>
              <a:tr h="370840">
                <a:tc>
                  <a:txBody>
                    <a:bodyPr/>
                    <a:lstStyle/>
                    <a:p>
                      <a:r>
                        <a:rPr lang="en-US" dirty="0" smtClean="0"/>
                        <a:t>Q4</a:t>
                      </a:r>
                      <a:endParaRPr lang="en-MY" dirty="0"/>
                    </a:p>
                  </a:txBody>
                  <a:tcPr/>
                </a:tc>
                <a:tc>
                  <a:txBody>
                    <a:bodyPr/>
                    <a:lstStyle/>
                    <a:p>
                      <a:r>
                        <a:rPr lang="en-US" dirty="0" smtClean="0"/>
                        <a:t>CO4</a:t>
                      </a:r>
                      <a:endParaRPr lang="en-MY" dirty="0"/>
                    </a:p>
                  </a:txBody>
                  <a:tcPr/>
                </a:tc>
                <a:tc>
                  <a:txBody>
                    <a:bodyPr/>
                    <a:lstStyle/>
                    <a:p>
                      <a:r>
                        <a:rPr lang="en-US" dirty="0" smtClean="0"/>
                        <a:t>+</a:t>
                      </a:r>
                      <a:endParaRPr lang="en-MY" dirty="0"/>
                    </a:p>
                  </a:txBody>
                  <a:tcPr/>
                </a:tc>
              </a:tr>
            </a:tbl>
          </a:graphicData>
        </a:graphic>
      </p:graphicFrame>
      <p:graphicFrame>
        <p:nvGraphicFramePr>
          <p:cNvPr id="5" name="Content Placeholder 3"/>
          <p:cNvGraphicFramePr>
            <a:graphicFrameLocks/>
          </p:cNvGraphicFramePr>
          <p:nvPr/>
        </p:nvGraphicFramePr>
        <p:xfrm>
          <a:off x="539552" y="4005064"/>
          <a:ext cx="6858000" cy="1854200"/>
        </p:xfrm>
        <a:graphic>
          <a:graphicData uri="http://schemas.openxmlformats.org/drawingml/2006/table">
            <a:tbl>
              <a:tblPr firstRow="1" bandRow="1">
                <a:tableStyleId>{5C22544A-7EE6-4342-B048-85BDC9FD1C3A}</a:tableStyleId>
              </a:tblPr>
              <a:tblGrid>
                <a:gridCol w="1371600"/>
                <a:gridCol w="1371600"/>
                <a:gridCol w="1371600"/>
                <a:gridCol w="1371600"/>
                <a:gridCol w="1371600"/>
              </a:tblGrid>
              <a:tr h="370840">
                <a:tc>
                  <a:txBody>
                    <a:bodyPr/>
                    <a:lstStyle/>
                    <a:p>
                      <a:r>
                        <a:rPr lang="en-US" dirty="0" smtClean="0"/>
                        <a:t>Table 2</a:t>
                      </a:r>
                      <a:endParaRPr lang="en-MY" dirty="0"/>
                    </a:p>
                  </a:txBody>
                  <a:tcPr/>
                </a:tc>
                <a:tc>
                  <a:txBody>
                    <a:bodyPr/>
                    <a:lstStyle/>
                    <a:p>
                      <a:endParaRPr lang="en-MY"/>
                    </a:p>
                  </a:txBody>
                  <a:tcPr/>
                </a:tc>
                <a:tc>
                  <a:txBody>
                    <a:bodyPr/>
                    <a:lstStyle/>
                    <a:p>
                      <a:endParaRPr lang="en-MY"/>
                    </a:p>
                  </a:txBody>
                  <a:tcPr/>
                </a:tc>
                <a:tc>
                  <a:txBody>
                    <a:bodyPr/>
                    <a:lstStyle/>
                    <a:p>
                      <a:endParaRPr lang="en-MY"/>
                    </a:p>
                  </a:txBody>
                  <a:tcPr/>
                </a:tc>
                <a:tc>
                  <a:txBody>
                    <a:bodyPr/>
                    <a:lstStyle/>
                    <a:p>
                      <a:endParaRPr lang="en-MY"/>
                    </a:p>
                  </a:txBody>
                  <a:tcPr/>
                </a:tc>
              </a:tr>
              <a:tr h="370840">
                <a:tc>
                  <a:txBody>
                    <a:bodyPr/>
                    <a:lstStyle/>
                    <a:p>
                      <a:r>
                        <a:rPr lang="en-US" dirty="0" smtClean="0"/>
                        <a:t>Q1</a:t>
                      </a:r>
                      <a:endParaRPr lang="en-MY" dirty="0"/>
                    </a:p>
                  </a:txBody>
                  <a:tcPr/>
                </a:tc>
                <a:tc>
                  <a:txBody>
                    <a:bodyPr/>
                    <a:lstStyle/>
                    <a:p>
                      <a:r>
                        <a:rPr lang="en-US" dirty="0" smtClean="0"/>
                        <a:t>CO1</a:t>
                      </a:r>
                      <a:endParaRPr lang="en-MY" dirty="0"/>
                    </a:p>
                  </a:txBody>
                  <a:tcPr/>
                </a:tc>
                <a:tc>
                  <a:txBody>
                    <a:bodyPr/>
                    <a:lstStyle/>
                    <a:p>
                      <a:r>
                        <a:rPr lang="en-US" dirty="0" smtClean="0"/>
                        <a:t>+</a:t>
                      </a:r>
                      <a:endParaRPr lang="en-MY" dirty="0"/>
                    </a:p>
                  </a:txBody>
                  <a:tcPr/>
                </a:tc>
                <a:tc>
                  <a:txBody>
                    <a:bodyPr/>
                    <a:lstStyle/>
                    <a:p>
                      <a:r>
                        <a:rPr lang="en-US" dirty="0" smtClean="0"/>
                        <a:t>CO2</a:t>
                      </a:r>
                      <a:endParaRPr lang="en-MY" dirty="0"/>
                    </a:p>
                  </a:txBody>
                  <a:tcPr/>
                </a:tc>
                <a:tc>
                  <a:txBody>
                    <a:bodyPr/>
                    <a:lstStyle/>
                    <a:p>
                      <a:r>
                        <a:rPr lang="en-US" dirty="0" smtClean="0"/>
                        <a:t>+</a:t>
                      </a:r>
                      <a:endParaRPr lang="en-MY" dirty="0"/>
                    </a:p>
                  </a:txBody>
                  <a:tcPr/>
                </a:tc>
              </a:tr>
              <a:tr h="370840">
                <a:tc>
                  <a:txBody>
                    <a:bodyPr/>
                    <a:lstStyle/>
                    <a:p>
                      <a:r>
                        <a:rPr lang="en-US" dirty="0" smtClean="0"/>
                        <a:t>Q2</a:t>
                      </a:r>
                      <a:endParaRPr lang="en-MY" dirty="0"/>
                    </a:p>
                  </a:txBody>
                  <a:tcPr/>
                </a:tc>
                <a:tc>
                  <a:txBody>
                    <a:bodyPr/>
                    <a:lstStyle/>
                    <a:p>
                      <a:r>
                        <a:rPr lang="en-US" dirty="0" smtClean="0"/>
                        <a:t>CO2</a:t>
                      </a:r>
                      <a:endParaRPr lang="en-MY" dirty="0"/>
                    </a:p>
                  </a:txBody>
                  <a:tcPr/>
                </a:tc>
                <a:tc>
                  <a:txBody>
                    <a:bodyPr/>
                    <a:lstStyle/>
                    <a:p>
                      <a:r>
                        <a:rPr lang="en-US" dirty="0" smtClean="0"/>
                        <a:t>+</a:t>
                      </a:r>
                      <a:endParaRPr lang="en-MY" dirty="0"/>
                    </a:p>
                  </a:txBody>
                  <a:tcPr/>
                </a:tc>
                <a:tc>
                  <a:txBody>
                    <a:bodyPr/>
                    <a:lstStyle/>
                    <a:p>
                      <a:r>
                        <a:rPr lang="en-US" dirty="0" smtClean="0"/>
                        <a:t>CO3</a:t>
                      </a:r>
                      <a:endParaRPr lang="en-MY" dirty="0"/>
                    </a:p>
                  </a:txBody>
                  <a:tcPr/>
                </a:tc>
                <a:tc>
                  <a:txBody>
                    <a:bodyPr/>
                    <a:lstStyle/>
                    <a:p>
                      <a:r>
                        <a:rPr lang="en-US" dirty="0" smtClean="0"/>
                        <a:t>-</a:t>
                      </a:r>
                      <a:endParaRPr lang="en-MY" dirty="0"/>
                    </a:p>
                  </a:txBody>
                  <a:tcPr/>
                </a:tc>
              </a:tr>
              <a:tr h="370840">
                <a:tc>
                  <a:txBody>
                    <a:bodyPr/>
                    <a:lstStyle/>
                    <a:p>
                      <a:r>
                        <a:rPr lang="en-US" dirty="0" smtClean="0"/>
                        <a:t>Q3</a:t>
                      </a:r>
                      <a:endParaRPr lang="en-MY" dirty="0"/>
                    </a:p>
                  </a:txBody>
                  <a:tcPr/>
                </a:tc>
                <a:tc>
                  <a:txBody>
                    <a:bodyPr/>
                    <a:lstStyle/>
                    <a:p>
                      <a:r>
                        <a:rPr lang="en-US" dirty="0" smtClean="0"/>
                        <a:t>CO3</a:t>
                      </a:r>
                      <a:endParaRPr lang="en-MY" dirty="0"/>
                    </a:p>
                  </a:txBody>
                  <a:tcPr/>
                </a:tc>
                <a:tc>
                  <a:txBody>
                    <a:bodyPr/>
                    <a:lstStyle/>
                    <a:p>
                      <a:r>
                        <a:rPr lang="en-US" dirty="0" smtClean="0"/>
                        <a:t>-</a:t>
                      </a:r>
                      <a:endParaRPr lang="en-MY" dirty="0"/>
                    </a:p>
                  </a:txBody>
                  <a:tcPr/>
                </a:tc>
                <a:tc>
                  <a:txBody>
                    <a:bodyPr/>
                    <a:lstStyle/>
                    <a:p>
                      <a:r>
                        <a:rPr lang="en-US" dirty="0" smtClean="0"/>
                        <a:t>CO4</a:t>
                      </a:r>
                      <a:endParaRPr lang="en-MY" dirty="0"/>
                    </a:p>
                  </a:txBody>
                  <a:tcPr/>
                </a:tc>
                <a:tc>
                  <a:txBody>
                    <a:bodyPr/>
                    <a:lstStyle/>
                    <a:p>
                      <a:r>
                        <a:rPr lang="en-US" dirty="0" smtClean="0"/>
                        <a:t>+</a:t>
                      </a:r>
                      <a:endParaRPr lang="en-MY" dirty="0"/>
                    </a:p>
                  </a:txBody>
                  <a:tcPr/>
                </a:tc>
              </a:tr>
              <a:tr h="370840">
                <a:tc>
                  <a:txBody>
                    <a:bodyPr/>
                    <a:lstStyle/>
                    <a:p>
                      <a:r>
                        <a:rPr lang="en-US" dirty="0" smtClean="0"/>
                        <a:t>Q4</a:t>
                      </a:r>
                      <a:endParaRPr lang="en-MY" dirty="0"/>
                    </a:p>
                  </a:txBody>
                  <a:tcPr/>
                </a:tc>
                <a:tc>
                  <a:txBody>
                    <a:bodyPr/>
                    <a:lstStyle/>
                    <a:p>
                      <a:r>
                        <a:rPr lang="en-US" dirty="0" smtClean="0"/>
                        <a:t>CO4</a:t>
                      </a:r>
                      <a:endParaRPr lang="en-MY" dirty="0"/>
                    </a:p>
                  </a:txBody>
                  <a:tcPr/>
                </a:tc>
                <a:tc>
                  <a:txBody>
                    <a:bodyPr/>
                    <a:lstStyle/>
                    <a:p>
                      <a:r>
                        <a:rPr lang="en-US" dirty="0" smtClean="0"/>
                        <a:t>+</a:t>
                      </a:r>
                      <a:endParaRPr lang="en-MY" dirty="0"/>
                    </a:p>
                  </a:txBody>
                  <a:tcPr/>
                </a:tc>
                <a:tc>
                  <a:txBody>
                    <a:bodyPr/>
                    <a:lstStyle/>
                    <a:p>
                      <a:r>
                        <a:rPr lang="en-US" dirty="0" smtClean="0"/>
                        <a:t>CO1</a:t>
                      </a:r>
                      <a:endParaRPr lang="en-MY" dirty="0"/>
                    </a:p>
                  </a:txBody>
                  <a:tcPr/>
                </a:tc>
                <a:tc>
                  <a:txBody>
                    <a:bodyPr/>
                    <a:lstStyle/>
                    <a:p>
                      <a:r>
                        <a:rPr lang="en-US" dirty="0" smtClean="0"/>
                        <a:t>-</a:t>
                      </a:r>
                      <a:endParaRPr lang="en-MY" dirty="0"/>
                    </a:p>
                  </a:txBody>
                  <a:tcPr/>
                </a:tc>
              </a:tr>
            </a:tbl>
          </a:graphicData>
        </a:graphic>
      </p:graphicFrame>
      <p:sp>
        <p:nvSpPr>
          <p:cNvPr id="6" name="TextBox 5"/>
          <p:cNvSpPr txBox="1"/>
          <p:nvPr/>
        </p:nvSpPr>
        <p:spPr>
          <a:xfrm>
            <a:off x="5148064" y="1988840"/>
            <a:ext cx="3434017" cy="923330"/>
          </a:xfrm>
          <a:prstGeom prst="rect">
            <a:avLst/>
          </a:prstGeom>
          <a:noFill/>
        </p:spPr>
        <p:txBody>
          <a:bodyPr wrap="none" rtlCol="0">
            <a:spAutoFit/>
          </a:bodyPr>
          <a:lstStyle/>
          <a:p>
            <a:r>
              <a:rPr lang="en-US" dirty="0" smtClean="0"/>
              <a:t>Discuss on the attainment of COs </a:t>
            </a:r>
          </a:p>
          <a:p>
            <a:r>
              <a:rPr lang="en-US" dirty="0" smtClean="0"/>
              <a:t>and POs (using Exercise 5)for both </a:t>
            </a:r>
          </a:p>
          <a:p>
            <a:r>
              <a:rPr lang="en-US" dirty="0" smtClean="0"/>
              <a:t>Tables, 1&amp;2</a:t>
            </a:r>
            <a:endParaRPr lang="en-MY" dirty="0"/>
          </a:p>
        </p:txBody>
      </p:sp>
    </p:spTree>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 7</a:t>
            </a:r>
            <a:endParaRPr lang="en-MY" dirty="0"/>
          </a:p>
        </p:txBody>
      </p:sp>
      <p:graphicFrame>
        <p:nvGraphicFramePr>
          <p:cNvPr id="4" name="Content Placeholder 3"/>
          <p:cNvGraphicFramePr>
            <a:graphicFrameLocks noGrp="1"/>
          </p:cNvGraphicFramePr>
          <p:nvPr>
            <p:ph idx="1"/>
          </p:nvPr>
        </p:nvGraphicFramePr>
        <p:xfrm>
          <a:off x="457200" y="1600200"/>
          <a:ext cx="8229600" cy="1854200"/>
        </p:xfrm>
        <a:graphic>
          <a:graphicData uri="http://schemas.openxmlformats.org/drawingml/2006/table">
            <a:tbl>
              <a:tblPr firstRow="1" bandRow="1">
                <a:tableStyleId>{5C22544A-7EE6-4342-B048-85BDC9FD1C3A}</a:tableStyleId>
              </a:tblPr>
              <a:tblGrid>
                <a:gridCol w="2057400"/>
                <a:gridCol w="2057400"/>
                <a:gridCol w="2057400"/>
                <a:gridCol w="2057400"/>
              </a:tblGrid>
              <a:tr h="370840">
                <a:tc>
                  <a:txBody>
                    <a:bodyPr/>
                    <a:lstStyle/>
                    <a:p>
                      <a:endParaRPr lang="en-MY" dirty="0"/>
                    </a:p>
                  </a:txBody>
                  <a:tcPr/>
                </a:tc>
                <a:tc>
                  <a:txBody>
                    <a:bodyPr/>
                    <a:lstStyle/>
                    <a:p>
                      <a:r>
                        <a:rPr lang="en-US" dirty="0" smtClean="0"/>
                        <a:t>PO1</a:t>
                      </a:r>
                      <a:endParaRPr lang="en-MY" dirty="0"/>
                    </a:p>
                  </a:txBody>
                  <a:tcPr/>
                </a:tc>
                <a:tc>
                  <a:txBody>
                    <a:bodyPr/>
                    <a:lstStyle/>
                    <a:p>
                      <a:r>
                        <a:rPr lang="en-US" dirty="0" smtClean="0"/>
                        <a:t>PO2</a:t>
                      </a:r>
                      <a:endParaRPr lang="en-MY" dirty="0"/>
                    </a:p>
                  </a:txBody>
                  <a:tcPr/>
                </a:tc>
                <a:tc>
                  <a:txBody>
                    <a:bodyPr/>
                    <a:lstStyle/>
                    <a:p>
                      <a:r>
                        <a:rPr lang="en-US" dirty="0" smtClean="0"/>
                        <a:t>PO3</a:t>
                      </a:r>
                      <a:endParaRPr lang="en-MY" dirty="0"/>
                    </a:p>
                  </a:txBody>
                  <a:tcPr/>
                </a:tc>
              </a:tr>
              <a:tr h="370840">
                <a:tc>
                  <a:txBody>
                    <a:bodyPr/>
                    <a:lstStyle/>
                    <a:p>
                      <a:r>
                        <a:rPr lang="en-US" dirty="0" smtClean="0"/>
                        <a:t>C1</a:t>
                      </a:r>
                      <a:endParaRPr lang="en-MY" dirty="0"/>
                    </a:p>
                  </a:txBody>
                  <a:tcPr/>
                </a:tc>
                <a:tc>
                  <a:txBody>
                    <a:bodyPr/>
                    <a:lstStyle/>
                    <a:p>
                      <a:r>
                        <a:rPr lang="en-US" dirty="0" smtClean="0"/>
                        <a:t>3</a:t>
                      </a:r>
                      <a:endParaRPr lang="en-MY" dirty="0"/>
                    </a:p>
                  </a:txBody>
                  <a:tcPr/>
                </a:tc>
                <a:tc>
                  <a:txBody>
                    <a:bodyPr/>
                    <a:lstStyle/>
                    <a:p>
                      <a:r>
                        <a:rPr lang="en-US" dirty="0" smtClean="0"/>
                        <a:t>2</a:t>
                      </a:r>
                      <a:endParaRPr lang="en-MY" dirty="0"/>
                    </a:p>
                  </a:txBody>
                  <a:tcPr/>
                </a:tc>
                <a:tc>
                  <a:txBody>
                    <a:bodyPr/>
                    <a:lstStyle/>
                    <a:p>
                      <a:r>
                        <a:rPr lang="en-US" dirty="0" smtClean="0"/>
                        <a:t>1</a:t>
                      </a:r>
                      <a:endParaRPr lang="en-MY" dirty="0"/>
                    </a:p>
                  </a:txBody>
                  <a:tcPr/>
                </a:tc>
              </a:tr>
              <a:tr h="370840">
                <a:tc>
                  <a:txBody>
                    <a:bodyPr/>
                    <a:lstStyle/>
                    <a:p>
                      <a:r>
                        <a:rPr lang="en-US" dirty="0" smtClean="0"/>
                        <a:t>C2</a:t>
                      </a:r>
                      <a:endParaRPr lang="en-MY" dirty="0"/>
                    </a:p>
                  </a:txBody>
                  <a:tcPr/>
                </a:tc>
                <a:tc>
                  <a:txBody>
                    <a:bodyPr/>
                    <a:lstStyle/>
                    <a:p>
                      <a:r>
                        <a:rPr lang="en-US" dirty="0" smtClean="0"/>
                        <a:t>2</a:t>
                      </a:r>
                      <a:endParaRPr lang="en-MY" dirty="0"/>
                    </a:p>
                  </a:txBody>
                  <a:tcPr/>
                </a:tc>
                <a:tc>
                  <a:txBody>
                    <a:bodyPr/>
                    <a:lstStyle/>
                    <a:p>
                      <a:r>
                        <a:rPr lang="en-US" dirty="0" smtClean="0"/>
                        <a:t>1</a:t>
                      </a:r>
                      <a:endParaRPr lang="en-MY" dirty="0"/>
                    </a:p>
                  </a:txBody>
                  <a:tcPr/>
                </a:tc>
                <a:tc>
                  <a:txBody>
                    <a:bodyPr/>
                    <a:lstStyle/>
                    <a:p>
                      <a:r>
                        <a:rPr lang="en-US" dirty="0" smtClean="0"/>
                        <a:t>2</a:t>
                      </a:r>
                      <a:endParaRPr lang="en-MY" dirty="0"/>
                    </a:p>
                  </a:txBody>
                  <a:tcPr/>
                </a:tc>
              </a:tr>
              <a:tr h="370840">
                <a:tc>
                  <a:txBody>
                    <a:bodyPr/>
                    <a:lstStyle/>
                    <a:p>
                      <a:r>
                        <a:rPr lang="en-US" dirty="0" smtClean="0"/>
                        <a:t>C3</a:t>
                      </a:r>
                      <a:endParaRPr lang="en-MY" dirty="0"/>
                    </a:p>
                  </a:txBody>
                  <a:tcPr/>
                </a:tc>
                <a:tc>
                  <a:txBody>
                    <a:bodyPr/>
                    <a:lstStyle/>
                    <a:p>
                      <a:r>
                        <a:rPr lang="en-US" dirty="0" smtClean="0"/>
                        <a:t>3</a:t>
                      </a:r>
                      <a:endParaRPr lang="en-MY" dirty="0"/>
                    </a:p>
                  </a:txBody>
                  <a:tcPr/>
                </a:tc>
                <a:tc>
                  <a:txBody>
                    <a:bodyPr/>
                    <a:lstStyle/>
                    <a:p>
                      <a:r>
                        <a:rPr lang="en-US" dirty="0" smtClean="0"/>
                        <a:t>0</a:t>
                      </a:r>
                      <a:endParaRPr lang="en-MY" dirty="0"/>
                    </a:p>
                  </a:txBody>
                  <a:tcPr/>
                </a:tc>
                <a:tc>
                  <a:txBody>
                    <a:bodyPr/>
                    <a:lstStyle/>
                    <a:p>
                      <a:r>
                        <a:rPr lang="en-US" dirty="0" smtClean="0"/>
                        <a:t>3</a:t>
                      </a:r>
                      <a:endParaRPr lang="en-MY" dirty="0"/>
                    </a:p>
                  </a:txBody>
                  <a:tcPr/>
                </a:tc>
              </a:tr>
              <a:tr h="370840">
                <a:tc>
                  <a:txBody>
                    <a:bodyPr/>
                    <a:lstStyle/>
                    <a:p>
                      <a:r>
                        <a:rPr lang="en-US" dirty="0" smtClean="0"/>
                        <a:t>C4</a:t>
                      </a:r>
                      <a:endParaRPr lang="en-MY" dirty="0"/>
                    </a:p>
                  </a:txBody>
                  <a:tcPr/>
                </a:tc>
                <a:tc>
                  <a:txBody>
                    <a:bodyPr/>
                    <a:lstStyle/>
                    <a:p>
                      <a:r>
                        <a:rPr lang="en-US" dirty="0" smtClean="0"/>
                        <a:t>2</a:t>
                      </a:r>
                      <a:endParaRPr lang="en-MY" dirty="0"/>
                    </a:p>
                  </a:txBody>
                  <a:tcPr/>
                </a:tc>
                <a:tc>
                  <a:txBody>
                    <a:bodyPr/>
                    <a:lstStyle/>
                    <a:p>
                      <a:r>
                        <a:rPr lang="en-US" dirty="0" smtClean="0"/>
                        <a:t>1</a:t>
                      </a:r>
                      <a:endParaRPr lang="en-MY" dirty="0"/>
                    </a:p>
                  </a:txBody>
                  <a:tcPr/>
                </a:tc>
                <a:tc>
                  <a:txBody>
                    <a:bodyPr/>
                    <a:lstStyle/>
                    <a:p>
                      <a:r>
                        <a:rPr lang="en-US" dirty="0" smtClean="0"/>
                        <a:t>3</a:t>
                      </a:r>
                      <a:endParaRPr lang="en-MY" dirty="0"/>
                    </a:p>
                  </a:txBody>
                  <a:tcPr/>
                </a:tc>
              </a:tr>
            </a:tbl>
          </a:graphicData>
        </a:graphic>
      </p:graphicFrame>
      <p:sp>
        <p:nvSpPr>
          <p:cNvPr id="5" name="TextBox 4"/>
          <p:cNvSpPr txBox="1"/>
          <p:nvPr/>
        </p:nvSpPr>
        <p:spPr>
          <a:xfrm>
            <a:off x="1907704" y="4509120"/>
            <a:ext cx="6796732" cy="1754326"/>
          </a:xfrm>
          <a:prstGeom prst="rect">
            <a:avLst/>
          </a:prstGeom>
          <a:noFill/>
        </p:spPr>
        <p:txBody>
          <a:bodyPr wrap="none" rtlCol="0">
            <a:spAutoFit/>
          </a:bodyPr>
          <a:lstStyle/>
          <a:p>
            <a:r>
              <a:rPr lang="en-US" dirty="0" smtClean="0"/>
              <a:t>Discuss on the potential problems, if any,  where 3, 2, 1, and 0 refer to </a:t>
            </a:r>
          </a:p>
          <a:p>
            <a:r>
              <a:rPr lang="en-US" dirty="0" smtClean="0"/>
              <a:t>High, Moderate, Low, and No emphasis, respectively. C1..4 </a:t>
            </a:r>
          </a:p>
          <a:p>
            <a:r>
              <a:rPr lang="en-US" dirty="0" smtClean="0"/>
              <a:t>refer to the courses, whereas PO1..3 refer to Programme</a:t>
            </a:r>
          </a:p>
          <a:p>
            <a:r>
              <a:rPr lang="en-US" dirty="0" smtClean="0"/>
              <a:t>Outcomes.</a:t>
            </a:r>
          </a:p>
          <a:p>
            <a:endParaRPr lang="en-US" dirty="0" smtClean="0"/>
          </a:p>
          <a:p>
            <a:r>
              <a:rPr lang="en-US" dirty="0" smtClean="0"/>
              <a:t>How would cohort POs attainment be obtained?</a:t>
            </a:r>
            <a:endParaRPr lang="en-MY" dirty="0"/>
          </a:p>
        </p:txBody>
      </p:sp>
    </p:spTree>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 8</a:t>
            </a:r>
            <a:endParaRPr lang="en-MY" dirty="0"/>
          </a:p>
        </p:txBody>
      </p:sp>
      <p:graphicFrame>
        <p:nvGraphicFramePr>
          <p:cNvPr id="4" name="Content Placeholder 3"/>
          <p:cNvGraphicFramePr>
            <a:graphicFrameLocks noGrp="1"/>
          </p:cNvGraphicFramePr>
          <p:nvPr>
            <p:ph idx="1"/>
          </p:nvPr>
        </p:nvGraphicFramePr>
        <p:xfrm>
          <a:off x="457200" y="1600200"/>
          <a:ext cx="8229600" cy="2225040"/>
        </p:xfrm>
        <a:graphic>
          <a:graphicData uri="http://schemas.openxmlformats.org/drawingml/2006/table">
            <a:tbl>
              <a:tblPr firstRow="1" bandRow="1">
                <a:tableStyleId>{5C22544A-7EE6-4342-B048-85BDC9FD1C3A}</a:tableStyleId>
              </a:tblPr>
              <a:tblGrid>
                <a:gridCol w="4114800"/>
                <a:gridCol w="4114800"/>
              </a:tblGrid>
              <a:tr h="370840">
                <a:tc>
                  <a:txBody>
                    <a:bodyPr/>
                    <a:lstStyle/>
                    <a:p>
                      <a:r>
                        <a:rPr lang="en-US" dirty="0" smtClean="0"/>
                        <a:t>Delivery</a:t>
                      </a:r>
                      <a:endParaRPr lang="en-MY" dirty="0"/>
                    </a:p>
                  </a:txBody>
                  <a:tcPr/>
                </a:tc>
                <a:tc>
                  <a:txBody>
                    <a:bodyPr/>
                    <a:lstStyle/>
                    <a:p>
                      <a:r>
                        <a:rPr lang="en-US" dirty="0" err="1" smtClean="0"/>
                        <a:t>Assesment</a:t>
                      </a:r>
                      <a:endParaRPr lang="en-MY" dirty="0"/>
                    </a:p>
                  </a:txBody>
                  <a:tcPr/>
                </a:tc>
              </a:tr>
              <a:tr h="370840">
                <a:tc>
                  <a:txBody>
                    <a:bodyPr/>
                    <a:lstStyle/>
                    <a:p>
                      <a:r>
                        <a:rPr lang="en-US" dirty="0" smtClean="0"/>
                        <a:t>Lecture</a:t>
                      </a:r>
                      <a:endParaRPr lang="en-MY" dirty="0"/>
                    </a:p>
                  </a:txBody>
                  <a:tcPr/>
                </a:tc>
                <a:tc>
                  <a:txBody>
                    <a:bodyPr/>
                    <a:lstStyle/>
                    <a:p>
                      <a:endParaRPr lang="en-MY"/>
                    </a:p>
                  </a:txBody>
                  <a:tcPr/>
                </a:tc>
              </a:tr>
              <a:tr h="370840">
                <a:tc>
                  <a:txBody>
                    <a:bodyPr/>
                    <a:lstStyle/>
                    <a:p>
                      <a:r>
                        <a:rPr lang="en-US" dirty="0" smtClean="0"/>
                        <a:t>Laboratory</a:t>
                      </a:r>
                      <a:endParaRPr lang="en-MY" dirty="0"/>
                    </a:p>
                  </a:txBody>
                  <a:tcPr/>
                </a:tc>
                <a:tc>
                  <a:txBody>
                    <a:bodyPr/>
                    <a:lstStyle/>
                    <a:p>
                      <a:endParaRPr lang="en-MY"/>
                    </a:p>
                  </a:txBody>
                  <a:tcPr/>
                </a:tc>
              </a:tr>
              <a:tr h="370840">
                <a:tc>
                  <a:txBody>
                    <a:bodyPr/>
                    <a:lstStyle/>
                    <a:p>
                      <a:r>
                        <a:rPr lang="en-US" dirty="0" smtClean="0"/>
                        <a:t>PBL</a:t>
                      </a:r>
                      <a:endParaRPr lang="en-MY" dirty="0"/>
                    </a:p>
                  </a:txBody>
                  <a:tcPr/>
                </a:tc>
                <a:tc>
                  <a:txBody>
                    <a:bodyPr/>
                    <a:lstStyle/>
                    <a:p>
                      <a:endParaRPr lang="en-MY"/>
                    </a:p>
                  </a:txBody>
                  <a:tcPr/>
                </a:tc>
              </a:tr>
              <a:tr h="370840">
                <a:tc>
                  <a:txBody>
                    <a:bodyPr/>
                    <a:lstStyle/>
                    <a:p>
                      <a:r>
                        <a:rPr lang="en-US" dirty="0" smtClean="0"/>
                        <a:t>Case Method</a:t>
                      </a:r>
                      <a:endParaRPr lang="en-MY" dirty="0"/>
                    </a:p>
                  </a:txBody>
                  <a:tcPr/>
                </a:tc>
                <a:tc>
                  <a:txBody>
                    <a:bodyPr/>
                    <a:lstStyle/>
                    <a:p>
                      <a:endParaRPr lang="en-MY"/>
                    </a:p>
                  </a:txBody>
                  <a:tcPr/>
                </a:tc>
              </a:tr>
              <a:tr h="370840">
                <a:tc>
                  <a:txBody>
                    <a:bodyPr/>
                    <a:lstStyle/>
                    <a:p>
                      <a:r>
                        <a:rPr lang="en-US" dirty="0" smtClean="0"/>
                        <a:t>Project Based</a:t>
                      </a:r>
                      <a:endParaRPr lang="en-MY" dirty="0"/>
                    </a:p>
                  </a:txBody>
                  <a:tcPr/>
                </a:tc>
                <a:tc>
                  <a:txBody>
                    <a:bodyPr/>
                    <a:lstStyle/>
                    <a:p>
                      <a:endParaRPr lang="en-MY" dirty="0"/>
                    </a:p>
                  </a:txBody>
                  <a:tcPr/>
                </a:tc>
              </a:tr>
            </a:tbl>
          </a:graphicData>
        </a:graphic>
      </p:graphicFrame>
      <p:sp>
        <p:nvSpPr>
          <p:cNvPr id="5" name="TextBox 4"/>
          <p:cNvSpPr txBox="1"/>
          <p:nvPr/>
        </p:nvSpPr>
        <p:spPr>
          <a:xfrm>
            <a:off x="1691680" y="4725144"/>
            <a:ext cx="6955494" cy="369332"/>
          </a:xfrm>
          <a:prstGeom prst="rect">
            <a:avLst/>
          </a:prstGeom>
          <a:noFill/>
        </p:spPr>
        <p:txBody>
          <a:bodyPr wrap="none" rtlCol="0">
            <a:spAutoFit/>
          </a:bodyPr>
          <a:lstStyle/>
          <a:p>
            <a:r>
              <a:rPr lang="en-US" dirty="0" smtClean="0"/>
              <a:t>Identify suitable assessment techniques for the different delivery modes.</a:t>
            </a:r>
            <a:endParaRPr lang="en-MY"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14290"/>
            <a:ext cx="8686800" cy="838200"/>
          </a:xfrm>
        </p:spPr>
        <p:txBody>
          <a:bodyPr/>
          <a:lstStyle/>
          <a:p>
            <a:pPr>
              <a:defRPr/>
            </a:pPr>
            <a:r>
              <a:rPr lang="en-MY" b="1" dirty="0" smtClean="0"/>
              <a:t>(vi) The </a:t>
            </a:r>
            <a:r>
              <a:rPr lang="en-MY" b="1" dirty="0" smtClean="0"/>
              <a:t>Engineer and Society</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79229465"/>
              </p:ext>
            </p:extLst>
          </p:nvPr>
        </p:nvGraphicFramePr>
        <p:xfrm>
          <a:off x="-2" y="1206500"/>
          <a:ext cx="9144004" cy="5651500"/>
        </p:xfrm>
        <a:graphic>
          <a:graphicData uri="http://schemas.openxmlformats.org/drawingml/2006/table">
            <a:tbl>
              <a:tblPr firstRow="1" bandRow="1">
                <a:tableStyleId>{5C22544A-7EE6-4342-B048-85BDC9FD1C3A}</a:tableStyleId>
              </a:tblPr>
              <a:tblGrid>
                <a:gridCol w="2286001"/>
                <a:gridCol w="2286001"/>
                <a:gridCol w="2286001"/>
                <a:gridCol w="2286001"/>
              </a:tblGrid>
              <a:tr h="853940">
                <a:tc>
                  <a:txBody>
                    <a:bodyPr/>
                    <a:lstStyle/>
                    <a:p>
                      <a:r>
                        <a:rPr lang="en-US" dirty="0" smtClean="0">
                          <a:solidFill>
                            <a:schemeClr val="tx1"/>
                          </a:solidFill>
                        </a:rPr>
                        <a:t>Differentiation Characteristic</a:t>
                      </a:r>
                      <a:endParaRPr lang="en-MY" dirty="0">
                        <a:solidFill>
                          <a:schemeClr val="tx1"/>
                        </a:solidFill>
                      </a:endParaRPr>
                    </a:p>
                  </a:txBody>
                  <a:tcPr/>
                </a:tc>
                <a:tc>
                  <a:txBody>
                    <a:bodyPr/>
                    <a:lstStyle/>
                    <a:p>
                      <a:r>
                        <a:rPr lang="en-US" dirty="0" smtClean="0">
                          <a:solidFill>
                            <a:schemeClr val="tx1"/>
                          </a:solidFill>
                        </a:rPr>
                        <a:t>WA</a:t>
                      </a:r>
                      <a:endParaRPr lang="en-MY" dirty="0">
                        <a:solidFill>
                          <a:schemeClr val="tx1"/>
                        </a:solidFill>
                      </a:endParaRPr>
                    </a:p>
                  </a:txBody>
                  <a:tcPr/>
                </a:tc>
                <a:tc>
                  <a:txBody>
                    <a:bodyPr/>
                    <a:lstStyle/>
                    <a:p>
                      <a:r>
                        <a:rPr lang="en-US" dirty="0" smtClean="0">
                          <a:solidFill>
                            <a:schemeClr val="tx1"/>
                          </a:solidFill>
                        </a:rPr>
                        <a:t>SA</a:t>
                      </a:r>
                      <a:endParaRPr lang="en-MY" dirty="0">
                        <a:solidFill>
                          <a:schemeClr val="tx1"/>
                        </a:solidFill>
                      </a:endParaRPr>
                    </a:p>
                  </a:txBody>
                  <a:tcPr/>
                </a:tc>
                <a:tc>
                  <a:txBody>
                    <a:bodyPr/>
                    <a:lstStyle/>
                    <a:p>
                      <a:r>
                        <a:rPr lang="en-US" dirty="0" smtClean="0">
                          <a:solidFill>
                            <a:schemeClr val="tx1"/>
                          </a:solidFill>
                        </a:rPr>
                        <a:t>DA</a:t>
                      </a:r>
                      <a:endParaRPr lang="en-MY" dirty="0">
                        <a:solidFill>
                          <a:schemeClr val="tx1"/>
                        </a:solidFill>
                      </a:endParaRPr>
                    </a:p>
                  </a:txBody>
                  <a:tcPr/>
                </a:tc>
              </a:tr>
              <a:tr h="4797560">
                <a:tc>
                  <a:txBody>
                    <a:bodyPr/>
                    <a:lstStyle/>
                    <a:p>
                      <a:r>
                        <a:rPr kumimoji="0" lang="en-MY" sz="1800" kern="1200" baseline="0" dirty="0" smtClean="0">
                          <a:solidFill>
                            <a:schemeClr val="dk1"/>
                          </a:solidFill>
                          <a:latin typeface="+mn-lt"/>
                          <a:ea typeface="+mn-ea"/>
                          <a:cs typeface="+mn-cs"/>
                        </a:rPr>
                        <a:t>Level of knowledge</a:t>
                      </a:r>
                    </a:p>
                    <a:p>
                      <a:r>
                        <a:rPr kumimoji="0" lang="en-MY" sz="1800" kern="1200" baseline="0" dirty="0" smtClean="0">
                          <a:solidFill>
                            <a:schemeClr val="dk1"/>
                          </a:solidFill>
                          <a:latin typeface="+mn-lt"/>
                          <a:ea typeface="+mn-ea"/>
                          <a:cs typeface="+mn-cs"/>
                        </a:rPr>
                        <a:t>and responsibility</a:t>
                      </a:r>
                    </a:p>
                    <a:p>
                      <a:endParaRPr lang="en-MY" sz="2000" dirty="0"/>
                    </a:p>
                  </a:txBody>
                  <a:tcPr/>
                </a:tc>
                <a:tc>
                  <a:txBody>
                    <a:bodyPr/>
                    <a:lstStyle/>
                    <a:p>
                      <a:r>
                        <a:rPr lang="en-MY" sz="1800" u="sng" strike="noStrike" kern="1200" baseline="0" dirty="0" smtClean="0">
                          <a:solidFill>
                            <a:srgbClr val="FF0000"/>
                          </a:solidFill>
                        </a:rPr>
                        <a:t>Apply reasoning informed by contextual</a:t>
                      </a:r>
                      <a:r>
                        <a:rPr lang="en-MY" sz="1800" u="none" strike="noStrike" kern="1200" baseline="0" dirty="0" smtClean="0"/>
                        <a:t> </a:t>
                      </a:r>
                      <a:r>
                        <a:rPr lang="en-MY" sz="1800" u="sng" strike="noStrike" kern="1200" baseline="0" dirty="0" smtClean="0">
                          <a:solidFill>
                            <a:srgbClr val="FF0000"/>
                          </a:solidFill>
                        </a:rPr>
                        <a:t>knowledge to assess</a:t>
                      </a:r>
                      <a:r>
                        <a:rPr lang="en-MY" sz="1800" u="none" strike="noStrike" kern="1200" baseline="0" dirty="0" smtClean="0"/>
                        <a:t> (</a:t>
                      </a:r>
                      <a:r>
                        <a:rPr kumimoji="0" lang="en-MY" sz="1800" kern="1200" baseline="0" dirty="0" smtClean="0">
                          <a:solidFill>
                            <a:schemeClr val="dk1"/>
                          </a:solidFill>
                          <a:latin typeface="+mn-lt"/>
                          <a:ea typeface="+mn-ea"/>
                          <a:cs typeface="+mn-cs"/>
                        </a:rPr>
                        <a:t>Demonstrate </a:t>
                      </a:r>
                      <a:r>
                        <a:rPr kumimoji="0" lang="en-MY" sz="1800" kern="1200" baseline="0" dirty="0" smtClean="0">
                          <a:solidFill>
                            <a:schemeClr val="dk1"/>
                          </a:solidFill>
                          <a:latin typeface="+mn-lt"/>
                          <a:ea typeface="+mn-ea"/>
                          <a:cs typeface="+mn-cs"/>
                        </a:rPr>
                        <a:t>understanding of </a:t>
                      </a:r>
                      <a:r>
                        <a:rPr kumimoji="0" lang="en-MY" sz="1800" kern="1200" baseline="0" dirty="0" smtClean="0">
                          <a:solidFill>
                            <a:schemeClr val="dk1"/>
                          </a:solidFill>
                          <a:latin typeface="+mn-lt"/>
                          <a:ea typeface="+mn-ea"/>
                          <a:cs typeface="+mn-cs"/>
                        </a:rPr>
                        <a:t>the) </a:t>
                      </a:r>
                      <a:r>
                        <a:rPr kumimoji="0" lang="en-MY" sz="1800" kern="1200" baseline="0" dirty="0" smtClean="0">
                          <a:solidFill>
                            <a:schemeClr val="dk1"/>
                          </a:solidFill>
                          <a:latin typeface="+mn-lt"/>
                          <a:ea typeface="+mn-ea"/>
                          <a:cs typeface="+mn-cs"/>
                        </a:rPr>
                        <a:t>societal</a:t>
                      </a:r>
                      <a:r>
                        <a:rPr kumimoji="0" lang="en-MY" sz="1800" kern="1200" baseline="0" dirty="0" smtClean="0">
                          <a:solidFill>
                            <a:schemeClr val="dk1"/>
                          </a:solidFill>
                          <a:latin typeface="+mn-lt"/>
                          <a:ea typeface="+mn-ea"/>
                          <a:cs typeface="+mn-cs"/>
                        </a:rPr>
                        <a:t>, health</a:t>
                      </a:r>
                      <a:r>
                        <a:rPr kumimoji="0" lang="en-MY" sz="1800" kern="1200" baseline="0" dirty="0" smtClean="0">
                          <a:solidFill>
                            <a:schemeClr val="dk1"/>
                          </a:solidFill>
                          <a:latin typeface="+mn-lt"/>
                          <a:ea typeface="+mn-ea"/>
                          <a:cs typeface="+mn-cs"/>
                        </a:rPr>
                        <a:t>, safety, legal and cultural issues and the consequent responsibilities relevant to </a:t>
                      </a:r>
                      <a:r>
                        <a:rPr kumimoji="0" lang="en-MY" sz="1800" u="sng" kern="1200" baseline="0" dirty="0" smtClean="0">
                          <a:solidFill>
                            <a:srgbClr val="FF0000"/>
                          </a:solidFill>
                          <a:latin typeface="+mn-lt"/>
                          <a:ea typeface="+mn-ea"/>
                          <a:cs typeface="+mn-cs"/>
                        </a:rPr>
                        <a:t>professional </a:t>
                      </a:r>
                      <a:r>
                        <a:rPr kumimoji="0" lang="en-MY" sz="1800" kern="1200" baseline="0" dirty="0" smtClean="0">
                          <a:solidFill>
                            <a:schemeClr val="dk1"/>
                          </a:solidFill>
                          <a:latin typeface="+mn-lt"/>
                          <a:ea typeface="+mn-ea"/>
                          <a:cs typeface="+mn-cs"/>
                        </a:rPr>
                        <a:t>engineering </a:t>
                      </a:r>
                      <a:r>
                        <a:rPr kumimoji="0" lang="en-MY" sz="1800" kern="1200" baseline="0" dirty="0" smtClean="0">
                          <a:solidFill>
                            <a:schemeClr val="dk1"/>
                          </a:solidFill>
                          <a:latin typeface="+mn-lt"/>
                          <a:ea typeface="+mn-ea"/>
                          <a:cs typeface="+mn-cs"/>
                        </a:rPr>
                        <a:t>practice.</a:t>
                      </a:r>
                    </a:p>
                    <a:p>
                      <a:endParaRPr lang="en-MY" sz="2000" dirty="0">
                        <a:solidFill>
                          <a:srgbClr val="FF0000"/>
                        </a:solidFill>
                      </a:endParaRPr>
                    </a:p>
                  </a:txBody>
                  <a:tcPr/>
                </a:tc>
                <a:tc>
                  <a:txBody>
                    <a:bodyPr/>
                    <a:lstStyle/>
                    <a:p>
                      <a:r>
                        <a:rPr kumimoji="0" lang="en-MY" sz="1800" kern="1200" baseline="0" dirty="0" smtClean="0">
                          <a:solidFill>
                            <a:schemeClr val="dk1"/>
                          </a:solidFill>
                          <a:latin typeface="+mn-lt"/>
                          <a:ea typeface="+mn-ea"/>
                          <a:cs typeface="+mn-cs"/>
                        </a:rPr>
                        <a:t>Demonstrate understanding of the societal, health, safety, legal and cultural issues and the consequent</a:t>
                      </a:r>
                    </a:p>
                    <a:p>
                      <a:r>
                        <a:rPr kumimoji="0" lang="en-MY" sz="1800" kern="1200" baseline="0" dirty="0" smtClean="0">
                          <a:solidFill>
                            <a:schemeClr val="dk1"/>
                          </a:solidFill>
                          <a:latin typeface="+mn-lt"/>
                          <a:ea typeface="+mn-ea"/>
                          <a:cs typeface="+mn-cs"/>
                        </a:rPr>
                        <a:t>responsibilities relevant to engineering</a:t>
                      </a:r>
                    </a:p>
                    <a:p>
                      <a:r>
                        <a:rPr kumimoji="0" lang="en-MY" sz="1800" kern="1200" baseline="0" dirty="0" smtClean="0">
                          <a:solidFill>
                            <a:schemeClr val="dk1"/>
                          </a:solidFill>
                          <a:latin typeface="+mn-lt"/>
                          <a:ea typeface="+mn-ea"/>
                          <a:cs typeface="+mn-cs"/>
                        </a:rPr>
                        <a:t>technology practice.</a:t>
                      </a:r>
                    </a:p>
                  </a:txBody>
                  <a:tcPr/>
                </a:tc>
                <a:tc>
                  <a:txBody>
                    <a:bodyPr/>
                    <a:lstStyle/>
                    <a:p>
                      <a:r>
                        <a:rPr kumimoji="0" lang="en-MY" sz="1800" kern="1200" baseline="0" dirty="0" smtClean="0">
                          <a:solidFill>
                            <a:schemeClr val="dk1"/>
                          </a:solidFill>
                          <a:latin typeface="+mn-lt"/>
                          <a:ea typeface="+mn-ea"/>
                          <a:cs typeface="+mn-cs"/>
                        </a:rPr>
                        <a:t>Demonstrate knowledge of the</a:t>
                      </a:r>
                    </a:p>
                    <a:p>
                      <a:r>
                        <a:rPr kumimoji="0" lang="en-MY" sz="1800" kern="1200" baseline="0" dirty="0" smtClean="0">
                          <a:solidFill>
                            <a:schemeClr val="dk1"/>
                          </a:solidFill>
                          <a:latin typeface="+mn-lt"/>
                          <a:ea typeface="+mn-ea"/>
                          <a:cs typeface="+mn-cs"/>
                        </a:rPr>
                        <a:t>societal, health, safety, legal and</a:t>
                      </a:r>
                    </a:p>
                    <a:p>
                      <a:r>
                        <a:rPr kumimoji="0" lang="en-MY" sz="1800" kern="1200" baseline="0" dirty="0" smtClean="0">
                          <a:solidFill>
                            <a:schemeClr val="dk1"/>
                          </a:solidFill>
                          <a:latin typeface="+mn-lt"/>
                          <a:ea typeface="+mn-ea"/>
                          <a:cs typeface="+mn-cs"/>
                        </a:rPr>
                        <a:t>cultural issues and the consequent</a:t>
                      </a:r>
                    </a:p>
                    <a:p>
                      <a:r>
                        <a:rPr kumimoji="0" lang="en-MY" sz="1800" kern="1200" baseline="0" dirty="0" smtClean="0">
                          <a:solidFill>
                            <a:schemeClr val="dk1"/>
                          </a:solidFill>
                          <a:latin typeface="+mn-lt"/>
                          <a:ea typeface="+mn-ea"/>
                          <a:cs typeface="+mn-cs"/>
                        </a:rPr>
                        <a:t>responsibilities relevant to</a:t>
                      </a:r>
                    </a:p>
                    <a:p>
                      <a:r>
                        <a:rPr kumimoji="0" lang="en-MY" sz="1800" kern="1200" baseline="0" dirty="0" smtClean="0">
                          <a:solidFill>
                            <a:schemeClr val="dk1"/>
                          </a:solidFill>
                          <a:latin typeface="+mn-lt"/>
                          <a:ea typeface="+mn-ea"/>
                          <a:cs typeface="+mn-cs"/>
                        </a:rPr>
                        <a:t>engineering technician practice.</a:t>
                      </a:r>
                    </a:p>
                    <a:p>
                      <a:endParaRPr lang="en-MY" sz="2000" dirty="0"/>
                    </a:p>
                  </a:txBody>
                  <a:tcPr/>
                </a:tc>
              </a:tr>
            </a:tbl>
          </a:graphicData>
        </a:graphic>
      </p:graphicFrame>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Programme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44799805"/>
              </p:ext>
            </p:extLst>
          </p:nvPr>
        </p:nvGraphicFramePr>
        <p:xfrm>
          <a:off x="35496" y="1415758"/>
          <a:ext cx="9036496" cy="5181594"/>
        </p:xfrm>
        <a:graphic>
          <a:graphicData uri="http://schemas.openxmlformats.org/drawingml/2006/table">
            <a:tbl>
              <a:tblPr firstRow="1" bandRow="1">
                <a:tableStyleId>{5C22544A-7EE6-4342-B048-85BDC9FD1C3A}</a:tableStyleId>
              </a:tblPr>
              <a:tblGrid>
                <a:gridCol w="1673426"/>
                <a:gridCol w="7363070"/>
              </a:tblGrid>
              <a:tr h="471054">
                <a:tc>
                  <a:txBody>
                    <a:bodyPr/>
                    <a:lstStyle/>
                    <a:p>
                      <a:r>
                        <a:rPr lang="en-US" sz="2000" dirty="0" smtClean="0"/>
                        <a:t>Time</a:t>
                      </a:r>
                      <a:endParaRPr lang="en-US" sz="2000" dirty="0"/>
                    </a:p>
                  </a:txBody>
                  <a:tcPr/>
                </a:tc>
                <a:tc>
                  <a:txBody>
                    <a:bodyPr/>
                    <a:lstStyle/>
                    <a:p>
                      <a:r>
                        <a:rPr lang="en-US" sz="2000" dirty="0" smtClean="0"/>
                        <a:t>Topic / Activity</a:t>
                      </a:r>
                      <a:endParaRPr lang="en-US" sz="2000" dirty="0"/>
                    </a:p>
                  </a:txBody>
                  <a:tcPr/>
                </a:tc>
              </a:tr>
              <a:tr h="471054">
                <a:tc>
                  <a:txBody>
                    <a:bodyPr/>
                    <a:lstStyle/>
                    <a:p>
                      <a:r>
                        <a:rPr lang="en-US" sz="2000" dirty="0" smtClean="0"/>
                        <a:t>09.00 – 09.30 </a:t>
                      </a:r>
                      <a:endParaRPr lang="en-US" sz="2000" dirty="0"/>
                    </a:p>
                  </a:txBody>
                  <a:tcPr/>
                </a:tc>
                <a:tc>
                  <a:txBody>
                    <a:bodyPr/>
                    <a:lstStyle/>
                    <a:p>
                      <a:r>
                        <a:rPr lang="en-US" sz="2000" dirty="0" smtClean="0"/>
                        <a:t>Introduction</a:t>
                      </a:r>
                      <a:endParaRPr lang="en-US" sz="2000" dirty="0"/>
                    </a:p>
                  </a:txBody>
                  <a:tcPr/>
                </a:tc>
              </a:tr>
              <a:tr h="471054">
                <a:tc>
                  <a:txBody>
                    <a:bodyPr/>
                    <a:lstStyle/>
                    <a:p>
                      <a:r>
                        <a:rPr lang="en-US" sz="2000" dirty="0" smtClean="0"/>
                        <a:t>09.30 – 10.30 </a:t>
                      </a:r>
                      <a:endParaRPr lang="en-US" sz="2000" dirty="0"/>
                    </a:p>
                  </a:txBody>
                  <a:tcPr/>
                </a:tc>
                <a:tc>
                  <a:txBody>
                    <a:bodyPr/>
                    <a:lstStyle/>
                    <a:p>
                      <a:r>
                        <a:rPr lang="en-US" sz="2000" dirty="0" smtClean="0"/>
                        <a:t>Linking </a:t>
                      </a:r>
                      <a:r>
                        <a:rPr lang="en-US" sz="2000" dirty="0" err="1" smtClean="0"/>
                        <a:t>Programme</a:t>
                      </a:r>
                      <a:r>
                        <a:rPr lang="en-US" sz="2000" dirty="0" smtClean="0"/>
                        <a:t> Objectives </a:t>
                      </a:r>
                      <a:r>
                        <a:rPr lang="en-US" sz="2000" baseline="0" dirty="0" smtClean="0"/>
                        <a:t> and </a:t>
                      </a:r>
                      <a:r>
                        <a:rPr lang="en-US" sz="2000" dirty="0" smtClean="0"/>
                        <a:t>Outcomes &amp; Course</a:t>
                      </a:r>
                      <a:r>
                        <a:rPr lang="en-US" sz="2000" baseline="0" dirty="0" smtClean="0"/>
                        <a:t> Outcomes</a:t>
                      </a:r>
                      <a:endParaRPr lang="en-US" sz="2000" dirty="0"/>
                    </a:p>
                  </a:txBody>
                  <a:tcPr/>
                </a:tc>
              </a:tr>
              <a:tr h="471054">
                <a:tc>
                  <a:txBody>
                    <a:bodyPr/>
                    <a:lstStyle/>
                    <a:p>
                      <a:r>
                        <a:rPr lang="en-US" sz="2000" dirty="0" smtClean="0"/>
                        <a:t>10.30 – 10.45 </a:t>
                      </a:r>
                      <a:endParaRPr lang="en-US" sz="2000" dirty="0"/>
                    </a:p>
                  </a:txBody>
                  <a:tcPr/>
                </a:tc>
                <a:tc>
                  <a:txBody>
                    <a:bodyPr/>
                    <a:lstStyle/>
                    <a:p>
                      <a:r>
                        <a:rPr lang="en-US" sz="2000" dirty="0" smtClean="0"/>
                        <a:t>Refreshment</a:t>
                      </a:r>
                      <a:endParaRPr lang="en-US" sz="2000" dirty="0"/>
                    </a:p>
                  </a:txBody>
                  <a:tcPr/>
                </a:tc>
              </a:tr>
              <a:tr h="471054">
                <a:tc>
                  <a:txBody>
                    <a:bodyPr/>
                    <a:lstStyle/>
                    <a:p>
                      <a:r>
                        <a:rPr lang="en-US" sz="2000" dirty="0" smtClean="0"/>
                        <a:t>10.45 – 11.45 </a:t>
                      </a:r>
                      <a:endParaRPr lang="en-US" sz="2000" dirty="0"/>
                    </a:p>
                  </a:txBody>
                  <a:tcPr/>
                </a:tc>
                <a:tc>
                  <a:txBody>
                    <a:bodyPr/>
                    <a:lstStyle/>
                    <a:p>
                      <a:r>
                        <a:rPr lang="en-US" sz="2000" dirty="0" smtClean="0"/>
                        <a:t>Exercise 1</a:t>
                      </a:r>
                      <a:endParaRPr lang="en-US" sz="2000" dirty="0"/>
                    </a:p>
                  </a:txBody>
                  <a:tcPr/>
                </a:tc>
              </a:tr>
              <a:tr h="471054">
                <a:tc>
                  <a:txBody>
                    <a:bodyPr/>
                    <a:lstStyle/>
                    <a:p>
                      <a:r>
                        <a:rPr lang="en-US" sz="2000" dirty="0" smtClean="0"/>
                        <a:t>11.45 – 12.45 </a:t>
                      </a:r>
                      <a:endParaRPr lang="en-US" sz="2000" dirty="0"/>
                    </a:p>
                  </a:txBody>
                  <a:tcPr/>
                </a:tc>
                <a:tc>
                  <a:txBody>
                    <a:bodyPr/>
                    <a:lstStyle/>
                    <a:p>
                      <a:r>
                        <a:rPr lang="en-US" sz="2000" dirty="0" smtClean="0"/>
                        <a:t>Developing Course Outcomes that address the taxonomy</a:t>
                      </a:r>
                      <a:endParaRPr lang="en-US" sz="2000" dirty="0"/>
                    </a:p>
                  </a:txBody>
                  <a:tcPr/>
                </a:tc>
              </a:tr>
              <a:tr h="471054">
                <a:tc>
                  <a:txBody>
                    <a:bodyPr/>
                    <a:lstStyle/>
                    <a:p>
                      <a:r>
                        <a:rPr lang="en-US" sz="2000" dirty="0" smtClean="0"/>
                        <a:t>12.45 – 14.00</a:t>
                      </a:r>
                      <a:endParaRPr lang="en-US" sz="2000" dirty="0"/>
                    </a:p>
                  </a:txBody>
                  <a:tcPr/>
                </a:tc>
                <a:tc>
                  <a:txBody>
                    <a:bodyPr/>
                    <a:lstStyle/>
                    <a:p>
                      <a:r>
                        <a:rPr lang="en-US" sz="2000" dirty="0" smtClean="0"/>
                        <a:t>Lunch</a:t>
                      </a:r>
                      <a:endParaRPr lang="en-US" sz="2000" dirty="0"/>
                    </a:p>
                  </a:txBody>
                  <a:tcPr/>
                </a:tc>
              </a:tr>
              <a:tr h="471054">
                <a:tc>
                  <a:txBody>
                    <a:bodyPr/>
                    <a:lstStyle/>
                    <a:p>
                      <a:r>
                        <a:rPr lang="en-US" sz="2000" dirty="0" smtClean="0"/>
                        <a:t>14.00 – 15.00</a:t>
                      </a:r>
                      <a:endParaRPr lang="en-US" sz="2000" dirty="0"/>
                    </a:p>
                  </a:txBody>
                  <a:tcPr/>
                </a:tc>
                <a:tc>
                  <a:txBody>
                    <a:bodyPr/>
                    <a:lstStyle/>
                    <a:p>
                      <a:r>
                        <a:rPr lang="en-US" sz="2000" dirty="0" smtClean="0"/>
                        <a:t>Exercise 2</a:t>
                      </a:r>
                      <a:endParaRPr lang="en-US" sz="2000" dirty="0"/>
                    </a:p>
                  </a:txBody>
                  <a:tcPr/>
                </a:tc>
              </a:tr>
              <a:tr h="471054">
                <a:tc>
                  <a:txBody>
                    <a:bodyPr/>
                    <a:lstStyle/>
                    <a:p>
                      <a:r>
                        <a:rPr lang="en-US" sz="2000" dirty="0" smtClean="0"/>
                        <a:t>15.00 – 16.00</a:t>
                      </a:r>
                      <a:endParaRPr lang="en-US" sz="2000" dirty="0"/>
                    </a:p>
                  </a:txBody>
                  <a:tcPr/>
                </a:tc>
                <a:tc>
                  <a:txBody>
                    <a:bodyPr/>
                    <a:lstStyle/>
                    <a:p>
                      <a:r>
                        <a:rPr lang="en-US" sz="2000" dirty="0" smtClean="0"/>
                        <a:t>Ensuring attainment of outcomes through assessments</a:t>
                      </a:r>
                      <a:endParaRPr lang="en-US" sz="2000" dirty="0"/>
                    </a:p>
                  </a:txBody>
                  <a:tcPr/>
                </a:tc>
              </a:tr>
              <a:tr h="471054">
                <a:tc>
                  <a:txBody>
                    <a:bodyPr/>
                    <a:lstStyle/>
                    <a:p>
                      <a:r>
                        <a:rPr lang="en-US" sz="2000" dirty="0" smtClean="0"/>
                        <a:t>16.00 – 17.00</a:t>
                      </a:r>
                      <a:endParaRPr lang="en-US" sz="2000" dirty="0"/>
                    </a:p>
                  </a:txBody>
                  <a:tcPr/>
                </a:tc>
                <a:tc>
                  <a:txBody>
                    <a:bodyPr/>
                    <a:lstStyle/>
                    <a:p>
                      <a:r>
                        <a:rPr lang="en-US" sz="2000" dirty="0" smtClean="0"/>
                        <a:t>Exercise 3 &amp; Closing</a:t>
                      </a:r>
                      <a:endParaRPr lang="en-US" sz="2000" dirty="0"/>
                    </a:p>
                  </a:txBody>
                  <a:tcPr/>
                </a:tc>
              </a:tr>
              <a:tr h="471054">
                <a:tc>
                  <a:txBody>
                    <a:bodyPr/>
                    <a:lstStyle/>
                    <a:p>
                      <a:r>
                        <a:rPr lang="en-US" sz="2000" dirty="0" smtClean="0"/>
                        <a:t>17.00 </a:t>
                      </a:r>
                      <a:endParaRPr lang="en-US" sz="2000" dirty="0"/>
                    </a:p>
                  </a:txBody>
                  <a:tcPr/>
                </a:tc>
                <a:tc>
                  <a:txBody>
                    <a:bodyPr/>
                    <a:lstStyle/>
                    <a:p>
                      <a:r>
                        <a:rPr lang="en-US" sz="2000" dirty="0" smtClean="0"/>
                        <a:t>Refreshment</a:t>
                      </a:r>
                      <a:endParaRPr lang="en-US" sz="2000" dirty="0"/>
                    </a:p>
                  </a:txBody>
                  <a:tcP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14290"/>
            <a:ext cx="8686800" cy="838200"/>
          </a:xfrm>
        </p:spPr>
        <p:txBody>
          <a:bodyPr/>
          <a:lstStyle/>
          <a:p>
            <a:pPr>
              <a:defRPr/>
            </a:pPr>
            <a:r>
              <a:rPr lang="en-MY" b="1" dirty="0" smtClean="0"/>
              <a:t>(vii) Environment </a:t>
            </a:r>
            <a:r>
              <a:rPr lang="en-MY" b="1" dirty="0" smtClean="0"/>
              <a:t>and Sustainability</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58420010"/>
              </p:ext>
            </p:extLst>
          </p:nvPr>
        </p:nvGraphicFramePr>
        <p:xfrm>
          <a:off x="-2" y="1206500"/>
          <a:ext cx="9144004" cy="5651500"/>
        </p:xfrm>
        <a:graphic>
          <a:graphicData uri="http://schemas.openxmlformats.org/drawingml/2006/table">
            <a:tbl>
              <a:tblPr firstRow="1" bandRow="1">
                <a:tableStyleId>{5C22544A-7EE6-4342-B048-85BDC9FD1C3A}</a:tableStyleId>
              </a:tblPr>
              <a:tblGrid>
                <a:gridCol w="2286001"/>
                <a:gridCol w="2286001"/>
                <a:gridCol w="2286001"/>
                <a:gridCol w="2286001"/>
              </a:tblGrid>
              <a:tr h="853940">
                <a:tc>
                  <a:txBody>
                    <a:bodyPr/>
                    <a:lstStyle/>
                    <a:p>
                      <a:r>
                        <a:rPr lang="en-US" dirty="0" smtClean="0">
                          <a:solidFill>
                            <a:schemeClr val="tx1"/>
                          </a:solidFill>
                        </a:rPr>
                        <a:t>Differentiation Characteristic</a:t>
                      </a:r>
                      <a:endParaRPr lang="en-MY" dirty="0">
                        <a:solidFill>
                          <a:schemeClr val="tx1"/>
                        </a:solidFill>
                      </a:endParaRPr>
                    </a:p>
                  </a:txBody>
                  <a:tcPr/>
                </a:tc>
                <a:tc>
                  <a:txBody>
                    <a:bodyPr/>
                    <a:lstStyle/>
                    <a:p>
                      <a:r>
                        <a:rPr lang="en-US" dirty="0" smtClean="0">
                          <a:solidFill>
                            <a:schemeClr val="tx1"/>
                          </a:solidFill>
                        </a:rPr>
                        <a:t>WA</a:t>
                      </a:r>
                      <a:endParaRPr lang="en-MY" dirty="0">
                        <a:solidFill>
                          <a:schemeClr val="tx1"/>
                        </a:solidFill>
                      </a:endParaRPr>
                    </a:p>
                  </a:txBody>
                  <a:tcPr/>
                </a:tc>
                <a:tc>
                  <a:txBody>
                    <a:bodyPr/>
                    <a:lstStyle/>
                    <a:p>
                      <a:r>
                        <a:rPr lang="en-US" dirty="0" smtClean="0">
                          <a:solidFill>
                            <a:schemeClr val="tx1"/>
                          </a:solidFill>
                        </a:rPr>
                        <a:t>SA</a:t>
                      </a:r>
                      <a:endParaRPr lang="en-MY" dirty="0">
                        <a:solidFill>
                          <a:schemeClr val="tx1"/>
                        </a:solidFill>
                      </a:endParaRPr>
                    </a:p>
                  </a:txBody>
                  <a:tcPr/>
                </a:tc>
                <a:tc>
                  <a:txBody>
                    <a:bodyPr/>
                    <a:lstStyle/>
                    <a:p>
                      <a:r>
                        <a:rPr lang="en-US" dirty="0" smtClean="0">
                          <a:solidFill>
                            <a:schemeClr val="tx1"/>
                          </a:solidFill>
                        </a:rPr>
                        <a:t>DA</a:t>
                      </a:r>
                      <a:endParaRPr lang="en-MY" dirty="0">
                        <a:solidFill>
                          <a:schemeClr val="tx1"/>
                        </a:solidFill>
                      </a:endParaRPr>
                    </a:p>
                  </a:txBody>
                  <a:tcPr/>
                </a:tc>
              </a:tr>
              <a:tr h="4797560">
                <a:tc>
                  <a:txBody>
                    <a:bodyPr/>
                    <a:lstStyle/>
                    <a:p>
                      <a:r>
                        <a:rPr kumimoji="0" lang="en-MY" sz="1800" kern="1200" baseline="0" dirty="0" smtClean="0">
                          <a:solidFill>
                            <a:schemeClr val="dk1"/>
                          </a:solidFill>
                          <a:latin typeface="+mn-lt"/>
                          <a:ea typeface="+mn-ea"/>
                          <a:cs typeface="+mn-cs"/>
                        </a:rPr>
                        <a:t>No differentiation in</a:t>
                      </a:r>
                    </a:p>
                    <a:p>
                      <a:r>
                        <a:rPr kumimoji="0" lang="en-MY" sz="1800" kern="1200" baseline="0" dirty="0" smtClean="0">
                          <a:solidFill>
                            <a:schemeClr val="dk1"/>
                          </a:solidFill>
                          <a:latin typeface="+mn-lt"/>
                          <a:ea typeface="+mn-ea"/>
                          <a:cs typeface="+mn-cs"/>
                        </a:rPr>
                        <a:t>this characteristic</a:t>
                      </a:r>
                    </a:p>
                    <a:p>
                      <a:endParaRPr lang="en-MY" sz="2000" dirty="0"/>
                    </a:p>
                  </a:txBody>
                  <a:tcPr/>
                </a:tc>
                <a:tc>
                  <a:txBody>
                    <a:bodyPr/>
                    <a:lstStyle/>
                    <a:p>
                      <a:r>
                        <a:rPr kumimoji="0" lang="en-MY" sz="1800" kern="1200" baseline="0" dirty="0" smtClean="0">
                          <a:solidFill>
                            <a:schemeClr val="dk1"/>
                          </a:solidFill>
                          <a:latin typeface="+mn-lt"/>
                          <a:ea typeface="+mn-ea"/>
                          <a:cs typeface="+mn-cs"/>
                        </a:rPr>
                        <a:t>Understand the impact </a:t>
                      </a:r>
                      <a:r>
                        <a:rPr kumimoji="0" lang="en-MY" sz="1800" kern="1200" baseline="0" dirty="0" smtClean="0">
                          <a:solidFill>
                            <a:schemeClr val="dk1"/>
                          </a:solidFill>
                          <a:latin typeface="+mn-lt"/>
                          <a:ea typeface="+mn-ea"/>
                          <a:cs typeface="+mn-cs"/>
                        </a:rPr>
                        <a:t>of</a:t>
                      </a:r>
                      <a:r>
                        <a:rPr kumimoji="0" lang="en-MY" sz="1800" u="sng" kern="1200" baseline="0" dirty="0" smtClean="0">
                          <a:solidFill>
                            <a:srgbClr val="FF0000"/>
                          </a:solidFill>
                          <a:latin typeface="+mn-lt"/>
                          <a:ea typeface="+mn-ea"/>
                          <a:cs typeface="+mn-cs"/>
                        </a:rPr>
                        <a:t> professional</a:t>
                      </a:r>
                      <a:r>
                        <a:rPr kumimoji="0" lang="en-MY" sz="1800" kern="1200" baseline="0" dirty="0" smtClean="0">
                          <a:solidFill>
                            <a:schemeClr val="dk1"/>
                          </a:solidFill>
                          <a:latin typeface="+mn-lt"/>
                          <a:ea typeface="+mn-ea"/>
                          <a:cs typeface="+mn-cs"/>
                        </a:rPr>
                        <a:t> </a:t>
                      </a:r>
                      <a:r>
                        <a:rPr kumimoji="0" lang="en-MY" sz="1800" kern="1200" baseline="0" dirty="0" smtClean="0">
                          <a:solidFill>
                            <a:schemeClr val="dk1"/>
                          </a:solidFill>
                          <a:latin typeface="+mn-lt"/>
                          <a:ea typeface="+mn-ea"/>
                          <a:cs typeface="+mn-cs"/>
                        </a:rPr>
                        <a:t>engineering</a:t>
                      </a:r>
                    </a:p>
                    <a:p>
                      <a:r>
                        <a:rPr kumimoji="0" lang="en-MY" sz="1800" kern="1200" baseline="0" dirty="0" smtClean="0">
                          <a:solidFill>
                            <a:schemeClr val="dk1"/>
                          </a:solidFill>
                          <a:latin typeface="+mn-lt"/>
                          <a:ea typeface="+mn-ea"/>
                          <a:cs typeface="+mn-cs"/>
                        </a:rPr>
                        <a:t>solutions in a societal </a:t>
                      </a:r>
                      <a:r>
                        <a:rPr kumimoji="0" lang="en-MY" sz="1800" u="sng" kern="1200" baseline="0" dirty="0" smtClean="0">
                          <a:solidFill>
                            <a:srgbClr val="FF0000"/>
                          </a:solidFill>
                          <a:latin typeface="+mn-lt"/>
                          <a:ea typeface="+mn-ea"/>
                          <a:cs typeface="+mn-cs"/>
                        </a:rPr>
                        <a:t>and environmental </a:t>
                      </a:r>
                      <a:r>
                        <a:rPr kumimoji="0" lang="en-MY" sz="1800" kern="1200" baseline="0" dirty="0" smtClean="0">
                          <a:solidFill>
                            <a:schemeClr val="dk1"/>
                          </a:solidFill>
                          <a:latin typeface="+mn-lt"/>
                          <a:ea typeface="+mn-ea"/>
                          <a:cs typeface="+mn-cs"/>
                        </a:rPr>
                        <a:t>context</a:t>
                      </a:r>
                      <a:r>
                        <a:rPr kumimoji="0" lang="en-MY" sz="1800" u="sng" kern="1200" baseline="0" dirty="0" smtClean="0">
                          <a:solidFill>
                            <a:srgbClr val="FF0000"/>
                          </a:solidFill>
                          <a:latin typeface="+mn-lt"/>
                          <a:ea typeface="+mn-ea"/>
                          <a:cs typeface="+mn-cs"/>
                        </a:rPr>
                        <a:t>s</a:t>
                      </a:r>
                      <a:r>
                        <a:rPr kumimoji="0" lang="en-MY" sz="1800" kern="1200" baseline="0" dirty="0" smtClean="0">
                          <a:solidFill>
                            <a:schemeClr val="dk1"/>
                          </a:solidFill>
                          <a:latin typeface="+mn-lt"/>
                          <a:ea typeface="+mn-ea"/>
                          <a:cs typeface="+mn-cs"/>
                        </a:rPr>
                        <a:t> </a:t>
                      </a:r>
                      <a:r>
                        <a:rPr kumimoji="0" lang="en-MY" sz="1800" kern="1200" baseline="0" dirty="0" smtClean="0">
                          <a:solidFill>
                            <a:schemeClr val="dk1"/>
                          </a:solidFill>
                          <a:latin typeface="+mn-lt"/>
                          <a:ea typeface="+mn-ea"/>
                          <a:cs typeface="+mn-cs"/>
                        </a:rPr>
                        <a:t>and</a:t>
                      </a:r>
                    </a:p>
                    <a:p>
                      <a:r>
                        <a:rPr kumimoji="0" lang="en-MY" sz="1800" kern="1200" baseline="0" dirty="0" smtClean="0">
                          <a:solidFill>
                            <a:schemeClr val="dk1"/>
                          </a:solidFill>
                          <a:latin typeface="+mn-lt"/>
                          <a:ea typeface="+mn-ea"/>
                          <a:cs typeface="+mn-cs"/>
                        </a:rPr>
                        <a:t>demonstrate knowledge of and need for</a:t>
                      </a:r>
                    </a:p>
                    <a:p>
                      <a:r>
                        <a:rPr kumimoji="0" lang="en-MY" sz="1800" kern="1200" baseline="0" dirty="0" smtClean="0">
                          <a:solidFill>
                            <a:schemeClr val="dk1"/>
                          </a:solidFill>
                          <a:latin typeface="+mn-lt"/>
                          <a:ea typeface="+mn-ea"/>
                          <a:cs typeface="+mn-cs"/>
                        </a:rPr>
                        <a:t>sustainable development.</a:t>
                      </a:r>
                    </a:p>
                    <a:p>
                      <a:endParaRPr lang="en-MY" sz="2000" dirty="0">
                        <a:solidFill>
                          <a:srgbClr val="FF0000"/>
                        </a:solidFill>
                      </a:endParaRPr>
                    </a:p>
                  </a:txBody>
                  <a:tcPr/>
                </a:tc>
                <a:tc>
                  <a:txBody>
                    <a:bodyPr/>
                    <a:lstStyle/>
                    <a:p>
                      <a:r>
                        <a:rPr kumimoji="0" lang="en-MY" sz="1800" kern="1200" baseline="0" dirty="0" smtClean="0">
                          <a:solidFill>
                            <a:schemeClr val="dk1"/>
                          </a:solidFill>
                          <a:latin typeface="+mn-lt"/>
                          <a:ea typeface="+mn-ea"/>
                          <a:cs typeface="+mn-cs"/>
                        </a:rPr>
                        <a:t>Understand the impact of engineering</a:t>
                      </a:r>
                    </a:p>
                    <a:p>
                      <a:r>
                        <a:rPr kumimoji="0" lang="en-MY" sz="1800" kern="1200" baseline="0" dirty="0" smtClean="0">
                          <a:solidFill>
                            <a:schemeClr val="dk1"/>
                          </a:solidFill>
                          <a:latin typeface="+mn-lt"/>
                          <a:ea typeface="+mn-ea"/>
                          <a:cs typeface="+mn-cs"/>
                        </a:rPr>
                        <a:t>solutions in a societal context and</a:t>
                      </a:r>
                    </a:p>
                    <a:p>
                      <a:r>
                        <a:rPr kumimoji="0" lang="en-MY" sz="1800" kern="1200" baseline="0" dirty="0" smtClean="0">
                          <a:solidFill>
                            <a:schemeClr val="dk1"/>
                          </a:solidFill>
                          <a:latin typeface="+mn-lt"/>
                          <a:ea typeface="+mn-ea"/>
                          <a:cs typeface="+mn-cs"/>
                        </a:rPr>
                        <a:t>demonstrate knowledge of and need for</a:t>
                      </a:r>
                    </a:p>
                    <a:p>
                      <a:r>
                        <a:rPr kumimoji="0" lang="en-MY" sz="1800" kern="1200" baseline="0" dirty="0" smtClean="0">
                          <a:solidFill>
                            <a:schemeClr val="dk1"/>
                          </a:solidFill>
                          <a:latin typeface="+mn-lt"/>
                          <a:ea typeface="+mn-ea"/>
                          <a:cs typeface="+mn-cs"/>
                        </a:rPr>
                        <a:t>sustainable development.</a:t>
                      </a:r>
                    </a:p>
                  </a:txBody>
                  <a:tcPr/>
                </a:tc>
                <a:tc>
                  <a:txBody>
                    <a:bodyPr/>
                    <a:lstStyle/>
                    <a:p>
                      <a:r>
                        <a:rPr kumimoji="0" lang="en-MY" sz="1800" kern="1200" baseline="0" dirty="0" smtClean="0">
                          <a:solidFill>
                            <a:schemeClr val="dk1"/>
                          </a:solidFill>
                          <a:latin typeface="+mn-lt"/>
                          <a:ea typeface="+mn-ea"/>
                          <a:cs typeface="+mn-cs"/>
                        </a:rPr>
                        <a:t>Understand the impact of engineering</a:t>
                      </a:r>
                    </a:p>
                    <a:p>
                      <a:r>
                        <a:rPr kumimoji="0" lang="en-MY" sz="1800" kern="1200" baseline="0" dirty="0" smtClean="0">
                          <a:solidFill>
                            <a:schemeClr val="dk1"/>
                          </a:solidFill>
                          <a:latin typeface="+mn-lt"/>
                          <a:ea typeface="+mn-ea"/>
                          <a:cs typeface="+mn-cs"/>
                        </a:rPr>
                        <a:t>solutions in a societal context and</a:t>
                      </a:r>
                    </a:p>
                    <a:p>
                      <a:r>
                        <a:rPr kumimoji="0" lang="en-MY" sz="1800" kern="1200" baseline="0" dirty="0" smtClean="0">
                          <a:solidFill>
                            <a:schemeClr val="dk1"/>
                          </a:solidFill>
                          <a:latin typeface="+mn-lt"/>
                          <a:ea typeface="+mn-ea"/>
                          <a:cs typeface="+mn-cs"/>
                        </a:rPr>
                        <a:t>demonstrate knowledge of and need for</a:t>
                      </a:r>
                    </a:p>
                    <a:p>
                      <a:r>
                        <a:rPr kumimoji="0" lang="en-MY" sz="1800" kern="1200" baseline="0" dirty="0" smtClean="0">
                          <a:solidFill>
                            <a:schemeClr val="dk1"/>
                          </a:solidFill>
                          <a:latin typeface="+mn-lt"/>
                          <a:ea typeface="+mn-ea"/>
                          <a:cs typeface="+mn-cs"/>
                        </a:rPr>
                        <a:t>sustainable development.</a:t>
                      </a:r>
                    </a:p>
                    <a:p>
                      <a:endParaRPr lang="en-MY" sz="2000" dirty="0"/>
                    </a:p>
                  </a:txBody>
                  <a:tcPr/>
                </a:tc>
              </a:tr>
            </a:tbl>
          </a:graphicData>
        </a:graphic>
      </p:graphicFrame>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2"/>
          <p:cNvSpPr>
            <a:spLocks noGrp="1" noChangeArrowheads="1"/>
          </p:cNvSpPr>
          <p:nvPr>
            <p:ph type="title"/>
          </p:nvPr>
        </p:nvSpPr>
        <p:spPr>
          <a:xfrm>
            <a:off x="357158" y="285728"/>
            <a:ext cx="8229600" cy="1139825"/>
          </a:xfrm>
        </p:spPr>
        <p:txBody>
          <a:bodyPr>
            <a:normAutofit/>
          </a:bodyPr>
          <a:lstStyle/>
          <a:p>
            <a:pPr eaLnBrk="1" fontAlgn="auto" hangingPunct="1">
              <a:spcAft>
                <a:spcPts val="0"/>
              </a:spcAft>
              <a:defRPr/>
            </a:pPr>
            <a:r>
              <a:rPr lang="en-US" dirty="0" smtClean="0"/>
              <a:t>(viii) Ethics</a:t>
            </a:r>
            <a:r>
              <a:rPr lang="en-US" dirty="0" smtClean="0"/>
              <a:t/>
            </a:r>
            <a:br>
              <a:rPr lang="en-US" dirty="0" smtClean="0"/>
            </a:br>
            <a:r>
              <a:rPr lang="en-US" sz="2400" dirty="0" smtClean="0"/>
              <a:t>Differentiating Characteristic: None</a:t>
            </a:r>
          </a:p>
        </p:txBody>
      </p:sp>
      <p:graphicFrame>
        <p:nvGraphicFramePr>
          <p:cNvPr id="260117" name="Group 21"/>
          <p:cNvGraphicFramePr>
            <a:graphicFrameLocks noGrp="1"/>
          </p:cNvGraphicFramePr>
          <p:nvPr>
            <p:ph type="tbl" idx="1"/>
            <p:extLst>
              <p:ext uri="{D42A27DB-BD31-4B8C-83A1-F6EECF244321}">
                <p14:modId xmlns:p14="http://schemas.microsoft.com/office/powerpoint/2010/main" val="2428821757"/>
              </p:ext>
            </p:extLst>
          </p:nvPr>
        </p:nvGraphicFramePr>
        <p:xfrm>
          <a:off x="457200" y="1600200"/>
          <a:ext cx="8229600" cy="5031740"/>
        </p:xfrm>
        <a:graphic>
          <a:graphicData uri="http://schemas.openxmlformats.org/drawingml/2006/table">
            <a:tbl>
              <a:tblPr/>
              <a:tblGrid>
                <a:gridCol w="2635250"/>
                <a:gridCol w="2847975"/>
                <a:gridCol w="2746375"/>
              </a:tblGrid>
              <a:tr h="1282700">
                <a:tc>
                  <a:txBody>
                    <a:bodyPr/>
                    <a:lstStyle/>
                    <a:p>
                      <a:pPr marL="0" marR="0" lvl="0" indent="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n-GB" sz="2000" b="1" i="0" u="none" strike="noStrike" cap="none" normalizeH="0" baseline="0" dirty="0" smtClean="0">
                          <a:ln>
                            <a:noFill/>
                          </a:ln>
                          <a:solidFill>
                            <a:schemeClr val="tx1"/>
                          </a:solidFill>
                          <a:effectLst>
                            <a:outerShdw blurRad="38100" dist="38100" dir="2700000" algn="tl">
                              <a:srgbClr val="000000"/>
                            </a:outerShdw>
                          </a:effectLst>
                          <a:latin typeface="Verdana" pitchFamily="34" charset="0"/>
                          <a:cs typeface="Times New Roman" pitchFamily="18" charset="0"/>
                        </a:rPr>
                        <a:t>Engineer</a:t>
                      </a:r>
                      <a:r>
                        <a:rPr kumimoji="0" lang="en-GB" sz="1600" b="1" i="0" u="none" strike="noStrike" cap="none" normalizeH="0" baseline="0" dirty="0" smtClean="0">
                          <a:ln>
                            <a:noFill/>
                          </a:ln>
                          <a:solidFill>
                            <a:schemeClr val="tx1"/>
                          </a:solidFill>
                          <a:effectLst>
                            <a:outerShdw blurRad="38100" dist="38100" dir="2700000" algn="tl">
                              <a:srgbClr val="000000"/>
                            </a:outerShdw>
                          </a:effectLst>
                          <a:latin typeface="Verdana" pitchFamily="34" charset="0"/>
                          <a:cs typeface="Times New Roman" pitchFamily="18" charset="0"/>
                        </a:rPr>
                        <a:t> –</a:t>
                      </a:r>
                    </a:p>
                    <a:p>
                      <a:pPr marL="0" marR="0" lvl="0" indent="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n-GB" sz="1600" b="1" i="0" u="none" strike="noStrike" cap="none" normalizeH="0" baseline="0" dirty="0" smtClean="0">
                          <a:ln>
                            <a:noFill/>
                          </a:ln>
                          <a:solidFill>
                            <a:schemeClr val="tx1"/>
                          </a:solidFill>
                          <a:effectLst>
                            <a:outerShdw blurRad="38100" dist="38100" dir="2700000" algn="tl">
                              <a:srgbClr val="000000"/>
                            </a:outerShdw>
                          </a:effectLst>
                          <a:latin typeface="Verdana" pitchFamily="34" charset="0"/>
                          <a:cs typeface="Times New Roman" pitchFamily="18" charset="0"/>
                        </a:rPr>
                        <a:t>Washington Accord</a:t>
                      </a:r>
                      <a:endParaRPr kumimoji="0" lang="en-GB" sz="1600" b="1" i="0" u="none" strike="noStrike" cap="none" normalizeH="0" baseline="0" dirty="0" smtClean="0">
                        <a:ln>
                          <a:noFill/>
                        </a:ln>
                        <a:solidFill>
                          <a:schemeClr val="tx1"/>
                        </a:solidFill>
                        <a:effectLst>
                          <a:outerShdw blurRad="38100" dist="38100" dir="2700000" algn="tl">
                            <a:srgbClr val="000000"/>
                          </a:outerShdw>
                        </a:effectLst>
                        <a:latin typeface="Verdana" pitchFamily="34" charset="0"/>
                        <a:cs typeface="Arial" charset="0"/>
                      </a:endParaRPr>
                    </a:p>
                  </a:txBody>
                  <a:tcPr marT="91440" marB="9144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n-GB" sz="1800" b="1" i="0" u="none" strike="noStrike" cap="none" normalizeH="0" baseline="0" dirty="0" smtClean="0">
                          <a:ln>
                            <a:noFill/>
                          </a:ln>
                          <a:solidFill>
                            <a:schemeClr val="tx1"/>
                          </a:solidFill>
                          <a:effectLst>
                            <a:outerShdw blurRad="38100" dist="38100" dir="2700000" algn="tl">
                              <a:srgbClr val="000000"/>
                            </a:outerShdw>
                          </a:effectLst>
                          <a:latin typeface="Verdana" pitchFamily="34" charset="0"/>
                          <a:cs typeface="Arial" charset="0"/>
                        </a:rPr>
                        <a:t>Engineering Technologist</a:t>
                      </a:r>
                      <a:r>
                        <a:rPr kumimoji="0" lang="en-GB" sz="1600" b="1" i="0" u="none" strike="noStrike" cap="none" normalizeH="0" baseline="0" dirty="0" smtClean="0">
                          <a:ln>
                            <a:noFill/>
                          </a:ln>
                          <a:solidFill>
                            <a:schemeClr val="tx1"/>
                          </a:solidFill>
                          <a:effectLst>
                            <a:outerShdw blurRad="38100" dist="38100" dir="2700000" algn="tl">
                              <a:srgbClr val="000000"/>
                            </a:outerShdw>
                          </a:effectLst>
                          <a:latin typeface="Verdana" pitchFamily="34" charset="0"/>
                          <a:cs typeface="Arial" charset="0"/>
                        </a:rPr>
                        <a:t> –</a:t>
                      </a:r>
                    </a:p>
                    <a:p>
                      <a:pPr marL="0" marR="0" lvl="0" indent="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n-GB" sz="1600" b="1" i="0" u="none" strike="noStrike" cap="none" normalizeH="0" baseline="0" dirty="0" smtClean="0">
                          <a:ln>
                            <a:noFill/>
                          </a:ln>
                          <a:solidFill>
                            <a:schemeClr val="tx1"/>
                          </a:solidFill>
                          <a:effectLst>
                            <a:outerShdw blurRad="38100" dist="38100" dir="2700000" algn="tl">
                              <a:srgbClr val="000000"/>
                            </a:outerShdw>
                          </a:effectLst>
                          <a:latin typeface="Verdana" pitchFamily="34" charset="0"/>
                          <a:cs typeface="Arial" charset="0"/>
                        </a:rPr>
                        <a:t>Sydney Accord</a:t>
                      </a:r>
                    </a:p>
                  </a:txBody>
                  <a:tcPr marT="91440" marB="9144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n-GB" sz="1800" b="1" i="0" u="none" strike="noStrike" cap="none" normalizeH="0" baseline="0" dirty="0" smtClean="0">
                          <a:ln>
                            <a:noFill/>
                          </a:ln>
                          <a:solidFill>
                            <a:schemeClr val="tx1"/>
                          </a:solidFill>
                          <a:effectLst>
                            <a:outerShdw blurRad="38100" dist="38100" dir="2700000" algn="tl">
                              <a:srgbClr val="000000"/>
                            </a:outerShdw>
                          </a:effectLst>
                          <a:latin typeface="Verdana" pitchFamily="34" charset="0"/>
                          <a:cs typeface="Times New Roman" pitchFamily="18" charset="0"/>
                        </a:rPr>
                        <a:t>Engineering Technician</a:t>
                      </a:r>
                      <a:r>
                        <a:rPr kumimoji="0" lang="en-GB" sz="1600" b="1" i="0" u="none" strike="noStrike" cap="none" normalizeH="0" baseline="0" dirty="0" smtClean="0">
                          <a:ln>
                            <a:noFill/>
                          </a:ln>
                          <a:solidFill>
                            <a:schemeClr val="tx1"/>
                          </a:solidFill>
                          <a:effectLst>
                            <a:outerShdw blurRad="38100" dist="38100" dir="2700000" algn="tl">
                              <a:srgbClr val="000000"/>
                            </a:outerShdw>
                          </a:effectLst>
                          <a:latin typeface="Verdana" pitchFamily="34" charset="0"/>
                          <a:cs typeface="Times New Roman" pitchFamily="18" charset="0"/>
                        </a:rPr>
                        <a:t> –</a:t>
                      </a:r>
                    </a:p>
                    <a:p>
                      <a:pPr marL="0" marR="0" lvl="0" indent="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n-GB" sz="1600" b="1" i="0" u="none" strike="noStrike" cap="none" normalizeH="0" baseline="0" dirty="0" smtClean="0">
                          <a:ln>
                            <a:noFill/>
                          </a:ln>
                          <a:solidFill>
                            <a:schemeClr val="tx1"/>
                          </a:solidFill>
                          <a:effectLst>
                            <a:outerShdw blurRad="38100" dist="38100" dir="2700000" algn="tl">
                              <a:srgbClr val="000000"/>
                            </a:outerShdw>
                          </a:effectLst>
                          <a:latin typeface="Verdana" pitchFamily="34" charset="0"/>
                          <a:cs typeface="Times New Roman" pitchFamily="18" charset="0"/>
                        </a:rPr>
                        <a:t>Dublin Accord</a:t>
                      </a:r>
                      <a:endParaRPr kumimoji="0" lang="en-GB" sz="1600" b="1" i="0" u="none" strike="noStrike" cap="none" normalizeH="0" baseline="0" dirty="0" smtClean="0">
                        <a:ln>
                          <a:noFill/>
                        </a:ln>
                        <a:solidFill>
                          <a:schemeClr val="tx1"/>
                        </a:solidFill>
                        <a:effectLst>
                          <a:outerShdw blurRad="38100" dist="38100" dir="2700000" algn="tl">
                            <a:srgbClr val="000000"/>
                          </a:outerShdw>
                        </a:effectLst>
                        <a:latin typeface="Verdana" pitchFamily="34" charset="0"/>
                        <a:cs typeface="Arial" charset="0"/>
                      </a:endParaRPr>
                    </a:p>
                  </a:txBody>
                  <a:tcPr marT="91440" marB="9144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2480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2000" b="1" i="0" u="none" strike="noStrike" cap="none" normalizeH="0" baseline="0" dirty="0" smtClean="0">
                        <a:ln>
                          <a:noFill/>
                        </a:ln>
                        <a:solidFill>
                          <a:schemeClr val="tx1"/>
                        </a:solidFill>
                        <a:effectLst/>
                        <a:latin typeface="Verdana" pitchFamily="34"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2000" b="1" i="0" u="sng" strike="noStrike" cap="none" normalizeH="0" baseline="0" dirty="0" smtClean="0">
                          <a:ln>
                            <a:noFill/>
                          </a:ln>
                          <a:solidFill>
                            <a:srgbClr val="FF0000"/>
                          </a:solidFill>
                          <a:effectLst/>
                          <a:latin typeface="Verdana" pitchFamily="34" charset="0"/>
                          <a:cs typeface="Arial" charset="0"/>
                        </a:rPr>
                        <a:t>Apply ethical principles </a:t>
                      </a:r>
                      <a:r>
                        <a:rPr kumimoji="0" lang="en-GB" sz="2000" b="1" i="0" u="none" strike="noStrike" cap="none" normalizeH="0" baseline="0" dirty="0" smtClean="0">
                          <a:ln>
                            <a:noFill/>
                          </a:ln>
                          <a:solidFill>
                            <a:schemeClr val="tx1"/>
                          </a:solidFill>
                          <a:effectLst/>
                          <a:latin typeface="Verdana" pitchFamily="34" charset="0"/>
                          <a:cs typeface="Arial" charset="0"/>
                        </a:rPr>
                        <a:t>(Understand) </a:t>
                      </a:r>
                      <a:r>
                        <a:rPr kumimoji="0" lang="en-GB" sz="2000" b="1" i="0" u="none" strike="noStrike" cap="none" normalizeH="0" baseline="0" dirty="0" smtClean="0">
                          <a:ln>
                            <a:noFill/>
                          </a:ln>
                          <a:solidFill>
                            <a:schemeClr val="tx1"/>
                          </a:solidFill>
                          <a:effectLst/>
                          <a:latin typeface="Verdana" pitchFamily="34" charset="0"/>
                          <a:cs typeface="Arial" charset="0"/>
                        </a:rPr>
                        <a:t/>
                      </a:r>
                      <a:br>
                        <a:rPr kumimoji="0" lang="en-GB" sz="2000" b="1" i="0" u="none" strike="noStrike" cap="none" normalizeH="0" baseline="0" dirty="0" smtClean="0">
                          <a:ln>
                            <a:noFill/>
                          </a:ln>
                          <a:solidFill>
                            <a:schemeClr val="tx1"/>
                          </a:solidFill>
                          <a:effectLst/>
                          <a:latin typeface="Verdana" pitchFamily="34" charset="0"/>
                          <a:cs typeface="Arial" charset="0"/>
                        </a:rPr>
                      </a:br>
                      <a:r>
                        <a:rPr kumimoji="0" lang="en-GB" sz="2000" b="1" i="0" u="none" strike="noStrike" cap="none" normalizeH="0" baseline="0" dirty="0" smtClean="0">
                          <a:ln>
                            <a:noFill/>
                          </a:ln>
                          <a:solidFill>
                            <a:schemeClr val="tx1"/>
                          </a:solidFill>
                          <a:effectLst/>
                          <a:latin typeface="Verdana" pitchFamily="34" charset="0"/>
                          <a:cs typeface="Arial" charset="0"/>
                        </a:rPr>
                        <a:t>and commit </a:t>
                      </a:r>
                      <a:br>
                        <a:rPr kumimoji="0" lang="en-GB" sz="2000" b="1" i="0" u="none" strike="noStrike" cap="none" normalizeH="0" baseline="0" dirty="0" smtClean="0">
                          <a:ln>
                            <a:noFill/>
                          </a:ln>
                          <a:solidFill>
                            <a:schemeClr val="tx1"/>
                          </a:solidFill>
                          <a:effectLst/>
                          <a:latin typeface="Verdana" pitchFamily="34" charset="0"/>
                          <a:cs typeface="Arial" charset="0"/>
                        </a:rPr>
                      </a:br>
                      <a:r>
                        <a:rPr kumimoji="0" lang="en-GB" sz="2000" b="1" i="0" u="none" strike="noStrike" cap="none" normalizeH="0" baseline="0" dirty="0" smtClean="0">
                          <a:ln>
                            <a:noFill/>
                          </a:ln>
                          <a:solidFill>
                            <a:schemeClr val="tx1"/>
                          </a:solidFill>
                          <a:effectLst/>
                          <a:latin typeface="Verdana" pitchFamily="34" charset="0"/>
                          <a:cs typeface="Arial" charset="0"/>
                        </a:rPr>
                        <a:t>to professional ethics, responsibilities, and norms of engineering practice</a:t>
                      </a:r>
                      <a:endParaRPr kumimoji="0" lang="en-US" sz="2000" b="1" i="0" u="none" strike="noStrike" cap="none" normalizeH="0" baseline="0" dirty="0" smtClean="0">
                        <a:ln>
                          <a:noFill/>
                        </a:ln>
                        <a:solidFill>
                          <a:schemeClr val="tx1"/>
                        </a:solidFill>
                        <a:effectLst/>
                        <a:latin typeface="Verdana" pitchFamily="34" charset="0"/>
                        <a:cs typeface="Arial" charset="0"/>
                      </a:endParaRPr>
                    </a:p>
                    <a:p>
                      <a:pPr marL="0" marR="0" lvl="0" indent="0" algn="l"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endParaRPr kumimoji="0" lang="en-GB" sz="2000" b="0" i="0" u="none" strike="noStrike" cap="none" normalizeH="0" baseline="0" dirty="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2000" b="1" i="0" u="none" strike="noStrike" cap="none" normalizeH="0" baseline="0" dirty="0" smtClean="0">
                        <a:ln>
                          <a:noFill/>
                        </a:ln>
                        <a:solidFill>
                          <a:schemeClr val="tx1"/>
                        </a:solidFill>
                        <a:effectLst/>
                        <a:latin typeface="Verdana" pitchFamily="34"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2000" b="1" i="0" u="none" strike="noStrike" cap="none" normalizeH="0" baseline="0" dirty="0" smtClean="0">
                          <a:ln>
                            <a:noFill/>
                          </a:ln>
                          <a:solidFill>
                            <a:schemeClr val="tx1"/>
                          </a:solidFill>
                          <a:effectLst/>
                          <a:latin typeface="Verdana" pitchFamily="34" charset="0"/>
                          <a:cs typeface="Arial" charset="0"/>
                        </a:rPr>
                        <a:t>Understand </a:t>
                      </a:r>
                      <a:br>
                        <a:rPr kumimoji="0" lang="en-GB" sz="2000" b="1" i="0" u="none" strike="noStrike" cap="none" normalizeH="0" baseline="0" dirty="0" smtClean="0">
                          <a:ln>
                            <a:noFill/>
                          </a:ln>
                          <a:solidFill>
                            <a:schemeClr val="tx1"/>
                          </a:solidFill>
                          <a:effectLst/>
                          <a:latin typeface="Verdana" pitchFamily="34" charset="0"/>
                          <a:cs typeface="Arial" charset="0"/>
                        </a:rPr>
                      </a:br>
                      <a:r>
                        <a:rPr kumimoji="0" lang="en-GB" sz="2000" b="1" i="0" u="none" strike="noStrike" cap="none" normalizeH="0" baseline="0" dirty="0" smtClean="0">
                          <a:ln>
                            <a:noFill/>
                          </a:ln>
                          <a:solidFill>
                            <a:schemeClr val="tx1"/>
                          </a:solidFill>
                          <a:effectLst/>
                          <a:latin typeface="Verdana" pitchFamily="34" charset="0"/>
                          <a:cs typeface="Arial" charset="0"/>
                        </a:rPr>
                        <a:t>and commit </a:t>
                      </a:r>
                      <a:br>
                        <a:rPr kumimoji="0" lang="en-GB" sz="2000" b="1" i="0" u="none" strike="noStrike" cap="none" normalizeH="0" baseline="0" dirty="0" smtClean="0">
                          <a:ln>
                            <a:noFill/>
                          </a:ln>
                          <a:solidFill>
                            <a:schemeClr val="tx1"/>
                          </a:solidFill>
                          <a:effectLst/>
                          <a:latin typeface="Verdana" pitchFamily="34" charset="0"/>
                          <a:cs typeface="Arial" charset="0"/>
                        </a:rPr>
                      </a:br>
                      <a:r>
                        <a:rPr kumimoji="0" lang="en-GB" sz="2000" b="1" i="0" u="none" strike="noStrike" cap="none" normalizeH="0" baseline="0" dirty="0" smtClean="0">
                          <a:ln>
                            <a:noFill/>
                          </a:ln>
                          <a:solidFill>
                            <a:schemeClr val="tx1"/>
                          </a:solidFill>
                          <a:effectLst/>
                          <a:latin typeface="Verdana" pitchFamily="34" charset="0"/>
                          <a:cs typeface="Arial" charset="0"/>
                        </a:rPr>
                        <a:t>to professional ethics, responsibilities, and norms of engineering practice</a:t>
                      </a:r>
                      <a:endParaRPr kumimoji="0" lang="en-US" sz="2000" b="1" i="0" u="none" strike="noStrike" cap="none" normalizeH="0" baseline="0" dirty="0" smtClean="0">
                        <a:ln>
                          <a:noFill/>
                        </a:ln>
                        <a:solidFill>
                          <a:schemeClr val="tx1"/>
                        </a:solidFill>
                        <a:effectLst/>
                        <a:latin typeface="Verdana" pitchFamily="34" charset="0"/>
                        <a:cs typeface="Arial" charset="0"/>
                      </a:endParaRPr>
                    </a:p>
                    <a:p>
                      <a:pPr marL="0" marR="0" lvl="0" indent="0" algn="l"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endParaRPr kumimoji="0" lang="en-GB" sz="2000" b="0" i="0" u="none" strike="noStrike" cap="none" normalizeH="0" baseline="0" dirty="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2000" b="1" i="0" u="none" strike="noStrike" cap="none" normalizeH="0" baseline="0" dirty="0" smtClean="0">
                        <a:ln>
                          <a:noFill/>
                        </a:ln>
                        <a:solidFill>
                          <a:schemeClr val="tx1"/>
                        </a:solidFill>
                        <a:effectLst/>
                        <a:latin typeface="Verdana" pitchFamily="34"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2000" b="1" i="0" u="none" strike="noStrike" cap="none" normalizeH="0" baseline="0" dirty="0" smtClean="0">
                          <a:ln>
                            <a:noFill/>
                          </a:ln>
                          <a:solidFill>
                            <a:schemeClr val="tx1"/>
                          </a:solidFill>
                          <a:effectLst/>
                          <a:latin typeface="Verdana" pitchFamily="34" charset="0"/>
                          <a:cs typeface="Arial" charset="0"/>
                        </a:rPr>
                        <a:t>Understand </a:t>
                      </a:r>
                      <a:br>
                        <a:rPr kumimoji="0" lang="en-GB" sz="2000" b="1" i="0" u="none" strike="noStrike" cap="none" normalizeH="0" baseline="0" dirty="0" smtClean="0">
                          <a:ln>
                            <a:noFill/>
                          </a:ln>
                          <a:solidFill>
                            <a:schemeClr val="tx1"/>
                          </a:solidFill>
                          <a:effectLst/>
                          <a:latin typeface="Verdana" pitchFamily="34" charset="0"/>
                          <a:cs typeface="Arial" charset="0"/>
                        </a:rPr>
                      </a:br>
                      <a:r>
                        <a:rPr kumimoji="0" lang="en-GB" sz="2000" b="1" i="0" u="none" strike="noStrike" cap="none" normalizeH="0" baseline="0" dirty="0" smtClean="0">
                          <a:ln>
                            <a:noFill/>
                          </a:ln>
                          <a:solidFill>
                            <a:schemeClr val="tx1"/>
                          </a:solidFill>
                          <a:effectLst/>
                          <a:latin typeface="Verdana" pitchFamily="34" charset="0"/>
                          <a:cs typeface="Arial" charset="0"/>
                        </a:rPr>
                        <a:t>and commit </a:t>
                      </a:r>
                      <a:br>
                        <a:rPr kumimoji="0" lang="en-GB" sz="2000" b="1" i="0" u="none" strike="noStrike" cap="none" normalizeH="0" baseline="0" dirty="0" smtClean="0">
                          <a:ln>
                            <a:noFill/>
                          </a:ln>
                          <a:solidFill>
                            <a:schemeClr val="tx1"/>
                          </a:solidFill>
                          <a:effectLst/>
                          <a:latin typeface="Verdana" pitchFamily="34" charset="0"/>
                          <a:cs typeface="Arial" charset="0"/>
                        </a:rPr>
                      </a:br>
                      <a:r>
                        <a:rPr kumimoji="0" lang="en-GB" sz="2000" b="1" i="0" u="none" strike="noStrike" cap="none" normalizeH="0" baseline="0" dirty="0" smtClean="0">
                          <a:ln>
                            <a:noFill/>
                          </a:ln>
                          <a:solidFill>
                            <a:schemeClr val="tx1"/>
                          </a:solidFill>
                          <a:effectLst/>
                          <a:latin typeface="Verdana" pitchFamily="34" charset="0"/>
                          <a:cs typeface="Arial" charset="0"/>
                        </a:rPr>
                        <a:t>to professional ethics, responsibilities, and norms of engineering practice</a:t>
                      </a:r>
                      <a:endParaRPr kumimoji="0" lang="en-US" sz="2000" b="1" i="0" u="none" strike="noStrike" cap="none" normalizeH="0" baseline="0" dirty="0" smtClean="0">
                        <a:ln>
                          <a:noFill/>
                        </a:ln>
                        <a:solidFill>
                          <a:schemeClr val="tx1"/>
                        </a:solidFill>
                        <a:effectLst/>
                        <a:latin typeface="Verdana" pitchFamily="34" charset="0"/>
                        <a:cs typeface="Arial" charset="0"/>
                      </a:endParaRPr>
                    </a:p>
                    <a:p>
                      <a:pPr marL="0" marR="0" lvl="0" indent="0" algn="l"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endParaRPr kumimoji="0" lang="en-GB" sz="2000" b="0" i="0" u="none" strike="noStrike" cap="none" normalizeH="0" baseline="0" dirty="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14290"/>
            <a:ext cx="8686800" cy="838200"/>
          </a:xfrm>
        </p:spPr>
        <p:txBody>
          <a:bodyPr/>
          <a:lstStyle/>
          <a:p>
            <a:pPr>
              <a:defRPr/>
            </a:pPr>
            <a:r>
              <a:rPr lang="en-MY" b="1" dirty="0" smtClean="0"/>
              <a:t>(ix) Communication</a:t>
            </a:r>
            <a:endParaRPr lang="en-MY" b="1" dirty="0" smtClean="0"/>
          </a:p>
        </p:txBody>
      </p:sp>
      <p:graphicFrame>
        <p:nvGraphicFramePr>
          <p:cNvPr id="4" name="Content Placeholder 3"/>
          <p:cNvGraphicFramePr>
            <a:graphicFrameLocks noGrp="1"/>
          </p:cNvGraphicFramePr>
          <p:nvPr>
            <p:ph idx="1"/>
          </p:nvPr>
        </p:nvGraphicFramePr>
        <p:xfrm>
          <a:off x="-2" y="1071562"/>
          <a:ext cx="9144004" cy="5786437"/>
        </p:xfrm>
        <a:graphic>
          <a:graphicData uri="http://schemas.openxmlformats.org/drawingml/2006/table">
            <a:tbl>
              <a:tblPr firstRow="1" bandRow="1">
                <a:tableStyleId>{5C22544A-7EE6-4342-B048-85BDC9FD1C3A}</a:tableStyleId>
              </a:tblPr>
              <a:tblGrid>
                <a:gridCol w="2286001"/>
                <a:gridCol w="2286001"/>
                <a:gridCol w="2286001"/>
                <a:gridCol w="2286001"/>
              </a:tblGrid>
              <a:tr h="777242">
                <a:tc>
                  <a:txBody>
                    <a:bodyPr/>
                    <a:lstStyle/>
                    <a:p>
                      <a:r>
                        <a:rPr lang="en-US" dirty="0" smtClean="0">
                          <a:solidFill>
                            <a:schemeClr val="tx1"/>
                          </a:solidFill>
                        </a:rPr>
                        <a:t>Differentiation Characteristic</a:t>
                      </a:r>
                      <a:endParaRPr lang="en-MY" dirty="0">
                        <a:solidFill>
                          <a:schemeClr val="tx1"/>
                        </a:solidFill>
                      </a:endParaRPr>
                    </a:p>
                  </a:txBody>
                  <a:tcPr/>
                </a:tc>
                <a:tc>
                  <a:txBody>
                    <a:bodyPr/>
                    <a:lstStyle/>
                    <a:p>
                      <a:r>
                        <a:rPr lang="en-US" dirty="0" smtClean="0">
                          <a:solidFill>
                            <a:schemeClr val="tx1"/>
                          </a:solidFill>
                        </a:rPr>
                        <a:t>WA</a:t>
                      </a:r>
                      <a:endParaRPr lang="en-MY" dirty="0">
                        <a:solidFill>
                          <a:schemeClr val="tx1"/>
                        </a:solidFill>
                      </a:endParaRPr>
                    </a:p>
                  </a:txBody>
                  <a:tcPr/>
                </a:tc>
                <a:tc>
                  <a:txBody>
                    <a:bodyPr/>
                    <a:lstStyle/>
                    <a:p>
                      <a:r>
                        <a:rPr lang="en-US" dirty="0" smtClean="0">
                          <a:solidFill>
                            <a:schemeClr val="tx1"/>
                          </a:solidFill>
                        </a:rPr>
                        <a:t>SA</a:t>
                      </a:r>
                      <a:endParaRPr lang="en-MY" dirty="0">
                        <a:solidFill>
                          <a:schemeClr val="tx1"/>
                        </a:solidFill>
                      </a:endParaRPr>
                    </a:p>
                  </a:txBody>
                  <a:tcPr/>
                </a:tc>
                <a:tc>
                  <a:txBody>
                    <a:bodyPr/>
                    <a:lstStyle/>
                    <a:p>
                      <a:r>
                        <a:rPr lang="en-US" dirty="0" smtClean="0">
                          <a:solidFill>
                            <a:schemeClr val="tx1"/>
                          </a:solidFill>
                        </a:rPr>
                        <a:t>DA</a:t>
                      </a:r>
                      <a:endParaRPr lang="en-MY" dirty="0">
                        <a:solidFill>
                          <a:schemeClr val="tx1"/>
                        </a:solidFill>
                      </a:endParaRPr>
                    </a:p>
                  </a:txBody>
                  <a:tcPr/>
                </a:tc>
              </a:tr>
              <a:tr h="5009195">
                <a:tc>
                  <a:txBody>
                    <a:bodyPr/>
                    <a:lstStyle/>
                    <a:p>
                      <a:r>
                        <a:rPr kumimoji="0" lang="en-MY" sz="1800" kern="1200" baseline="0" dirty="0" smtClean="0">
                          <a:solidFill>
                            <a:schemeClr val="dk1"/>
                          </a:solidFill>
                          <a:latin typeface="+mn-lt"/>
                          <a:ea typeface="+mn-ea"/>
                          <a:cs typeface="+mn-cs"/>
                        </a:rPr>
                        <a:t>Level of</a:t>
                      </a:r>
                    </a:p>
                    <a:p>
                      <a:r>
                        <a:rPr kumimoji="0" lang="en-MY" sz="1800" kern="1200" baseline="0" dirty="0" smtClean="0">
                          <a:solidFill>
                            <a:schemeClr val="dk1"/>
                          </a:solidFill>
                          <a:latin typeface="+mn-lt"/>
                          <a:ea typeface="+mn-ea"/>
                          <a:cs typeface="+mn-cs"/>
                        </a:rPr>
                        <a:t>communication</a:t>
                      </a:r>
                    </a:p>
                    <a:p>
                      <a:r>
                        <a:rPr kumimoji="0" lang="en-MY" sz="1800" kern="1200" baseline="0" dirty="0" smtClean="0">
                          <a:solidFill>
                            <a:schemeClr val="dk1"/>
                          </a:solidFill>
                          <a:latin typeface="+mn-lt"/>
                          <a:ea typeface="+mn-ea"/>
                          <a:cs typeface="+mn-cs"/>
                        </a:rPr>
                        <a:t>according to type of</a:t>
                      </a:r>
                    </a:p>
                    <a:p>
                      <a:r>
                        <a:rPr kumimoji="0" lang="en-MY" sz="1800" kern="1200" baseline="0" dirty="0" smtClean="0">
                          <a:solidFill>
                            <a:schemeClr val="dk1"/>
                          </a:solidFill>
                          <a:latin typeface="+mn-lt"/>
                          <a:ea typeface="+mn-ea"/>
                          <a:cs typeface="+mn-cs"/>
                        </a:rPr>
                        <a:t>activities performed</a:t>
                      </a:r>
                    </a:p>
                    <a:p>
                      <a:endParaRPr lang="en-MY" sz="2000" dirty="0"/>
                    </a:p>
                  </a:txBody>
                  <a:tcPr/>
                </a:tc>
                <a:tc>
                  <a:txBody>
                    <a:bodyPr/>
                    <a:lstStyle/>
                    <a:p>
                      <a:r>
                        <a:rPr kumimoji="0" lang="en-MY" sz="1800" kern="1200" baseline="0" dirty="0" smtClean="0">
                          <a:solidFill>
                            <a:schemeClr val="dk1"/>
                          </a:solidFill>
                          <a:latin typeface="+mn-lt"/>
                          <a:ea typeface="+mn-ea"/>
                          <a:cs typeface="+mn-cs"/>
                        </a:rPr>
                        <a:t>Communicate  effectively on </a:t>
                      </a:r>
                      <a:r>
                        <a:rPr kumimoji="0" lang="en-MY" sz="1800" kern="1200" baseline="0" dirty="0" smtClean="0">
                          <a:solidFill>
                            <a:srgbClr val="FF0000"/>
                          </a:solidFill>
                          <a:latin typeface="+mn-lt"/>
                          <a:ea typeface="+mn-ea"/>
                          <a:cs typeface="+mn-cs"/>
                        </a:rPr>
                        <a:t>c</a:t>
                      </a:r>
                      <a:r>
                        <a:rPr kumimoji="0" lang="en-MY" sz="1800" i="1" kern="1200" baseline="0" dirty="0" smtClean="0">
                          <a:solidFill>
                            <a:srgbClr val="FF0000"/>
                          </a:solidFill>
                          <a:latin typeface="+mn-lt"/>
                          <a:ea typeface="+mn-ea"/>
                          <a:cs typeface="+mn-cs"/>
                        </a:rPr>
                        <a:t>omplex </a:t>
                      </a:r>
                      <a:r>
                        <a:rPr kumimoji="0" lang="en-MY" sz="1800" i="1" kern="1200" baseline="0" dirty="0" smtClean="0">
                          <a:solidFill>
                            <a:schemeClr val="dk1"/>
                          </a:solidFill>
                          <a:latin typeface="+mn-lt"/>
                          <a:ea typeface="+mn-ea"/>
                          <a:cs typeface="+mn-cs"/>
                        </a:rPr>
                        <a:t>engineering  activities </a:t>
                      </a:r>
                      <a:r>
                        <a:rPr kumimoji="0" lang="en-MY" sz="1800" kern="1200" baseline="0" dirty="0" smtClean="0">
                          <a:solidFill>
                            <a:schemeClr val="dk1"/>
                          </a:solidFill>
                          <a:latin typeface="+mn-lt"/>
                          <a:ea typeface="+mn-ea"/>
                          <a:cs typeface="+mn-cs"/>
                        </a:rPr>
                        <a:t>with the engineering community and with society at large, such as being able to comprehend and </a:t>
                      </a:r>
                      <a:r>
                        <a:rPr kumimoji="0" lang="en-MY" sz="1800" kern="1200" baseline="0" dirty="0" smtClean="0">
                          <a:solidFill>
                            <a:srgbClr val="FF0000"/>
                          </a:solidFill>
                          <a:latin typeface="+mn-lt"/>
                          <a:ea typeface="+mn-ea"/>
                          <a:cs typeface="+mn-cs"/>
                        </a:rPr>
                        <a:t>write effective reports and design documentation</a:t>
                      </a:r>
                      <a:r>
                        <a:rPr kumimoji="0" lang="en-MY" sz="1800" kern="1200" baseline="0" dirty="0" smtClean="0">
                          <a:solidFill>
                            <a:schemeClr val="dk1"/>
                          </a:solidFill>
                          <a:latin typeface="+mn-lt"/>
                          <a:ea typeface="+mn-ea"/>
                          <a:cs typeface="+mn-cs"/>
                        </a:rPr>
                        <a:t>,</a:t>
                      </a:r>
                    </a:p>
                    <a:p>
                      <a:r>
                        <a:rPr kumimoji="0" lang="en-MY" sz="1800" kern="1200" baseline="0" dirty="0" smtClean="0">
                          <a:solidFill>
                            <a:srgbClr val="FF0000"/>
                          </a:solidFill>
                          <a:latin typeface="+mn-lt"/>
                          <a:ea typeface="+mn-ea"/>
                          <a:cs typeface="+mn-cs"/>
                        </a:rPr>
                        <a:t>make effective presentations</a:t>
                      </a:r>
                      <a:r>
                        <a:rPr kumimoji="0" lang="en-MY" sz="1800" kern="1200" baseline="0" dirty="0" smtClean="0">
                          <a:solidFill>
                            <a:schemeClr val="dk1"/>
                          </a:solidFill>
                          <a:latin typeface="+mn-lt"/>
                          <a:ea typeface="+mn-ea"/>
                          <a:cs typeface="+mn-cs"/>
                        </a:rPr>
                        <a:t>, and give and receive clear instructions.</a:t>
                      </a:r>
                    </a:p>
                  </a:txBody>
                  <a:tcPr/>
                </a:tc>
                <a:tc>
                  <a:txBody>
                    <a:bodyPr/>
                    <a:lstStyle/>
                    <a:p>
                      <a:r>
                        <a:rPr kumimoji="0" lang="en-MY" sz="1800" kern="1200" baseline="0" dirty="0" smtClean="0">
                          <a:solidFill>
                            <a:schemeClr val="dk1"/>
                          </a:solidFill>
                          <a:latin typeface="+mn-lt"/>
                          <a:ea typeface="+mn-ea"/>
                          <a:cs typeface="+mn-cs"/>
                        </a:rPr>
                        <a:t>Communicate effectively on</a:t>
                      </a:r>
                    </a:p>
                    <a:p>
                      <a:r>
                        <a:rPr kumimoji="0" lang="en-MY" sz="1800" i="1" kern="1200" baseline="0" dirty="0" smtClean="0">
                          <a:solidFill>
                            <a:srgbClr val="FF0000"/>
                          </a:solidFill>
                          <a:latin typeface="+mn-lt"/>
                          <a:ea typeface="+mn-ea"/>
                          <a:cs typeface="+mn-cs"/>
                        </a:rPr>
                        <a:t>broadly-defined </a:t>
                      </a:r>
                      <a:r>
                        <a:rPr kumimoji="0" lang="en-MY" sz="1800" i="1" kern="1200" baseline="0" dirty="0" smtClean="0">
                          <a:solidFill>
                            <a:schemeClr val="dk1"/>
                          </a:solidFill>
                          <a:latin typeface="+mn-lt"/>
                          <a:ea typeface="+mn-ea"/>
                          <a:cs typeface="+mn-cs"/>
                        </a:rPr>
                        <a:t>engineering activities </a:t>
                      </a:r>
                      <a:r>
                        <a:rPr kumimoji="0" lang="en-MY" sz="1800" kern="1200" baseline="0" dirty="0" smtClean="0">
                          <a:solidFill>
                            <a:schemeClr val="dk1"/>
                          </a:solidFill>
                          <a:latin typeface="+mn-lt"/>
                          <a:ea typeface="+mn-ea"/>
                          <a:cs typeface="+mn-cs"/>
                        </a:rPr>
                        <a:t>with the engineering community and</a:t>
                      </a:r>
                    </a:p>
                    <a:p>
                      <a:r>
                        <a:rPr kumimoji="0" lang="en-MY" sz="1800" kern="1200" baseline="0" dirty="0" smtClean="0">
                          <a:solidFill>
                            <a:schemeClr val="dk1"/>
                          </a:solidFill>
                          <a:latin typeface="+mn-lt"/>
                          <a:ea typeface="+mn-ea"/>
                          <a:cs typeface="+mn-cs"/>
                        </a:rPr>
                        <a:t>with society at large, by being able to</a:t>
                      </a:r>
                    </a:p>
                    <a:p>
                      <a:r>
                        <a:rPr kumimoji="0" lang="en-MY" sz="1800" kern="1200" baseline="0" dirty="0" smtClean="0">
                          <a:solidFill>
                            <a:schemeClr val="dk1"/>
                          </a:solidFill>
                          <a:latin typeface="+mn-lt"/>
                          <a:ea typeface="+mn-ea"/>
                          <a:cs typeface="+mn-cs"/>
                        </a:rPr>
                        <a:t>comprehend and </a:t>
                      </a:r>
                      <a:r>
                        <a:rPr kumimoji="0" lang="en-MY" sz="1800" kern="1200" baseline="0" dirty="0" smtClean="0">
                          <a:solidFill>
                            <a:srgbClr val="FF0000"/>
                          </a:solidFill>
                          <a:latin typeface="+mn-lt"/>
                          <a:ea typeface="+mn-ea"/>
                          <a:cs typeface="+mn-cs"/>
                        </a:rPr>
                        <a:t>write effective reports and design documentation</a:t>
                      </a:r>
                      <a:r>
                        <a:rPr kumimoji="0" lang="en-MY" sz="1800" kern="1200" baseline="0" dirty="0" smtClean="0">
                          <a:solidFill>
                            <a:schemeClr val="dk1"/>
                          </a:solidFill>
                          <a:latin typeface="+mn-lt"/>
                          <a:ea typeface="+mn-ea"/>
                          <a:cs typeface="+mn-cs"/>
                        </a:rPr>
                        <a:t>, </a:t>
                      </a:r>
                      <a:r>
                        <a:rPr kumimoji="0" lang="en-MY" sz="1800" kern="1200" baseline="0" dirty="0" smtClean="0">
                          <a:solidFill>
                            <a:srgbClr val="FF0000"/>
                          </a:solidFill>
                          <a:latin typeface="+mn-lt"/>
                          <a:ea typeface="+mn-ea"/>
                          <a:cs typeface="+mn-cs"/>
                        </a:rPr>
                        <a:t>make effective presentations</a:t>
                      </a:r>
                      <a:r>
                        <a:rPr kumimoji="0" lang="en-MY" sz="1800" kern="1200" baseline="0" dirty="0" smtClean="0">
                          <a:solidFill>
                            <a:schemeClr val="dk1"/>
                          </a:solidFill>
                          <a:latin typeface="+mn-lt"/>
                          <a:ea typeface="+mn-ea"/>
                          <a:cs typeface="+mn-cs"/>
                        </a:rPr>
                        <a:t>, and give and receive clear instructions</a:t>
                      </a:r>
                    </a:p>
                  </a:txBody>
                  <a:tcPr/>
                </a:tc>
                <a:tc>
                  <a:txBody>
                    <a:bodyPr/>
                    <a:lstStyle/>
                    <a:p>
                      <a:r>
                        <a:rPr kumimoji="0" lang="en-MY" sz="1800" kern="1200" baseline="0" dirty="0" smtClean="0">
                          <a:solidFill>
                            <a:schemeClr val="dk1"/>
                          </a:solidFill>
                          <a:latin typeface="+mn-lt"/>
                          <a:ea typeface="+mn-ea"/>
                          <a:cs typeface="+mn-cs"/>
                        </a:rPr>
                        <a:t>Communicate effectively on</a:t>
                      </a:r>
                    </a:p>
                    <a:p>
                      <a:r>
                        <a:rPr kumimoji="0" lang="en-MY" sz="1800" i="1" kern="1200" baseline="0" dirty="0" smtClean="0">
                          <a:solidFill>
                            <a:srgbClr val="FF0000"/>
                          </a:solidFill>
                          <a:latin typeface="+mn-lt"/>
                          <a:ea typeface="+mn-ea"/>
                          <a:cs typeface="+mn-cs"/>
                        </a:rPr>
                        <a:t>well-defined </a:t>
                      </a:r>
                      <a:r>
                        <a:rPr kumimoji="0" lang="en-MY" sz="1800" i="1" kern="1200" baseline="0" dirty="0" smtClean="0">
                          <a:solidFill>
                            <a:schemeClr val="dk1"/>
                          </a:solidFill>
                          <a:latin typeface="+mn-lt"/>
                          <a:ea typeface="+mn-ea"/>
                          <a:cs typeface="+mn-cs"/>
                        </a:rPr>
                        <a:t>engineering activities </a:t>
                      </a:r>
                      <a:r>
                        <a:rPr kumimoji="0" lang="en-MY" sz="1800" kern="1200" baseline="0" dirty="0" smtClean="0">
                          <a:solidFill>
                            <a:schemeClr val="dk1"/>
                          </a:solidFill>
                          <a:latin typeface="+mn-lt"/>
                          <a:ea typeface="+mn-ea"/>
                          <a:cs typeface="+mn-cs"/>
                        </a:rPr>
                        <a:t>with the engineering community and</a:t>
                      </a:r>
                    </a:p>
                    <a:p>
                      <a:r>
                        <a:rPr kumimoji="0" lang="en-MY" sz="1800" kern="1200" baseline="0" dirty="0" smtClean="0">
                          <a:solidFill>
                            <a:schemeClr val="dk1"/>
                          </a:solidFill>
                          <a:latin typeface="+mn-lt"/>
                          <a:ea typeface="+mn-ea"/>
                          <a:cs typeface="+mn-cs"/>
                        </a:rPr>
                        <a:t>with society at large, by being able to</a:t>
                      </a:r>
                    </a:p>
                    <a:p>
                      <a:r>
                        <a:rPr kumimoji="0" lang="en-MY" sz="1800" kern="1200" baseline="0" dirty="0" smtClean="0">
                          <a:solidFill>
                            <a:schemeClr val="dk1"/>
                          </a:solidFill>
                          <a:latin typeface="+mn-lt"/>
                          <a:ea typeface="+mn-ea"/>
                          <a:cs typeface="+mn-cs"/>
                        </a:rPr>
                        <a:t>comprehend the work of others,</a:t>
                      </a:r>
                    </a:p>
                    <a:p>
                      <a:r>
                        <a:rPr kumimoji="0" lang="en-MY" sz="1800" kern="1200" baseline="0" dirty="0" smtClean="0">
                          <a:solidFill>
                            <a:schemeClr val="dk1"/>
                          </a:solidFill>
                          <a:latin typeface="+mn-lt"/>
                          <a:ea typeface="+mn-ea"/>
                          <a:cs typeface="+mn-cs"/>
                        </a:rPr>
                        <a:t>document their own work, and give and receive clear instructions</a:t>
                      </a:r>
                    </a:p>
                    <a:p>
                      <a:endParaRPr lang="en-MY" sz="2000" dirty="0"/>
                    </a:p>
                  </a:txBody>
                  <a:tcPr/>
                </a:tc>
              </a:tr>
            </a:tbl>
          </a:graphicData>
        </a:graphic>
      </p:graphicFrame>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14290"/>
            <a:ext cx="8686800" cy="838200"/>
          </a:xfrm>
        </p:spPr>
        <p:txBody>
          <a:bodyPr/>
          <a:lstStyle/>
          <a:p>
            <a:pPr>
              <a:defRPr/>
            </a:pPr>
            <a:r>
              <a:rPr lang="en-MY" b="1" dirty="0" smtClean="0"/>
              <a:t>(x) Individual </a:t>
            </a:r>
            <a:r>
              <a:rPr lang="en-MY" b="1" dirty="0" smtClean="0"/>
              <a:t>and Teamwork</a:t>
            </a:r>
          </a:p>
        </p:txBody>
      </p:sp>
      <p:graphicFrame>
        <p:nvGraphicFramePr>
          <p:cNvPr id="4" name="Content Placeholder 3"/>
          <p:cNvGraphicFramePr>
            <a:graphicFrameLocks noGrp="1"/>
          </p:cNvGraphicFramePr>
          <p:nvPr>
            <p:ph idx="1"/>
          </p:nvPr>
        </p:nvGraphicFramePr>
        <p:xfrm>
          <a:off x="-2" y="1071562"/>
          <a:ext cx="9144004" cy="5786437"/>
        </p:xfrm>
        <a:graphic>
          <a:graphicData uri="http://schemas.openxmlformats.org/drawingml/2006/table">
            <a:tbl>
              <a:tblPr firstRow="1" bandRow="1">
                <a:tableStyleId>{5C22544A-7EE6-4342-B048-85BDC9FD1C3A}</a:tableStyleId>
              </a:tblPr>
              <a:tblGrid>
                <a:gridCol w="2286001"/>
                <a:gridCol w="2286001"/>
                <a:gridCol w="2286001"/>
                <a:gridCol w="2286001"/>
              </a:tblGrid>
              <a:tr h="777242">
                <a:tc>
                  <a:txBody>
                    <a:bodyPr/>
                    <a:lstStyle/>
                    <a:p>
                      <a:r>
                        <a:rPr lang="en-US" dirty="0" smtClean="0">
                          <a:solidFill>
                            <a:schemeClr val="tx1"/>
                          </a:solidFill>
                        </a:rPr>
                        <a:t>Differentiation Characteristic</a:t>
                      </a:r>
                      <a:endParaRPr lang="en-MY" dirty="0">
                        <a:solidFill>
                          <a:schemeClr val="tx1"/>
                        </a:solidFill>
                      </a:endParaRPr>
                    </a:p>
                  </a:txBody>
                  <a:tcPr/>
                </a:tc>
                <a:tc>
                  <a:txBody>
                    <a:bodyPr/>
                    <a:lstStyle/>
                    <a:p>
                      <a:r>
                        <a:rPr lang="en-US" dirty="0" smtClean="0">
                          <a:solidFill>
                            <a:schemeClr val="tx1"/>
                          </a:solidFill>
                        </a:rPr>
                        <a:t>WA</a:t>
                      </a:r>
                      <a:endParaRPr lang="en-MY" dirty="0">
                        <a:solidFill>
                          <a:schemeClr val="tx1"/>
                        </a:solidFill>
                      </a:endParaRPr>
                    </a:p>
                  </a:txBody>
                  <a:tcPr/>
                </a:tc>
                <a:tc>
                  <a:txBody>
                    <a:bodyPr/>
                    <a:lstStyle/>
                    <a:p>
                      <a:r>
                        <a:rPr lang="en-US" dirty="0" smtClean="0">
                          <a:solidFill>
                            <a:schemeClr val="tx1"/>
                          </a:solidFill>
                        </a:rPr>
                        <a:t>SA</a:t>
                      </a:r>
                      <a:endParaRPr lang="en-MY" dirty="0">
                        <a:solidFill>
                          <a:schemeClr val="tx1"/>
                        </a:solidFill>
                      </a:endParaRPr>
                    </a:p>
                  </a:txBody>
                  <a:tcPr/>
                </a:tc>
                <a:tc>
                  <a:txBody>
                    <a:bodyPr/>
                    <a:lstStyle/>
                    <a:p>
                      <a:r>
                        <a:rPr lang="en-US" dirty="0" smtClean="0">
                          <a:solidFill>
                            <a:schemeClr val="tx1"/>
                          </a:solidFill>
                        </a:rPr>
                        <a:t>DA</a:t>
                      </a:r>
                      <a:endParaRPr lang="en-MY" dirty="0">
                        <a:solidFill>
                          <a:schemeClr val="tx1"/>
                        </a:solidFill>
                      </a:endParaRPr>
                    </a:p>
                  </a:txBody>
                  <a:tcPr/>
                </a:tc>
              </a:tr>
              <a:tr h="5009195">
                <a:tc>
                  <a:txBody>
                    <a:bodyPr/>
                    <a:lstStyle/>
                    <a:p>
                      <a:r>
                        <a:rPr kumimoji="0" lang="en-MY" sz="1800" kern="1200" baseline="0" dirty="0" smtClean="0">
                          <a:solidFill>
                            <a:schemeClr val="dk1"/>
                          </a:solidFill>
                          <a:latin typeface="+mn-lt"/>
                          <a:ea typeface="+mn-ea"/>
                          <a:cs typeface="+mn-cs"/>
                        </a:rPr>
                        <a:t>Role in and diversity</a:t>
                      </a:r>
                    </a:p>
                    <a:p>
                      <a:r>
                        <a:rPr kumimoji="0" lang="en-MY" sz="1800" kern="1200" baseline="0" dirty="0" smtClean="0">
                          <a:solidFill>
                            <a:schemeClr val="dk1"/>
                          </a:solidFill>
                          <a:latin typeface="+mn-lt"/>
                          <a:ea typeface="+mn-ea"/>
                          <a:cs typeface="+mn-cs"/>
                        </a:rPr>
                        <a:t>of team</a:t>
                      </a:r>
                    </a:p>
                    <a:p>
                      <a:endParaRPr lang="en-MY" sz="2000" dirty="0"/>
                    </a:p>
                  </a:txBody>
                  <a:tcPr/>
                </a:tc>
                <a:tc>
                  <a:txBody>
                    <a:bodyPr/>
                    <a:lstStyle/>
                    <a:p>
                      <a:r>
                        <a:rPr kumimoji="0" lang="en-MY" sz="1800" kern="1200" baseline="0" dirty="0" smtClean="0">
                          <a:solidFill>
                            <a:schemeClr val="dk1"/>
                          </a:solidFill>
                          <a:latin typeface="+mn-lt"/>
                          <a:ea typeface="+mn-ea"/>
                          <a:cs typeface="+mn-cs"/>
                        </a:rPr>
                        <a:t>Function effectively as an individual, and as a member or </a:t>
                      </a:r>
                      <a:r>
                        <a:rPr kumimoji="0" lang="en-MY" sz="1800" kern="1200" baseline="0" dirty="0" smtClean="0">
                          <a:solidFill>
                            <a:srgbClr val="FF0000"/>
                          </a:solidFill>
                          <a:latin typeface="+mn-lt"/>
                          <a:ea typeface="+mn-ea"/>
                          <a:cs typeface="+mn-cs"/>
                        </a:rPr>
                        <a:t>leader </a:t>
                      </a:r>
                      <a:r>
                        <a:rPr kumimoji="0" lang="en-MY" sz="1800" kern="1200" baseline="0" dirty="0" smtClean="0">
                          <a:solidFill>
                            <a:schemeClr val="dk1"/>
                          </a:solidFill>
                          <a:latin typeface="+mn-lt"/>
                          <a:ea typeface="+mn-ea"/>
                          <a:cs typeface="+mn-cs"/>
                        </a:rPr>
                        <a:t>in diverse teams and </a:t>
                      </a:r>
                      <a:r>
                        <a:rPr kumimoji="0" lang="en-MY" sz="1800" kern="1200" baseline="0" dirty="0" smtClean="0">
                          <a:solidFill>
                            <a:srgbClr val="FF0000"/>
                          </a:solidFill>
                          <a:latin typeface="+mn-lt"/>
                          <a:ea typeface="+mn-ea"/>
                          <a:cs typeface="+mn-cs"/>
                        </a:rPr>
                        <a:t>in multi-disciplinary settings.</a:t>
                      </a:r>
                    </a:p>
                    <a:p>
                      <a:endParaRPr lang="en-MY" sz="2000" dirty="0">
                        <a:solidFill>
                          <a:srgbClr val="FF0000"/>
                        </a:solidFill>
                      </a:endParaRPr>
                    </a:p>
                  </a:txBody>
                  <a:tcPr/>
                </a:tc>
                <a:tc>
                  <a:txBody>
                    <a:bodyPr/>
                    <a:lstStyle/>
                    <a:p>
                      <a:r>
                        <a:rPr kumimoji="0" lang="en-MY" sz="1800" kern="1200" baseline="0" dirty="0" smtClean="0">
                          <a:solidFill>
                            <a:schemeClr val="dk1"/>
                          </a:solidFill>
                          <a:latin typeface="+mn-lt"/>
                          <a:ea typeface="+mn-ea"/>
                          <a:cs typeface="+mn-cs"/>
                        </a:rPr>
                        <a:t>Function effectively as an individual, and as a member or </a:t>
                      </a:r>
                      <a:r>
                        <a:rPr kumimoji="0" lang="en-MY" sz="1800" kern="1200" baseline="0" dirty="0" smtClean="0">
                          <a:solidFill>
                            <a:srgbClr val="FF0000"/>
                          </a:solidFill>
                          <a:latin typeface="+mn-lt"/>
                          <a:ea typeface="+mn-ea"/>
                          <a:cs typeface="+mn-cs"/>
                        </a:rPr>
                        <a:t>leader</a:t>
                      </a:r>
                      <a:r>
                        <a:rPr kumimoji="0" lang="en-MY" sz="1800" kern="1200" baseline="0" dirty="0" smtClean="0">
                          <a:solidFill>
                            <a:schemeClr val="dk1"/>
                          </a:solidFill>
                          <a:latin typeface="+mn-lt"/>
                          <a:ea typeface="+mn-ea"/>
                          <a:cs typeface="+mn-cs"/>
                        </a:rPr>
                        <a:t> in diverse</a:t>
                      </a:r>
                    </a:p>
                    <a:p>
                      <a:r>
                        <a:rPr kumimoji="0" lang="en-MY" sz="1800" kern="1200" baseline="0" dirty="0" smtClean="0">
                          <a:solidFill>
                            <a:srgbClr val="FF0000"/>
                          </a:solidFill>
                          <a:latin typeface="+mn-lt"/>
                          <a:ea typeface="+mn-ea"/>
                          <a:cs typeface="+mn-cs"/>
                        </a:rPr>
                        <a:t>technical teams.</a:t>
                      </a:r>
                    </a:p>
                  </a:txBody>
                  <a:tcPr/>
                </a:tc>
                <a:tc>
                  <a:txBody>
                    <a:bodyPr/>
                    <a:lstStyle/>
                    <a:p>
                      <a:r>
                        <a:rPr kumimoji="0" lang="en-MY" sz="1800" kern="1200" baseline="0" dirty="0" smtClean="0">
                          <a:solidFill>
                            <a:schemeClr val="dk1"/>
                          </a:solidFill>
                          <a:latin typeface="+mn-lt"/>
                          <a:ea typeface="+mn-ea"/>
                          <a:cs typeface="+mn-cs"/>
                        </a:rPr>
                        <a:t>Function effectively as an individual,</a:t>
                      </a:r>
                    </a:p>
                    <a:p>
                      <a:r>
                        <a:rPr kumimoji="0" lang="en-MY" sz="1800" kern="1200" baseline="0" dirty="0" smtClean="0">
                          <a:solidFill>
                            <a:schemeClr val="dk1"/>
                          </a:solidFill>
                          <a:latin typeface="+mn-lt"/>
                          <a:ea typeface="+mn-ea"/>
                          <a:cs typeface="+mn-cs"/>
                        </a:rPr>
                        <a:t>and as a member in diverse technical</a:t>
                      </a:r>
                    </a:p>
                    <a:p>
                      <a:r>
                        <a:rPr kumimoji="0" lang="en-MY" sz="1800" kern="1200" baseline="0" dirty="0" smtClean="0">
                          <a:solidFill>
                            <a:schemeClr val="dk1"/>
                          </a:solidFill>
                          <a:latin typeface="+mn-lt"/>
                          <a:ea typeface="+mn-ea"/>
                          <a:cs typeface="+mn-cs"/>
                        </a:rPr>
                        <a:t>teams.</a:t>
                      </a:r>
                    </a:p>
                    <a:p>
                      <a:endParaRPr lang="en-MY" sz="2000" dirty="0"/>
                    </a:p>
                  </a:txBody>
                  <a:tcPr/>
                </a:tc>
              </a:tr>
            </a:tbl>
          </a:graphicData>
        </a:graphic>
      </p:graphicFrame>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14290"/>
            <a:ext cx="8686800" cy="838200"/>
          </a:xfrm>
        </p:spPr>
        <p:txBody>
          <a:bodyPr/>
          <a:lstStyle/>
          <a:p>
            <a:pPr>
              <a:defRPr/>
            </a:pPr>
            <a:r>
              <a:rPr lang="en-MY" b="1" dirty="0" smtClean="0"/>
              <a:t>(xi) Life </a:t>
            </a:r>
            <a:r>
              <a:rPr lang="en-MY" b="1" dirty="0" smtClean="0"/>
              <a:t>long learning</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07691840"/>
              </p:ext>
            </p:extLst>
          </p:nvPr>
        </p:nvGraphicFramePr>
        <p:xfrm>
          <a:off x="-2" y="1206500"/>
          <a:ext cx="9144004" cy="5651500"/>
        </p:xfrm>
        <a:graphic>
          <a:graphicData uri="http://schemas.openxmlformats.org/drawingml/2006/table">
            <a:tbl>
              <a:tblPr firstRow="1" bandRow="1">
                <a:tableStyleId>{5C22544A-7EE6-4342-B048-85BDC9FD1C3A}</a:tableStyleId>
              </a:tblPr>
              <a:tblGrid>
                <a:gridCol w="2286001"/>
                <a:gridCol w="2286001"/>
                <a:gridCol w="2286001"/>
                <a:gridCol w="2286001"/>
              </a:tblGrid>
              <a:tr h="853940">
                <a:tc>
                  <a:txBody>
                    <a:bodyPr/>
                    <a:lstStyle/>
                    <a:p>
                      <a:r>
                        <a:rPr lang="en-US" dirty="0" smtClean="0">
                          <a:solidFill>
                            <a:schemeClr val="tx1"/>
                          </a:solidFill>
                        </a:rPr>
                        <a:t>Differentiation Characteristic</a:t>
                      </a:r>
                      <a:endParaRPr lang="en-MY" dirty="0">
                        <a:solidFill>
                          <a:schemeClr val="tx1"/>
                        </a:solidFill>
                      </a:endParaRPr>
                    </a:p>
                  </a:txBody>
                  <a:tcPr/>
                </a:tc>
                <a:tc>
                  <a:txBody>
                    <a:bodyPr/>
                    <a:lstStyle/>
                    <a:p>
                      <a:r>
                        <a:rPr lang="en-US" dirty="0" smtClean="0">
                          <a:solidFill>
                            <a:schemeClr val="tx1"/>
                          </a:solidFill>
                        </a:rPr>
                        <a:t>WA</a:t>
                      </a:r>
                      <a:endParaRPr lang="en-MY" dirty="0">
                        <a:solidFill>
                          <a:schemeClr val="tx1"/>
                        </a:solidFill>
                      </a:endParaRPr>
                    </a:p>
                  </a:txBody>
                  <a:tcPr/>
                </a:tc>
                <a:tc>
                  <a:txBody>
                    <a:bodyPr/>
                    <a:lstStyle/>
                    <a:p>
                      <a:r>
                        <a:rPr lang="en-US" dirty="0" smtClean="0">
                          <a:solidFill>
                            <a:schemeClr val="tx1"/>
                          </a:solidFill>
                        </a:rPr>
                        <a:t>SA</a:t>
                      </a:r>
                      <a:endParaRPr lang="en-MY" dirty="0">
                        <a:solidFill>
                          <a:schemeClr val="tx1"/>
                        </a:solidFill>
                      </a:endParaRPr>
                    </a:p>
                  </a:txBody>
                  <a:tcPr/>
                </a:tc>
                <a:tc>
                  <a:txBody>
                    <a:bodyPr/>
                    <a:lstStyle/>
                    <a:p>
                      <a:r>
                        <a:rPr lang="en-US" dirty="0" smtClean="0">
                          <a:solidFill>
                            <a:schemeClr val="tx1"/>
                          </a:solidFill>
                        </a:rPr>
                        <a:t>DA</a:t>
                      </a:r>
                      <a:endParaRPr lang="en-MY" dirty="0">
                        <a:solidFill>
                          <a:schemeClr val="tx1"/>
                        </a:solidFill>
                      </a:endParaRPr>
                    </a:p>
                  </a:txBody>
                  <a:tcPr/>
                </a:tc>
              </a:tr>
              <a:tr h="4797560">
                <a:tc>
                  <a:txBody>
                    <a:bodyPr/>
                    <a:lstStyle/>
                    <a:p>
                      <a:r>
                        <a:rPr kumimoji="0" lang="en-MY" sz="1800" kern="1200" baseline="0" dirty="0" smtClean="0">
                          <a:solidFill>
                            <a:schemeClr val="dk1"/>
                          </a:solidFill>
                          <a:latin typeface="+mn-lt"/>
                          <a:ea typeface="+mn-ea"/>
                          <a:cs typeface="+mn-cs"/>
                        </a:rPr>
                        <a:t>No differentiation in</a:t>
                      </a:r>
                    </a:p>
                    <a:p>
                      <a:r>
                        <a:rPr kumimoji="0" lang="en-MY" sz="1800" kern="1200" baseline="0" dirty="0" smtClean="0">
                          <a:solidFill>
                            <a:schemeClr val="dk1"/>
                          </a:solidFill>
                          <a:latin typeface="+mn-lt"/>
                          <a:ea typeface="+mn-ea"/>
                          <a:cs typeface="+mn-cs"/>
                        </a:rPr>
                        <a:t>this characteristic</a:t>
                      </a:r>
                    </a:p>
                    <a:p>
                      <a:endParaRPr lang="en-MY" sz="2000" dirty="0"/>
                    </a:p>
                  </a:txBody>
                  <a:tcPr/>
                </a:tc>
                <a:tc>
                  <a:txBody>
                    <a:bodyPr/>
                    <a:lstStyle/>
                    <a:p>
                      <a:r>
                        <a:rPr kumimoji="0" lang="en-MY" sz="1800" kern="1200" baseline="0" dirty="0" smtClean="0">
                          <a:solidFill>
                            <a:schemeClr val="dk1"/>
                          </a:solidFill>
                          <a:latin typeface="+mn-lt"/>
                          <a:ea typeface="+mn-ea"/>
                          <a:cs typeface="+mn-cs"/>
                        </a:rPr>
                        <a:t>Recognize the need for, and have </a:t>
                      </a:r>
                      <a:r>
                        <a:rPr kumimoji="0" lang="en-MY" sz="1800" kern="1200" baseline="0" dirty="0" smtClean="0">
                          <a:solidFill>
                            <a:schemeClr val="dk1"/>
                          </a:solidFill>
                          <a:latin typeface="+mn-lt"/>
                          <a:ea typeface="+mn-ea"/>
                          <a:cs typeface="+mn-cs"/>
                        </a:rPr>
                        <a:t>the </a:t>
                      </a:r>
                      <a:r>
                        <a:rPr kumimoji="0" lang="en-MY" sz="1800" u="sng" kern="1200" baseline="0" dirty="0" smtClean="0">
                          <a:solidFill>
                            <a:srgbClr val="FF0000"/>
                          </a:solidFill>
                          <a:latin typeface="+mn-lt"/>
                          <a:ea typeface="+mn-ea"/>
                          <a:cs typeface="+mn-cs"/>
                        </a:rPr>
                        <a:t>preparation and</a:t>
                      </a:r>
                      <a:endParaRPr kumimoji="0" lang="en-MY" sz="1800" u="sng" kern="1200" baseline="0" dirty="0" smtClean="0">
                        <a:solidFill>
                          <a:srgbClr val="FF0000"/>
                        </a:solidFill>
                        <a:latin typeface="+mn-lt"/>
                        <a:ea typeface="+mn-ea"/>
                        <a:cs typeface="+mn-cs"/>
                      </a:endParaRPr>
                    </a:p>
                    <a:p>
                      <a:r>
                        <a:rPr kumimoji="0" lang="en-MY" sz="1800" kern="1200" baseline="0" dirty="0" smtClean="0">
                          <a:solidFill>
                            <a:schemeClr val="dk1"/>
                          </a:solidFill>
                          <a:latin typeface="+mn-lt"/>
                          <a:ea typeface="+mn-ea"/>
                          <a:cs typeface="+mn-cs"/>
                        </a:rPr>
                        <a:t>ability to engage in independent and</a:t>
                      </a:r>
                    </a:p>
                    <a:p>
                      <a:r>
                        <a:rPr kumimoji="0" lang="en-MY" sz="1800" kern="1200" baseline="0" dirty="0" smtClean="0">
                          <a:solidFill>
                            <a:schemeClr val="dk1"/>
                          </a:solidFill>
                          <a:latin typeface="+mn-lt"/>
                          <a:ea typeface="+mn-ea"/>
                          <a:cs typeface="+mn-cs"/>
                        </a:rPr>
                        <a:t>life-long </a:t>
                      </a:r>
                      <a:r>
                        <a:rPr kumimoji="0" lang="en-MY" sz="1800" kern="1200" baseline="0" dirty="0" smtClean="0">
                          <a:solidFill>
                            <a:schemeClr val="dk1"/>
                          </a:solidFill>
                          <a:latin typeface="+mn-lt"/>
                          <a:ea typeface="+mn-ea"/>
                          <a:cs typeface="+mn-cs"/>
                        </a:rPr>
                        <a:t>learning.</a:t>
                      </a:r>
                      <a:r>
                        <a:rPr kumimoji="0" lang="en-MY" sz="1800" u="sng" kern="1200" baseline="0" dirty="0" smtClean="0">
                          <a:solidFill>
                            <a:srgbClr val="FF0000"/>
                          </a:solidFill>
                          <a:latin typeface="+mn-lt"/>
                          <a:ea typeface="+mn-ea"/>
                          <a:cs typeface="+mn-cs"/>
                        </a:rPr>
                        <a:t>in the broadest context of technological change</a:t>
                      </a:r>
                      <a:endParaRPr kumimoji="0" lang="en-MY" sz="1800" u="sng" kern="1200" baseline="0" dirty="0" smtClean="0">
                        <a:solidFill>
                          <a:srgbClr val="FF0000"/>
                        </a:solidFill>
                        <a:latin typeface="+mn-lt"/>
                        <a:ea typeface="+mn-ea"/>
                        <a:cs typeface="+mn-cs"/>
                      </a:endParaRPr>
                    </a:p>
                    <a:p>
                      <a:endParaRPr lang="en-MY" sz="2000" dirty="0">
                        <a:solidFill>
                          <a:srgbClr val="FF0000"/>
                        </a:solidFill>
                      </a:endParaRPr>
                    </a:p>
                  </a:txBody>
                  <a:tcPr/>
                </a:tc>
                <a:tc>
                  <a:txBody>
                    <a:bodyPr/>
                    <a:lstStyle/>
                    <a:p>
                      <a:r>
                        <a:rPr kumimoji="0" lang="en-MY" sz="1800" kern="1200" baseline="0" dirty="0" smtClean="0">
                          <a:solidFill>
                            <a:schemeClr val="dk1"/>
                          </a:solidFill>
                          <a:latin typeface="+mn-lt"/>
                          <a:ea typeface="+mn-ea"/>
                          <a:cs typeface="+mn-cs"/>
                        </a:rPr>
                        <a:t>Recognize the need for, and have the</a:t>
                      </a:r>
                    </a:p>
                    <a:p>
                      <a:r>
                        <a:rPr kumimoji="0" lang="en-MY" sz="1800" kern="1200" baseline="0" dirty="0" smtClean="0">
                          <a:solidFill>
                            <a:schemeClr val="dk1"/>
                          </a:solidFill>
                          <a:latin typeface="+mn-lt"/>
                          <a:ea typeface="+mn-ea"/>
                          <a:cs typeface="+mn-cs"/>
                        </a:rPr>
                        <a:t>ability to engage in independent and</a:t>
                      </a:r>
                    </a:p>
                    <a:p>
                      <a:r>
                        <a:rPr kumimoji="0" lang="en-MY" sz="1800" kern="1200" baseline="0" dirty="0" smtClean="0">
                          <a:solidFill>
                            <a:schemeClr val="dk1"/>
                          </a:solidFill>
                          <a:latin typeface="+mn-lt"/>
                          <a:ea typeface="+mn-ea"/>
                          <a:cs typeface="+mn-cs"/>
                        </a:rPr>
                        <a:t>life-long learning.</a:t>
                      </a:r>
                    </a:p>
                  </a:txBody>
                  <a:tcPr/>
                </a:tc>
                <a:tc>
                  <a:txBody>
                    <a:bodyPr/>
                    <a:lstStyle/>
                    <a:p>
                      <a:r>
                        <a:rPr kumimoji="0" lang="en-MY" sz="1800" kern="1200" baseline="0" dirty="0" smtClean="0">
                          <a:solidFill>
                            <a:schemeClr val="dk1"/>
                          </a:solidFill>
                          <a:latin typeface="+mn-lt"/>
                          <a:ea typeface="+mn-ea"/>
                          <a:cs typeface="+mn-cs"/>
                        </a:rPr>
                        <a:t>Recognize the need for, and have the</a:t>
                      </a:r>
                    </a:p>
                    <a:p>
                      <a:r>
                        <a:rPr kumimoji="0" lang="en-MY" sz="1800" kern="1200" baseline="0" dirty="0" smtClean="0">
                          <a:solidFill>
                            <a:schemeClr val="dk1"/>
                          </a:solidFill>
                          <a:latin typeface="+mn-lt"/>
                          <a:ea typeface="+mn-ea"/>
                          <a:cs typeface="+mn-cs"/>
                        </a:rPr>
                        <a:t>ability to engage in independent and</a:t>
                      </a:r>
                    </a:p>
                    <a:p>
                      <a:r>
                        <a:rPr kumimoji="0" lang="en-MY" sz="1800" kern="1200" baseline="0" dirty="0" smtClean="0">
                          <a:solidFill>
                            <a:schemeClr val="dk1"/>
                          </a:solidFill>
                          <a:latin typeface="+mn-lt"/>
                          <a:ea typeface="+mn-ea"/>
                          <a:cs typeface="+mn-cs"/>
                        </a:rPr>
                        <a:t>life-long learning.</a:t>
                      </a:r>
                    </a:p>
                    <a:p>
                      <a:endParaRPr lang="en-MY" sz="2000" dirty="0"/>
                    </a:p>
                  </a:txBody>
                  <a:tcPr/>
                </a:tc>
              </a:tr>
            </a:tbl>
          </a:graphicData>
        </a:graphic>
      </p:graphicFrame>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14290"/>
            <a:ext cx="8686800" cy="838200"/>
          </a:xfrm>
        </p:spPr>
        <p:txBody>
          <a:bodyPr>
            <a:normAutofit fontScale="90000"/>
          </a:bodyPr>
          <a:lstStyle/>
          <a:p>
            <a:pPr>
              <a:defRPr/>
            </a:pPr>
            <a:r>
              <a:rPr lang="en-MY" b="1" dirty="0" smtClean="0"/>
              <a:t>(xii) Project </a:t>
            </a:r>
            <a:r>
              <a:rPr lang="en-MY" b="1" dirty="0" smtClean="0"/>
              <a:t>Management and Finance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40775385"/>
              </p:ext>
            </p:extLst>
          </p:nvPr>
        </p:nvGraphicFramePr>
        <p:xfrm>
          <a:off x="-2" y="1206500"/>
          <a:ext cx="9144004" cy="6187940"/>
        </p:xfrm>
        <a:graphic>
          <a:graphicData uri="http://schemas.openxmlformats.org/drawingml/2006/table">
            <a:tbl>
              <a:tblPr firstRow="1" bandRow="1">
                <a:tableStyleId>{5C22544A-7EE6-4342-B048-85BDC9FD1C3A}</a:tableStyleId>
              </a:tblPr>
              <a:tblGrid>
                <a:gridCol w="2286001"/>
                <a:gridCol w="2286001"/>
                <a:gridCol w="2286001"/>
                <a:gridCol w="2286001"/>
              </a:tblGrid>
              <a:tr h="853940">
                <a:tc>
                  <a:txBody>
                    <a:bodyPr/>
                    <a:lstStyle/>
                    <a:p>
                      <a:r>
                        <a:rPr lang="en-US" dirty="0" smtClean="0">
                          <a:solidFill>
                            <a:schemeClr val="tx1"/>
                          </a:solidFill>
                        </a:rPr>
                        <a:t>Differentiation Characteristic</a:t>
                      </a:r>
                      <a:endParaRPr lang="en-MY" dirty="0">
                        <a:solidFill>
                          <a:schemeClr val="tx1"/>
                        </a:solidFill>
                      </a:endParaRPr>
                    </a:p>
                  </a:txBody>
                  <a:tcPr/>
                </a:tc>
                <a:tc>
                  <a:txBody>
                    <a:bodyPr/>
                    <a:lstStyle/>
                    <a:p>
                      <a:r>
                        <a:rPr lang="en-US" dirty="0" smtClean="0">
                          <a:solidFill>
                            <a:schemeClr val="tx1"/>
                          </a:solidFill>
                        </a:rPr>
                        <a:t>WA</a:t>
                      </a:r>
                      <a:endParaRPr lang="en-MY" dirty="0">
                        <a:solidFill>
                          <a:schemeClr val="tx1"/>
                        </a:solidFill>
                      </a:endParaRPr>
                    </a:p>
                  </a:txBody>
                  <a:tcPr/>
                </a:tc>
                <a:tc>
                  <a:txBody>
                    <a:bodyPr/>
                    <a:lstStyle/>
                    <a:p>
                      <a:r>
                        <a:rPr lang="en-US" dirty="0" smtClean="0">
                          <a:solidFill>
                            <a:schemeClr val="tx1"/>
                          </a:solidFill>
                        </a:rPr>
                        <a:t>SA</a:t>
                      </a:r>
                      <a:endParaRPr lang="en-MY" dirty="0">
                        <a:solidFill>
                          <a:schemeClr val="tx1"/>
                        </a:solidFill>
                      </a:endParaRPr>
                    </a:p>
                  </a:txBody>
                  <a:tcPr/>
                </a:tc>
                <a:tc>
                  <a:txBody>
                    <a:bodyPr/>
                    <a:lstStyle/>
                    <a:p>
                      <a:r>
                        <a:rPr lang="en-US" dirty="0" smtClean="0">
                          <a:solidFill>
                            <a:schemeClr val="tx1"/>
                          </a:solidFill>
                        </a:rPr>
                        <a:t>DA</a:t>
                      </a:r>
                      <a:endParaRPr lang="en-MY" dirty="0">
                        <a:solidFill>
                          <a:schemeClr val="tx1"/>
                        </a:solidFill>
                      </a:endParaRPr>
                    </a:p>
                  </a:txBody>
                  <a:tcPr/>
                </a:tc>
              </a:tr>
              <a:tr h="4797560">
                <a:tc>
                  <a:txBody>
                    <a:bodyPr/>
                    <a:lstStyle/>
                    <a:p>
                      <a:r>
                        <a:rPr kumimoji="0" lang="en-MY" sz="1800" kern="1200" baseline="0" dirty="0" smtClean="0">
                          <a:solidFill>
                            <a:schemeClr val="dk1"/>
                          </a:solidFill>
                          <a:latin typeface="+mn-lt"/>
                          <a:ea typeface="+mn-ea"/>
                          <a:cs typeface="+mn-cs"/>
                        </a:rPr>
                        <a:t>Level of management</a:t>
                      </a:r>
                    </a:p>
                    <a:p>
                      <a:r>
                        <a:rPr kumimoji="0" lang="en-MY" sz="1800" kern="1200" baseline="0" dirty="0" smtClean="0">
                          <a:solidFill>
                            <a:schemeClr val="dk1"/>
                          </a:solidFill>
                          <a:latin typeface="+mn-lt"/>
                          <a:ea typeface="+mn-ea"/>
                          <a:cs typeface="+mn-cs"/>
                        </a:rPr>
                        <a:t>required for differing</a:t>
                      </a:r>
                    </a:p>
                    <a:p>
                      <a:r>
                        <a:rPr kumimoji="0" lang="en-MY" sz="1800" kern="1200" baseline="0" dirty="0" smtClean="0">
                          <a:solidFill>
                            <a:schemeClr val="dk1"/>
                          </a:solidFill>
                          <a:latin typeface="+mn-lt"/>
                          <a:ea typeface="+mn-ea"/>
                          <a:cs typeface="+mn-cs"/>
                        </a:rPr>
                        <a:t>types of activity</a:t>
                      </a:r>
                    </a:p>
                    <a:p>
                      <a:endParaRPr lang="en-MY" sz="2000" dirty="0"/>
                    </a:p>
                  </a:txBody>
                  <a:tcPr/>
                </a:tc>
                <a:tc>
                  <a:txBody>
                    <a:bodyPr/>
                    <a:lstStyle/>
                    <a:p>
                      <a:r>
                        <a:rPr kumimoji="0" lang="en-MY" sz="1800" kern="1200" baseline="0" dirty="0" smtClean="0">
                          <a:solidFill>
                            <a:schemeClr val="dk1"/>
                          </a:solidFill>
                          <a:latin typeface="+mn-lt"/>
                          <a:ea typeface="+mn-ea"/>
                          <a:cs typeface="+mn-cs"/>
                        </a:rPr>
                        <a:t>Demonstrate </a:t>
                      </a:r>
                      <a:r>
                        <a:rPr kumimoji="0" lang="en-MY" sz="1800" kern="1200" baseline="0" dirty="0" smtClean="0">
                          <a:solidFill>
                            <a:schemeClr val="dk1"/>
                          </a:solidFill>
                          <a:latin typeface="+mn-lt"/>
                          <a:ea typeface="+mn-ea"/>
                          <a:cs typeface="+mn-cs"/>
                        </a:rPr>
                        <a:t>knowledge </a:t>
                      </a:r>
                      <a:r>
                        <a:rPr kumimoji="0" lang="en-MY" sz="1800" kern="1200" baseline="0" dirty="0" smtClean="0">
                          <a:solidFill>
                            <a:schemeClr val="dk1"/>
                          </a:solidFill>
                          <a:latin typeface="+mn-lt"/>
                          <a:ea typeface="+mn-ea"/>
                          <a:cs typeface="+mn-cs"/>
                        </a:rPr>
                        <a:t>and</a:t>
                      </a:r>
                    </a:p>
                    <a:p>
                      <a:r>
                        <a:rPr kumimoji="0" lang="en-MY" sz="1800" kern="1200" baseline="0" dirty="0" smtClean="0">
                          <a:solidFill>
                            <a:schemeClr val="dk1"/>
                          </a:solidFill>
                          <a:latin typeface="+mn-lt"/>
                          <a:ea typeface="+mn-ea"/>
                          <a:cs typeface="+mn-cs"/>
                        </a:rPr>
                        <a:t>understanding </a:t>
                      </a:r>
                      <a:r>
                        <a:rPr kumimoji="0" lang="en-MY" sz="1800" kern="1200" baseline="0" dirty="0" smtClean="0">
                          <a:solidFill>
                            <a:schemeClr val="dk1"/>
                          </a:solidFill>
                          <a:latin typeface="+mn-lt"/>
                          <a:ea typeface="+mn-ea"/>
                          <a:cs typeface="+mn-cs"/>
                        </a:rPr>
                        <a:t>of </a:t>
                      </a:r>
                      <a:r>
                        <a:rPr kumimoji="0" lang="en-MY" sz="1800" u="sng" kern="1200" baseline="0" dirty="0" smtClean="0">
                          <a:solidFill>
                            <a:srgbClr val="FF0000"/>
                          </a:solidFill>
                          <a:latin typeface="+mn-lt"/>
                          <a:ea typeface="+mn-ea"/>
                          <a:cs typeface="+mn-cs"/>
                        </a:rPr>
                        <a:t>engineering and</a:t>
                      </a:r>
                      <a:r>
                        <a:rPr kumimoji="0" lang="en-MY" sz="1800" kern="1200" baseline="0" dirty="0" smtClean="0">
                          <a:solidFill>
                            <a:schemeClr val="dk1"/>
                          </a:solidFill>
                          <a:latin typeface="+mn-lt"/>
                          <a:ea typeface="+mn-ea"/>
                          <a:cs typeface="+mn-cs"/>
                        </a:rPr>
                        <a:t> </a:t>
                      </a:r>
                      <a:r>
                        <a:rPr kumimoji="0" lang="en-MY" sz="1800" kern="1200" baseline="0" dirty="0" smtClean="0">
                          <a:solidFill>
                            <a:schemeClr val="dk1"/>
                          </a:solidFill>
                          <a:latin typeface="+mn-lt"/>
                          <a:ea typeface="+mn-ea"/>
                          <a:cs typeface="+mn-cs"/>
                        </a:rPr>
                        <a:t>management </a:t>
                      </a:r>
                      <a:r>
                        <a:rPr kumimoji="0" lang="en-MY" sz="1800" u="sng" kern="1200" baseline="0" dirty="0" smtClean="0">
                          <a:solidFill>
                            <a:srgbClr val="FF0000"/>
                          </a:solidFill>
                          <a:latin typeface="+mn-lt"/>
                          <a:ea typeface="+mn-ea"/>
                          <a:cs typeface="+mn-cs"/>
                        </a:rPr>
                        <a:t>principles and apply these to one’s own work, as a member and leader in a team, to manage projects  and in multidisciplinary environments </a:t>
                      </a:r>
                      <a:r>
                        <a:rPr kumimoji="0" lang="en-MY" sz="1800" kern="1200" baseline="0" dirty="0" smtClean="0">
                          <a:solidFill>
                            <a:schemeClr val="dk1"/>
                          </a:solidFill>
                          <a:latin typeface="+mn-lt"/>
                          <a:ea typeface="+mn-ea"/>
                          <a:cs typeface="+mn-cs"/>
                        </a:rPr>
                        <a:t>(business </a:t>
                      </a:r>
                      <a:r>
                        <a:rPr kumimoji="0" lang="en-MY" sz="1800" kern="1200" baseline="0" dirty="0" smtClean="0">
                          <a:solidFill>
                            <a:schemeClr val="dk1"/>
                          </a:solidFill>
                          <a:latin typeface="+mn-lt"/>
                          <a:ea typeface="+mn-ea"/>
                          <a:cs typeface="+mn-cs"/>
                        </a:rPr>
                        <a:t>practices, such as risk and change management, and </a:t>
                      </a:r>
                      <a:r>
                        <a:rPr kumimoji="0" lang="en-MY" sz="1800" kern="1200" baseline="0" dirty="0" smtClean="0">
                          <a:solidFill>
                            <a:srgbClr val="FF0000"/>
                          </a:solidFill>
                          <a:latin typeface="+mn-lt"/>
                          <a:ea typeface="+mn-ea"/>
                          <a:cs typeface="+mn-cs"/>
                        </a:rPr>
                        <a:t>understand their</a:t>
                      </a:r>
                    </a:p>
                    <a:p>
                      <a:r>
                        <a:rPr kumimoji="0" lang="en-MY" sz="1800" kern="1200" baseline="0" dirty="0" smtClean="0">
                          <a:solidFill>
                            <a:srgbClr val="FF0000"/>
                          </a:solidFill>
                          <a:latin typeface="+mn-lt"/>
                          <a:ea typeface="+mn-ea"/>
                          <a:cs typeface="+mn-cs"/>
                        </a:rPr>
                        <a:t>limitations</a:t>
                      </a:r>
                      <a:r>
                        <a:rPr kumimoji="0" lang="en-MY" sz="1800" kern="1200" baseline="0" dirty="0" smtClean="0">
                          <a:solidFill>
                            <a:srgbClr val="FF0000"/>
                          </a:solidFill>
                          <a:latin typeface="+mn-lt"/>
                          <a:ea typeface="+mn-ea"/>
                          <a:cs typeface="+mn-cs"/>
                        </a:rPr>
                        <a:t>.)</a:t>
                      </a:r>
                      <a:endParaRPr kumimoji="0" lang="en-MY" sz="1800" kern="1200" baseline="0" dirty="0" smtClean="0">
                        <a:solidFill>
                          <a:srgbClr val="FF0000"/>
                        </a:solidFill>
                        <a:latin typeface="+mn-lt"/>
                        <a:ea typeface="+mn-ea"/>
                        <a:cs typeface="+mn-cs"/>
                      </a:endParaRPr>
                    </a:p>
                    <a:p>
                      <a:endParaRPr lang="en-MY" sz="2000" dirty="0">
                        <a:solidFill>
                          <a:srgbClr val="FF0000"/>
                        </a:solidFill>
                      </a:endParaRPr>
                    </a:p>
                  </a:txBody>
                  <a:tcPr/>
                </a:tc>
                <a:tc>
                  <a:txBody>
                    <a:bodyPr/>
                    <a:lstStyle/>
                    <a:p>
                      <a:r>
                        <a:rPr kumimoji="0" lang="en-MY" sz="1800" kern="1200" baseline="0" dirty="0" smtClean="0">
                          <a:solidFill>
                            <a:schemeClr val="dk1"/>
                          </a:solidFill>
                          <a:latin typeface="+mn-lt"/>
                          <a:ea typeface="+mn-ea"/>
                          <a:cs typeface="+mn-cs"/>
                        </a:rPr>
                        <a:t>Demonstrate an awareness and</a:t>
                      </a:r>
                    </a:p>
                    <a:p>
                      <a:r>
                        <a:rPr kumimoji="0" lang="en-MY" sz="1800" kern="1200" baseline="0" dirty="0" smtClean="0">
                          <a:solidFill>
                            <a:schemeClr val="dk1"/>
                          </a:solidFill>
                          <a:latin typeface="+mn-lt"/>
                          <a:ea typeface="+mn-ea"/>
                          <a:cs typeface="+mn-cs"/>
                        </a:rPr>
                        <a:t>understanding of management and</a:t>
                      </a:r>
                    </a:p>
                    <a:p>
                      <a:r>
                        <a:rPr kumimoji="0" lang="en-MY" sz="1800" kern="1200" baseline="0" dirty="0" smtClean="0">
                          <a:solidFill>
                            <a:schemeClr val="dk1"/>
                          </a:solidFill>
                          <a:latin typeface="+mn-lt"/>
                          <a:ea typeface="+mn-ea"/>
                          <a:cs typeface="+mn-cs"/>
                        </a:rPr>
                        <a:t>business practices, such as risk and</a:t>
                      </a:r>
                    </a:p>
                    <a:p>
                      <a:r>
                        <a:rPr kumimoji="0" lang="en-MY" sz="1800" kern="1200" baseline="0" dirty="0" smtClean="0">
                          <a:solidFill>
                            <a:schemeClr val="dk1"/>
                          </a:solidFill>
                          <a:latin typeface="+mn-lt"/>
                          <a:ea typeface="+mn-ea"/>
                          <a:cs typeface="+mn-cs"/>
                        </a:rPr>
                        <a:t>change management, and </a:t>
                      </a:r>
                      <a:r>
                        <a:rPr kumimoji="0" lang="en-MY" sz="1800" kern="1200" baseline="0" dirty="0" smtClean="0">
                          <a:solidFill>
                            <a:srgbClr val="FF0000"/>
                          </a:solidFill>
                          <a:latin typeface="+mn-lt"/>
                          <a:ea typeface="+mn-ea"/>
                          <a:cs typeface="+mn-cs"/>
                        </a:rPr>
                        <a:t>understand</a:t>
                      </a:r>
                    </a:p>
                    <a:p>
                      <a:r>
                        <a:rPr kumimoji="0" lang="en-MY" sz="1800" kern="1200" baseline="0" dirty="0" smtClean="0">
                          <a:solidFill>
                            <a:srgbClr val="FF0000"/>
                          </a:solidFill>
                          <a:latin typeface="+mn-lt"/>
                          <a:ea typeface="+mn-ea"/>
                          <a:cs typeface="+mn-cs"/>
                        </a:rPr>
                        <a:t>their limitations.</a:t>
                      </a:r>
                    </a:p>
                  </a:txBody>
                  <a:tcPr/>
                </a:tc>
                <a:tc>
                  <a:txBody>
                    <a:bodyPr/>
                    <a:lstStyle/>
                    <a:p>
                      <a:r>
                        <a:rPr kumimoji="0" lang="en-MY" sz="1800" kern="1200" baseline="0" dirty="0" smtClean="0">
                          <a:solidFill>
                            <a:schemeClr val="dk1"/>
                          </a:solidFill>
                          <a:latin typeface="+mn-lt"/>
                          <a:ea typeface="+mn-ea"/>
                          <a:cs typeface="+mn-cs"/>
                        </a:rPr>
                        <a:t>Demonstrate an awareness of</a:t>
                      </a:r>
                    </a:p>
                    <a:p>
                      <a:r>
                        <a:rPr kumimoji="0" lang="en-MY" sz="1800" kern="1200" baseline="0" dirty="0" smtClean="0">
                          <a:solidFill>
                            <a:schemeClr val="dk1"/>
                          </a:solidFill>
                          <a:latin typeface="+mn-lt"/>
                          <a:ea typeface="+mn-ea"/>
                          <a:cs typeface="+mn-cs"/>
                        </a:rPr>
                        <a:t>management and business practices,</a:t>
                      </a:r>
                    </a:p>
                    <a:p>
                      <a:r>
                        <a:rPr kumimoji="0" lang="en-MY" sz="1800" kern="1200" baseline="0" dirty="0" smtClean="0">
                          <a:solidFill>
                            <a:schemeClr val="dk1"/>
                          </a:solidFill>
                          <a:latin typeface="+mn-lt"/>
                          <a:ea typeface="+mn-ea"/>
                          <a:cs typeface="+mn-cs"/>
                        </a:rPr>
                        <a:t>such as risk and change  management.</a:t>
                      </a:r>
                    </a:p>
                    <a:p>
                      <a:endParaRPr lang="en-MY" sz="2000" dirty="0"/>
                    </a:p>
                  </a:txBody>
                  <a:tcPr/>
                </a:tc>
              </a:tr>
            </a:tbl>
          </a:graphicData>
        </a:graphic>
      </p:graphicFrame>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AutoShape 4"/>
          <p:cNvSpPr>
            <a:spLocks noChangeArrowheads="1"/>
          </p:cNvSpPr>
          <p:nvPr/>
        </p:nvSpPr>
        <p:spPr bwMode="auto">
          <a:xfrm>
            <a:off x="1219200" y="1138238"/>
            <a:ext cx="6553200" cy="4724400"/>
          </a:xfrm>
          <a:prstGeom prst="triangle">
            <a:avLst>
              <a:gd name="adj" fmla="val 50000"/>
            </a:avLst>
          </a:prstGeom>
          <a:solidFill>
            <a:schemeClr val="accent1"/>
          </a:solidFill>
          <a:ln w="9525">
            <a:solidFill>
              <a:schemeClr val="tx1"/>
            </a:solidFill>
            <a:miter lim="800000"/>
            <a:headEnd/>
            <a:tailEnd/>
          </a:ln>
        </p:spPr>
        <p:txBody>
          <a:bodyPr wrap="none" anchor="ctr"/>
          <a:lstStyle/>
          <a:p>
            <a:pPr algn="ctr"/>
            <a:endParaRPr lang="en-US">
              <a:solidFill>
                <a:schemeClr val="bg1"/>
              </a:solidFill>
            </a:endParaRPr>
          </a:p>
        </p:txBody>
      </p:sp>
      <p:sp>
        <p:nvSpPr>
          <p:cNvPr id="83971" name="Text Box 6"/>
          <p:cNvSpPr txBox="1">
            <a:spLocks noChangeArrowheads="1"/>
          </p:cNvSpPr>
          <p:nvPr/>
        </p:nvSpPr>
        <p:spPr bwMode="auto">
          <a:xfrm>
            <a:off x="1643063" y="5976938"/>
            <a:ext cx="5372433" cy="523220"/>
          </a:xfrm>
          <a:prstGeom prst="rect">
            <a:avLst/>
          </a:prstGeom>
          <a:noFill/>
          <a:ln w="9525">
            <a:noFill/>
            <a:miter lim="800000"/>
            <a:headEnd/>
            <a:tailEnd/>
          </a:ln>
        </p:spPr>
        <p:txBody>
          <a:bodyPr wrap="none">
            <a:spAutoFit/>
          </a:bodyPr>
          <a:lstStyle/>
          <a:p>
            <a:r>
              <a:rPr lang="en-US" sz="2800" dirty="0">
                <a:solidFill>
                  <a:srgbClr val="FF0000"/>
                </a:solidFill>
              </a:rPr>
              <a:t>University Assessment &amp; Evaluation</a:t>
            </a:r>
          </a:p>
        </p:txBody>
      </p:sp>
      <p:sp>
        <p:nvSpPr>
          <p:cNvPr id="83972" name="Text Box 7"/>
          <p:cNvSpPr txBox="1">
            <a:spLocks noChangeArrowheads="1"/>
          </p:cNvSpPr>
          <p:nvPr/>
        </p:nvSpPr>
        <p:spPr bwMode="auto">
          <a:xfrm rot="-3305290">
            <a:off x="240562" y="3156278"/>
            <a:ext cx="4197239" cy="523220"/>
          </a:xfrm>
          <a:prstGeom prst="rect">
            <a:avLst/>
          </a:prstGeom>
          <a:noFill/>
          <a:ln w="9525">
            <a:noFill/>
            <a:miter lim="800000"/>
            <a:headEnd/>
            <a:tailEnd/>
          </a:ln>
        </p:spPr>
        <p:txBody>
          <a:bodyPr wrap="none">
            <a:spAutoFit/>
          </a:bodyPr>
          <a:lstStyle/>
          <a:p>
            <a:r>
              <a:rPr lang="en-US" sz="2800" dirty="0">
                <a:solidFill>
                  <a:srgbClr val="FF0000"/>
                </a:solidFill>
              </a:rPr>
              <a:t>Student, Alumni Perception</a:t>
            </a:r>
          </a:p>
        </p:txBody>
      </p:sp>
      <p:sp>
        <p:nvSpPr>
          <p:cNvPr id="83973" name="Text Box 9"/>
          <p:cNvSpPr txBox="1">
            <a:spLocks noChangeArrowheads="1"/>
          </p:cNvSpPr>
          <p:nvPr/>
        </p:nvSpPr>
        <p:spPr bwMode="auto">
          <a:xfrm rot="3367229">
            <a:off x="4468295" y="3264228"/>
            <a:ext cx="4565096" cy="523220"/>
          </a:xfrm>
          <a:prstGeom prst="rect">
            <a:avLst/>
          </a:prstGeom>
          <a:noFill/>
          <a:ln w="9525">
            <a:noFill/>
            <a:miter lim="800000"/>
            <a:headEnd/>
            <a:tailEnd/>
          </a:ln>
        </p:spPr>
        <p:txBody>
          <a:bodyPr wrap="none">
            <a:spAutoFit/>
          </a:bodyPr>
          <a:lstStyle/>
          <a:p>
            <a:r>
              <a:rPr lang="en-US" sz="2800" dirty="0">
                <a:solidFill>
                  <a:srgbClr val="FF0000"/>
                </a:solidFill>
              </a:rPr>
              <a:t>Employer, Industry Perception</a:t>
            </a:r>
          </a:p>
        </p:txBody>
      </p:sp>
      <p:sp>
        <p:nvSpPr>
          <p:cNvPr id="38918" name="Line 10"/>
          <p:cNvSpPr>
            <a:spLocks noChangeShapeType="1"/>
          </p:cNvSpPr>
          <p:nvPr/>
        </p:nvSpPr>
        <p:spPr bwMode="auto">
          <a:xfrm flipV="1">
            <a:off x="1219200" y="2433638"/>
            <a:ext cx="3200400" cy="3429000"/>
          </a:xfrm>
          <a:prstGeom prst="line">
            <a:avLst/>
          </a:prstGeom>
          <a:noFill/>
          <a:ln w="76200">
            <a:solidFill>
              <a:srgbClr val="C00000"/>
            </a:solidFill>
            <a:round/>
            <a:headEnd/>
            <a:tailEnd/>
          </a:ln>
        </p:spPr>
        <p:txBody>
          <a:bodyPr/>
          <a:lstStyle/>
          <a:p>
            <a:endParaRPr lang="en-MY">
              <a:solidFill>
                <a:schemeClr val="bg1"/>
              </a:solidFill>
            </a:endParaRPr>
          </a:p>
        </p:txBody>
      </p:sp>
      <p:sp>
        <p:nvSpPr>
          <p:cNvPr id="38919" name="Line 11"/>
          <p:cNvSpPr>
            <a:spLocks noChangeShapeType="1"/>
          </p:cNvSpPr>
          <p:nvPr/>
        </p:nvSpPr>
        <p:spPr bwMode="auto">
          <a:xfrm>
            <a:off x="4419600" y="2433638"/>
            <a:ext cx="3352800" cy="3429000"/>
          </a:xfrm>
          <a:prstGeom prst="line">
            <a:avLst/>
          </a:prstGeom>
          <a:noFill/>
          <a:ln w="76200">
            <a:solidFill>
              <a:srgbClr val="C00000"/>
            </a:solidFill>
            <a:round/>
            <a:headEnd/>
            <a:tailEnd/>
          </a:ln>
        </p:spPr>
        <p:txBody>
          <a:bodyPr/>
          <a:lstStyle/>
          <a:p>
            <a:endParaRPr lang="en-MY">
              <a:solidFill>
                <a:schemeClr val="bg1"/>
              </a:solidFill>
            </a:endParaRPr>
          </a:p>
        </p:txBody>
      </p:sp>
      <p:sp>
        <p:nvSpPr>
          <p:cNvPr id="38920" name="Line 12"/>
          <p:cNvSpPr>
            <a:spLocks noChangeShapeType="1"/>
          </p:cNvSpPr>
          <p:nvPr/>
        </p:nvSpPr>
        <p:spPr bwMode="auto">
          <a:xfrm flipH="1">
            <a:off x="4419600" y="1138238"/>
            <a:ext cx="76200" cy="1295400"/>
          </a:xfrm>
          <a:prstGeom prst="line">
            <a:avLst/>
          </a:prstGeom>
          <a:noFill/>
          <a:ln w="76200">
            <a:solidFill>
              <a:srgbClr val="C00000"/>
            </a:solidFill>
            <a:round/>
            <a:headEnd/>
            <a:tailEnd/>
          </a:ln>
        </p:spPr>
        <p:txBody>
          <a:bodyPr/>
          <a:lstStyle/>
          <a:p>
            <a:endParaRPr lang="en-MY">
              <a:solidFill>
                <a:schemeClr val="bg1"/>
              </a:solidFill>
            </a:endParaRPr>
          </a:p>
        </p:txBody>
      </p:sp>
      <p:sp>
        <p:nvSpPr>
          <p:cNvPr id="38921" name="Line 13"/>
          <p:cNvSpPr>
            <a:spLocks noChangeShapeType="1"/>
          </p:cNvSpPr>
          <p:nvPr/>
        </p:nvSpPr>
        <p:spPr bwMode="auto">
          <a:xfrm flipV="1">
            <a:off x="1219200" y="4491038"/>
            <a:ext cx="3810000" cy="1371600"/>
          </a:xfrm>
          <a:prstGeom prst="line">
            <a:avLst/>
          </a:prstGeom>
          <a:noFill/>
          <a:ln w="76200">
            <a:solidFill>
              <a:srgbClr val="000000"/>
            </a:solidFill>
            <a:round/>
            <a:headEnd/>
            <a:tailEnd/>
          </a:ln>
        </p:spPr>
        <p:txBody>
          <a:bodyPr/>
          <a:lstStyle/>
          <a:p>
            <a:endParaRPr lang="en-MY">
              <a:solidFill>
                <a:schemeClr val="bg1"/>
              </a:solidFill>
            </a:endParaRPr>
          </a:p>
        </p:txBody>
      </p:sp>
      <p:sp>
        <p:nvSpPr>
          <p:cNvPr id="38922" name="Line 14"/>
          <p:cNvSpPr>
            <a:spLocks noChangeShapeType="1"/>
          </p:cNvSpPr>
          <p:nvPr/>
        </p:nvSpPr>
        <p:spPr bwMode="auto">
          <a:xfrm>
            <a:off x="4495800" y="1138238"/>
            <a:ext cx="533400" cy="3352800"/>
          </a:xfrm>
          <a:prstGeom prst="line">
            <a:avLst/>
          </a:prstGeom>
          <a:noFill/>
          <a:ln w="76200">
            <a:solidFill>
              <a:srgbClr val="000000"/>
            </a:solidFill>
            <a:round/>
            <a:headEnd/>
            <a:tailEnd/>
          </a:ln>
        </p:spPr>
        <p:txBody>
          <a:bodyPr/>
          <a:lstStyle/>
          <a:p>
            <a:endParaRPr lang="en-MY">
              <a:solidFill>
                <a:schemeClr val="bg1"/>
              </a:solidFill>
            </a:endParaRPr>
          </a:p>
        </p:txBody>
      </p:sp>
      <p:sp>
        <p:nvSpPr>
          <p:cNvPr id="38923" name="Line 15"/>
          <p:cNvSpPr>
            <a:spLocks noChangeShapeType="1"/>
          </p:cNvSpPr>
          <p:nvPr/>
        </p:nvSpPr>
        <p:spPr bwMode="auto">
          <a:xfrm>
            <a:off x="5029200" y="4491038"/>
            <a:ext cx="2743200" cy="1371600"/>
          </a:xfrm>
          <a:prstGeom prst="line">
            <a:avLst/>
          </a:prstGeom>
          <a:noFill/>
          <a:ln w="76200">
            <a:solidFill>
              <a:srgbClr val="000000"/>
            </a:solidFill>
            <a:round/>
            <a:headEnd/>
            <a:tailEnd/>
          </a:ln>
        </p:spPr>
        <p:txBody>
          <a:bodyPr/>
          <a:lstStyle/>
          <a:p>
            <a:endParaRPr lang="en-MY">
              <a:solidFill>
                <a:schemeClr val="bg1"/>
              </a:solidFill>
            </a:endParaRPr>
          </a:p>
        </p:txBody>
      </p:sp>
      <p:sp>
        <p:nvSpPr>
          <p:cNvPr id="83980" name="TextBox 11"/>
          <p:cNvSpPr txBox="1">
            <a:spLocks noChangeArrowheads="1"/>
          </p:cNvSpPr>
          <p:nvPr/>
        </p:nvSpPr>
        <p:spPr bwMode="auto">
          <a:xfrm>
            <a:off x="-36512" y="-12868"/>
            <a:ext cx="3637607" cy="1569660"/>
          </a:xfrm>
          <a:prstGeom prst="rect">
            <a:avLst/>
          </a:prstGeom>
          <a:solidFill>
            <a:srgbClr val="FF0000"/>
          </a:solidFill>
          <a:ln w="9525">
            <a:noFill/>
            <a:miter lim="800000"/>
            <a:headEnd/>
            <a:tailEnd/>
          </a:ln>
        </p:spPr>
        <p:txBody>
          <a:bodyPr wrap="square">
            <a:spAutoFit/>
          </a:bodyPr>
          <a:lstStyle/>
          <a:p>
            <a:pPr algn="ctr"/>
            <a:r>
              <a:rPr lang="en-US" sz="3200" dirty="0">
                <a:solidFill>
                  <a:schemeClr val="bg1"/>
                </a:solidFill>
              </a:rPr>
              <a:t>MEASURE &amp; </a:t>
            </a:r>
            <a:r>
              <a:rPr lang="en-US" sz="3200" dirty="0" smtClean="0">
                <a:solidFill>
                  <a:schemeClr val="bg1"/>
                </a:solidFill>
              </a:rPr>
              <a:t>EVALUATE</a:t>
            </a:r>
          </a:p>
          <a:p>
            <a:pPr algn="ctr"/>
            <a:r>
              <a:rPr lang="en-US" sz="3200" dirty="0" smtClean="0">
                <a:solidFill>
                  <a:schemeClr val="bg1"/>
                </a:solidFill>
              </a:rPr>
              <a:t>Direct &amp; Indirect</a:t>
            </a:r>
            <a:endParaRPr lang="en-MY" sz="3200" dirty="0">
              <a:solidFill>
                <a:schemeClr val="bg1"/>
              </a:solidFill>
            </a:endParaRPr>
          </a:p>
        </p:txBody>
      </p:sp>
      <p:cxnSp>
        <p:nvCxnSpPr>
          <p:cNvPr id="14" name="Straight Arrow Connector 13"/>
          <p:cNvCxnSpPr>
            <a:stCxn id="38921" idx="1"/>
          </p:cNvCxnSpPr>
          <p:nvPr/>
        </p:nvCxnSpPr>
        <p:spPr>
          <a:xfrm flipH="1" flipV="1">
            <a:off x="2987824" y="3212976"/>
            <a:ext cx="2041376" cy="1278062"/>
          </a:xfrm>
          <a:prstGeom prst="straightConnector1">
            <a:avLst/>
          </a:prstGeom>
          <a:ln>
            <a:solidFill>
              <a:schemeClr val="bg1"/>
            </a:solidFill>
            <a:tailEnd type="arrow"/>
          </a:ln>
        </p:spPr>
        <p:style>
          <a:lnRef idx="1">
            <a:schemeClr val="dk1"/>
          </a:lnRef>
          <a:fillRef idx="0">
            <a:schemeClr val="dk1"/>
          </a:fillRef>
          <a:effectRef idx="0">
            <a:schemeClr val="dk1"/>
          </a:effectRef>
          <a:fontRef idx="minor">
            <a:schemeClr val="tx1"/>
          </a:fontRef>
        </p:style>
      </p:cxnSp>
      <p:cxnSp>
        <p:nvCxnSpPr>
          <p:cNvPr id="17" name="Straight Arrow Connector 16"/>
          <p:cNvCxnSpPr>
            <a:stCxn id="38923" idx="0"/>
          </p:cNvCxnSpPr>
          <p:nvPr/>
        </p:nvCxnSpPr>
        <p:spPr>
          <a:xfrm flipV="1">
            <a:off x="5029200" y="3645024"/>
            <a:ext cx="1126976" cy="846014"/>
          </a:xfrm>
          <a:prstGeom prst="straightConnector1">
            <a:avLst/>
          </a:prstGeom>
          <a:ln>
            <a:solidFill>
              <a:schemeClr val="bg1"/>
            </a:solidFill>
            <a:tailEnd type="arrow"/>
          </a:ln>
        </p:spPr>
        <p:style>
          <a:lnRef idx="1">
            <a:schemeClr val="dk1"/>
          </a:lnRef>
          <a:fillRef idx="0">
            <a:schemeClr val="dk1"/>
          </a:fillRef>
          <a:effectRef idx="0">
            <a:schemeClr val="dk1"/>
          </a:effectRef>
          <a:fontRef idx="minor">
            <a:schemeClr val="tx1"/>
          </a:fontRef>
        </p:style>
      </p:cxnSp>
      <p:cxnSp>
        <p:nvCxnSpPr>
          <p:cNvPr id="19" name="Straight Arrow Connector 18"/>
          <p:cNvCxnSpPr>
            <a:stCxn id="38921" idx="1"/>
          </p:cNvCxnSpPr>
          <p:nvPr/>
        </p:nvCxnSpPr>
        <p:spPr>
          <a:xfrm>
            <a:off x="5029200" y="4491038"/>
            <a:ext cx="46856" cy="1386234"/>
          </a:xfrm>
          <a:prstGeom prst="straightConnector1">
            <a:avLst/>
          </a:prstGeom>
          <a:ln>
            <a:solidFill>
              <a:schemeClr val="bg1"/>
            </a:solidFill>
            <a:tailEnd type="arrow"/>
          </a:ln>
        </p:spPr>
        <p:style>
          <a:lnRef idx="1">
            <a:schemeClr val="dk1"/>
          </a:lnRef>
          <a:fillRef idx="0">
            <a:schemeClr val="dk1"/>
          </a:fillRef>
          <a:effectRef idx="0">
            <a:schemeClr val="dk1"/>
          </a:effectRef>
          <a:fontRef idx="minor">
            <a:schemeClr val="tx1"/>
          </a:fontRef>
        </p:style>
      </p:cxnSp>
      <p:cxnSp>
        <p:nvCxnSpPr>
          <p:cNvPr id="21" name="Straight Arrow Connector 20"/>
          <p:cNvCxnSpPr>
            <a:stCxn id="38918" idx="1"/>
          </p:cNvCxnSpPr>
          <p:nvPr/>
        </p:nvCxnSpPr>
        <p:spPr>
          <a:xfrm flipH="1" flipV="1">
            <a:off x="3851920" y="2060848"/>
            <a:ext cx="567680" cy="372790"/>
          </a:xfrm>
          <a:prstGeom prst="straightConnector1">
            <a:avLst/>
          </a:prstGeom>
          <a:ln>
            <a:solidFill>
              <a:schemeClr val="bg1"/>
            </a:solidFill>
            <a:tailEnd type="arrow"/>
          </a:ln>
        </p:spPr>
        <p:style>
          <a:lnRef idx="1">
            <a:schemeClr val="dk1"/>
          </a:lnRef>
          <a:fillRef idx="0">
            <a:schemeClr val="dk1"/>
          </a:fillRef>
          <a:effectRef idx="0">
            <a:schemeClr val="dk1"/>
          </a:effectRef>
          <a:fontRef idx="minor">
            <a:schemeClr val="tx1"/>
          </a:fontRef>
        </p:style>
      </p:cxnSp>
      <p:cxnSp>
        <p:nvCxnSpPr>
          <p:cNvPr id="23" name="Straight Arrow Connector 22"/>
          <p:cNvCxnSpPr>
            <a:stCxn id="38920" idx="1"/>
          </p:cNvCxnSpPr>
          <p:nvPr/>
        </p:nvCxnSpPr>
        <p:spPr>
          <a:xfrm flipV="1">
            <a:off x="4419600" y="1916832"/>
            <a:ext cx="656456" cy="516806"/>
          </a:xfrm>
          <a:prstGeom prst="straightConnector1">
            <a:avLst/>
          </a:prstGeom>
          <a:ln>
            <a:solidFill>
              <a:schemeClr val="bg1"/>
            </a:solidFill>
            <a:tailEnd type="arrow"/>
          </a:ln>
        </p:spPr>
        <p:style>
          <a:lnRef idx="1">
            <a:schemeClr val="dk1"/>
          </a:lnRef>
          <a:fillRef idx="0">
            <a:schemeClr val="dk1"/>
          </a:fillRef>
          <a:effectRef idx="0">
            <a:schemeClr val="dk1"/>
          </a:effectRef>
          <a:fontRef idx="minor">
            <a:schemeClr val="tx1"/>
          </a:fontRef>
        </p:style>
      </p:cxnSp>
      <p:cxnSp>
        <p:nvCxnSpPr>
          <p:cNvPr id="25" name="Straight Arrow Connector 24"/>
          <p:cNvCxnSpPr>
            <a:stCxn id="38919" idx="0"/>
            <a:endCxn id="83970" idx="3"/>
          </p:cNvCxnSpPr>
          <p:nvPr/>
        </p:nvCxnSpPr>
        <p:spPr>
          <a:xfrm>
            <a:off x="4419600" y="2433638"/>
            <a:ext cx="76200" cy="3429000"/>
          </a:xfrm>
          <a:prstGeom prst="straightConnector1">
            <a:avLst/>
          </a:prstGeom>
          <a:ln>
            <a:solidFill>
              <a:schemeClr val="bg1"/>
            </a:solidFill>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161769189"/>
      </p:ext>
    </p:extLst>
  </p:cSld>
  <p:clrMapOvr>
    <a:masterClrMapping/>
  </p:clrMapOvr>
  <p:transition xmlns:p14="http://schemas.microsoft.com/office/powerpoint/2010/main">
    <p:strips/>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8922"/>
                                        </p:tgtEl>
                                        <p:attrNameLst>
                                          <p:attrName>style.visibility</p:attrName>
                                        </p:attrNameLst>
                                      </p:cBhvr>
                                      <p:to>
                                        <p:strVal val="visible"/>
                                      </p:to>
                                    </p:set>
                                    <p:animEffect transition="in" filter="dissolve">
                                      <p:cBhvr>
                                        <p:cTn id="7" dur="500"/>
                                        <p:tgtEl>
                                          <p:spTgt spid="3892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8923"/>
                                        </p:tgtEl>
                                        <p:attrNameLst>
                                          <p:attrName>style.visibility</p:attrName>
                                        </p:attrNameLst>
                                      </p:cBhvr>
                                      <p:to>
                                        <p:strVal val="visible"/>
                                      </p:to>
                                    </p:set>
                                    <p:animEffect transition="in" filter="dissolve">
                                      <p:cBhvr>
                                        <p:cTn id="10" dur="500"/>
                                        <p:tgtEl>
                                          <p:spTgt spid="38923"/>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8921"/>
                                        </p:tgtEl>
                                        <p:attrNameLst>
                                          <p:attrName>style.visibility</p:attrName>
                                        </p:attrNameLst>
                                      </p:cBhvr>
                                      <p:to>
                                        <p:strVal val="visible"/>
                                      </p:to>
                                    </p:set>
                                    <p:animEffect transition="in" filter="dissolve">
                                      <p:cBhvr>
                                        <p:cTn id="13" dur="500"/>
                                        <p:tgtEl>
                                          <p:spTgt spid="38921"/>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blinds(horizontal)">
                                      <p:cBhvr>
                                        <p:cTn id="18" dur="500"/>
                                        <p:tgtEl>
                                          <p:spTgt spid="14"/>
                                        </p:tgtEl>
                                      </p:cBhvr>
                                    </p:animEffect>
                                  </p:childTnLst>
                                </p:cTn>
                              </p:par>
                              <p:par>
                                <p:cTn id="19" presetID="5" presetClass="emph" presetSubtype="1" grpId="0" nodeType="withEffect">
                                  <p:stCondLst>
                                    <p:cond delay="0"/>
                                  </p:stCondLst>
                                  <p:childTnLst>
                                    <p:set>
                                      <p:cBhvr override="childStyle">
                                        <p:cTn id="20" dur="indefinite"/>
                                        <p:tgtEl>
                                          <p:spTgt spid="83972"/>
                                        </p:tgtEl>
                                        <p:attrNameLst>
                                          <p:attrName>style.fontStyle</p:attrName>
                                        </p:attrNameLst>
                                      </p:cBhvr>
                                      <p:to>
                                        <p:strVal val="normal"/>
                                      </p:to>
                                    </p:set>
                                    <p:set>
                                      <p:cBhvr override="childStyle">
                                        <p:cTn id="21" dur="indefinite"/>
                                        <p:tgtEl>
                                          <p:spTgt spid="83972"/>
                                        </p:tgtEl>
                                        <p:attrNameLst>
                                          <p:attrName>style.fontWeight</p:attrName>
                                        </p:attrNameLst>
                                      </p:cBhvr>
                                      <p:to>
                                        <p:strVal val="bold"/>
                                      </p:to>
                                    </p:set>
                                    <p:set>
                                      <p:cBhvr override="childStyle">
                                        <p:cTn id="22" dur="indefinite"/>
                                        <p:tgtEl>
                                          <p:spTgt spid="83972"/>
                                        </p:tgtEl>
                                        <p:attrNameLst>
                                          <p:attrName>style.textDecorationUnderline</p:attrName>
                                        </p:attrNameLst>
                                      </p:cBhvr>
                                      <p:to>
                                        <p:strVal val="false"/>
                                      </p:to>
                                    </p:se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blinds(horizontal)">
                                      <p:cBhvr>
                                        <p:cTn id="27" dur="500"/>
                                        <p:tgtEl>
                                          <p:spTgt spid="17"/>
                                        </p:tgtEl>
                                      </p:cBhvr>
                                    </p:animEffect>
                                  </p:childTnLst>
                                </p:cTn>
                              </p:par>
                              <p:par>
                                <p:cTn id="28" presetID="5" presetClass="emph" presetSubtype="1" grpId="0" nodeType="withEffect">
                                  <p:stCondLst>
                                    <p:cond delay="0"/>
                                  </p:stCondLst>
                                  <p:childTnLst>
                                    <p:set>
                                      <p:cBhvr override="childStyle">
                                        <p:cTn id="29" dur="indefinite"/>
                                        <p:tgtEl>
                                          <p:spTgt spid="83973"/>
                                        </p:tgtEl>
                                        <p:attrNameLst>
                                          <p:attrName>style.fontStyle</p:attrName>
                                        </p:attrNameLst>
                                      </p:cBhvr>
                                      <p:to>
                                        <p:strVal val="normal"/>
                                      </p:to>
                                    </p:set>
                                    <p:set>
                                      <p:cBhvr override="childStyle">
                                        <p:cTn id="30" dur="indefinite"/>
                                        <p:tgtEl>
                                          <p:spTgt spid="83973"/>
                                        </p:tgtEl>
                                        <p:attrNameLst>
                                          <p:attrName>style.fontWeight</p:attrName>
                                        </p:attrNameLst>
                                      </p:cBhvr>
                                      <p:to>
                                        <p:strVal val="bold"/>
                                      </p:to>
                                    </p:set>
                                    <p:set>
                                      <p:cBhvr override="childStyle">
                                        <p:cTn id="31" dur="indefinite"/>
                                        <p:tgtEl>
                                          <p:spTgt spid="83973"/>
                                        </p:tgtEl>
                                        <p:attrNameLst>
                                          <p:attrName>style.textDecorationUnderline</p:attrName>
                                        </p:attrNameLst>
                                      </p:cBhvr>
                                      <p:to>
                                        <p:strVal val="false"/>
                                      </p:to>
                                    </p:se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nodeType="click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blinds(horizontal)">
                                      <p:cBhvr>
                                        <p:cTn id="36" dur="500"/>
                                        <p:tgtEl>
                                          <p:spTgt spid="19"/>
                                        </p:tgtEl>
                                      </p:cBhvr>
                                    </p:animEffect>
                                  </p:childTnLst>
                                </p:cTn>
                              </p:par>
                              <p:par>
                                <p:cTn id="37" presetID="5" presetClass="emph" presetSubtype="1" grpId="0" nodeType="withEffect">
                                  <p:stCondLst>
                                    <p:cond delay="0"/>
                                  </p:stCondLst>
                                  <p:childTnLst>
                                    <p:set>
                                      <p:cBhvr override="childStyle">
                                        <p:cTn id="38" dur="indefinite"/>
                                        <p:tgtEl>
                                          <p:spTgt spid="83971"/>
                                        </p:tgtEl>
                                        <p:attrNameLst>
                                          <p:attrName>style.fontStyle</p:attrName>
                                        </p:attrNameLst>
                                      </p:cBhvr>
                                      <p:to>
                                        <p:strVal val="normal"/>
                                      </p:to>
                                    </p:set>
                                    <p:set>
                                      <p:cBhvr override="childStyle">
                                        <p:cTn id="39" dur="indefinite"/>
                                        <p:tgtEl>
                                          <p:spTgt spid="83971"/>
                                        </p:tgtEl>
                                        <p:attrNameLst>
                                          <p:attrName>style.fontWeight</p:attrName>
                                        </p:attrNameLst>
                                      </p:cBhvr>
                                      <p:to>
                                        <p:strVal val="bold"/>
                                      </p:to>
                                    </p:set>
                                    <p:set>
                                      <p:cBhvr override="childStyle">
                                        <p:cTn id="40" dur="indefinite"/>
                                        <p:tgtEl>
                                          <p:spTgt spid="83971"/>
                                        </p:tgtEl>
                                        <p:attrNameLst>
                                          <p:attrName>style.textDecorationUnderline</p:attrName>
                                        </p:attrNameLst>
                                      </p:cBhvr>
                                      <p:to>
                                        <p:strVal val="false"/>
                                      </p:to>
                                    </p:set>
                                  </p:childTnLst>
                                </p:cTn>
                              </p:par>
                            </p:childTnLst>
                          </p:cTn>
                        </p:par>
                      </p:childTnLst>
                    </p:cTn>
                  </p:par>
                  <p:par>
                    <p:cTn id="41" fill="hold">
                      <p:stCondLst>
                        <p:cond delay="indefinite"/>
                      </p:stCondLst>
                      <p:childTnLst>
                        <p:par>
                          <p:cTn id="42" fill="hold">
                            <p:stCondLst>
                              <p:cond delay="0"/>
                            </p:stCondLst>
                            <p:childTnLst>
                              <p:par>
                                <p:cTn id="43" presetID="9" presetClass="entr" presetSubtype="0" fill="hold" grpId="0" nodeType="clickEffect">
                                  <p:stCondLst>
                                    <p:cond delay="0"/>
                                  </p:stCondLst>
                                  <p:childTnLst>
                                    <p:set>
                                      <p:cBhvr>
                                        <p:cTn id="44" dur="1" fill="hold">
                                          <p:stCondLst>
                                            <p:cond delay="0"/>
                                          </p:stCondLst>
                                        </p:cTn>
                                        <p:tgtEl>
                                          <p:spTgt spid="38920"/>
                                        </p:tgtEl>
                                        <p:attrNameLst>
                                          <p:attrName>style.visibility</p:attrName>
                                        </p:attrNameLst>
                                      </p:cBhvr>
                                      <p:to>
                                        <p:strVal val="visible"/>
                                      </p:to>
                                    </p:set>
                                    <p:animEffect transition="in" filter="dissolve">
                                      <p:cBhvr>
                                        <p:cTn id="45" dur="500"/>
                                        <p:tgtEl>
                                          <p:spTgt spid="38920"/>
                                        </p:tgtEl>
                                      </p:cBhvr>
                                    </p:animEffect>
                                  </p:childTnLst>
                                </p:cTn>
                              </p:par>
                              <p:par>
                                <p:cTn id="46" presetID="9" presetClass="entr" presetSubtype="0" fill="hold" grpId="0" nodeType="withEffect">
                                  <p:stCondLst>
                                    <p:cond delay="0"/>
                                  </p:stCondLst>
                                  <p:childTnLst>
                                    <p:set>
                                      <p:cBhvr>
                                        <p:cTn id="47" dur="1" fill="hold">
                                          <p:stCondLst>
                                            <p:cond delay="0"/>
                                          </p:stCondLst>
                                        </p:cTn>
                                        <p:tgtEl>
                                          <p:spTgt spid="38919"/>
                                        </p:tgtEl>
                                        <p:attrNameLst>
                                          <p:attrName>style.visibility</p:attrName>
                                        </p:attrNameLst>
                                      </p:cBhvr>
                                      <p:to>
                                        <p:strVal val="visible"/>
                                      </p:to>
                                    </p:set>
                                    <p:animEffect transition="in" filter="dissolve">
                                      <p:cBhvr>
                                        <p:cTn id="48" dur="500"/>
                                        <p:tgtEl>
                                          <p:spTgt spid="38919"/>
                                        </p:tgtEl>
                                      </p:cBhvr>
                                    </p:animEffect>
                                  </p:childTnLst>
                                </p:cTn>
                              </p:par>
                              <p:par>
                                <p:cTn id="49" presetID="9" presetClass="entr" presetSubtype="0" fill="hold" grpId="0" nodeType="withEffect">
                                  <p:stCondLst>
                                    <p:cond delay="0"/>
                                  </p:stCondLst>
                                  <p:childTnLst>
                                    <p:set>
                                      <p:cBhvr>
                                        <p:cTn id="50" dur="1" fill="hold">
                                          <p:stCondLst>
                                            <p:cond delay="0"/>
                                          </p:stCondLst>
                                        </p:cTn>
                                        <p:tgtEl>
                                          <p:spTgt spid="38918"/>
                                        </p:tgtEl>
                                        <p:attrNameLst>
                                          <p:attrName>style.visibility</p:attrName>
                                        </p:attrNameLst>
                                      </p:cBhvr>
                                      <p:to>
                                        <p:strVal val="visible"/>
                                      </p:to>
                                    </p:set>
                                    <p:animEffect transition="in" filter="dissolve">
                                      <p:cBhvr>
                                        <p:cTn id="51" dur="500"/>
                                        <p:tgtEl>
                                          <p:spTgt spid="38918"/>
                                        </p:tgtEl>
                                      </p:cBhvr>
                                    </p:animEffect>
                                  </p:childTnLst>
                                </p:cTn>
                              </p:par>
                            </p:childTnLst>
                          </p:cTn>
                        </p:par>
                      </p:childTnLst>
                    </p:cTn>
                  </p:par>
                  <p:par>
                    <p:cTn id="52" fill="hold">
                      <p:stCondLst>
                        <p:cond delay="indefinite"/>
                      </p:stCondLst>
                      <p:childTnLst>
                        <p:par>
                          <p:cTn id="53" fill="hold">
                            <p:stCondLst>
                              <p:cond delay="0"/>
                            </p:stCondLst>
                            <p:childTnLst>
                              <p:par>
                                <p:cTn id="54" presetID="3" presetClass="entr" presetSubtype="10" fill="hold" nodeType="clickEffect">
                                  <p:stCondLst>
                                    <p:cond delay="0"/>
                                  </p:stCondLst>
                                  <p:childTnLst>
                                    <p:set>
                                      <p:cBhvr>
                                        <p:cTn id="55" dur="1" fill="hold">
                                          <p:stCondLst>
                                            <p:cond delay="0"/>
                                          </p:stCondLst>
                                        </p:cTn>
                                        <p:tgtEl>
                                          <p:spTgt spid="25"/>
                                        </p:tgtEl>
                                        <p:attrNameLst>
                                          <p:attrName>style.visibility</p:attrName>
                                        </p:attrNameLst>
                                      </p:cBhvr>
                                      <p:to>
                                        <p:strVal val="visible"/>
                                      </p:to>
                                    </p:set>
                                    <p:animEffect transition="in" filter="blinds(horizontal)">
                                      <p:cBhvr>
                                        <p:cTn id="56" dur="500"/>
                                        <p:tgtEl>
                                          <p:spTgt spid="25"/>
                                        </p:tgtEl>
                                      </p:cBhvr>
                                    </p:animEffect>
                                  </p:childTnLst>
                                </p:cTn>
                              </p:par>
                              <p:par>
                                <p:cTn id="57" presetID="2" presetClass="emph" presetSubtype="0" grpId="1" nodeType="withEffect">
                                  <p:stCondLst>
                                    <p:cond delay="0"/>
                                  </p:stCondLst>
                                  <p:childTnLst>
                                    <p:set>
                                      <p:cBhvr override="childStyle">
                                        <p:cTn id="58" dur="indefinite"/>
                                        <p:tgtEl>
                                          <p:spTgt spid="83971"/>
                                        </p:tgtEl>
                                        <p:attrNameLst>
                                          <p:attrName>style.fontFamily</p:attrName>
                                        </p:attrNameLst>
                                      </p:cBhvr>
                                      <p:to>
                                        <p:strVal val="Times New Roman"/>
                                      </p:to>
                                    </p:set>
                                  </p:childTnLst>
                                </p:cTn>
                              </p:par>
                            </p:childTnLst>
                          </p:cTn>
                        </p:par>
                      </p:childTnLst>
                    </p:cTn>
                  </p:par>
                  <p:par>
                    <p:cTn id="59" fill="hold">
                      <p:stCondLst>
                        <p:cond delay="indefinite"/>
                      </p:stCondLst>
                      <p:childTnLst>
                        <p:par>
                          <p:cTn id="60" fill="hold">
                            <p:stCondLst>
                              <p:cond delay="0"/>
                            </p:stCondLst>
                            <p:childTnLst>
                              <p:par>
                                <p:cTn id="61" presetID="3" presetClass="entr" presetSubtype="10" fill="hold" nodeType="clickEffect">
                                  <p:stCondLst>
                                    <p:cond delay="0"/>
                                  </p:stCondLst>
                                  <p:childTnLst>
                                    <p:set>
                                      <p:cBhvr>
                                        <p:cTn id="62" dur="1" fill="hold">
                                          <p:stCondLst>
                                            <p:cond delay="0"/>
                                          </p:stCondLst>
                                        </p:cTn>
                                        <p:tgtEl>
                                          <p:spTgt spid="23"/>
                                        </p:tgtEl>
                                        <p:attrNameLst>
                                          <p:attrName>style.visibility</p:attrName>
                                        </p:attrNameLst>
                                      </p:cBhvr>
                                      <p:to>
                                        <p:strVal val="visible"/>
                                      </p:to>
                                    </p:set>
                                    <p:animEffect transition="in" filter="blinds(horizontal)">
                                      <p:cBhvr>
                                        <p:cTn id="63" dur="500"/>
                                        <p:tgtEl>
                                          <p:spTgt spid="23"/>
                                        </p:tgtEl>
                                      </p:cBhvr>
                                    </p:animEffect>
                                  </p:childTnLst>
                                </p:cTn>
                              </p:par>
                              <p:par>
                                <p:cTn id="64" presetID="2" presetClass="emph" presetSubtype="0" grpId="1" nodeType="withEffect">
                                  <p:stCondLst>
                                    <p:cond delay="0"/>
                                  </p:stCondLst>
                                  <p:childTnLst>
                                    <p:set>
                                      <p:cBhvr override="childStyle">
                                        <p:cTn id="65" dur="indefinite"/>
                                        <p:tgtEl>
                                          <p:spTgt spid="83973"/>
                                        </p:tgtEl>
                                        <p:attrNameLst>
                                          <p:attrName>style.fontFamily</p:attrName>
                                        </p:attrNameLst>
                                      </p:cBhvr>
                                      <p:to>
                                        <p:strVal val="Times New Roman"/>
                                      </p:to>
                                    </p:set>
                                  </p:childTnLst>
                                </p:cTn>
                              </p:par>
                            </p:childTnLst>
                          </p:cTn>
                        </p:par>
                      </p:childTnLst>
                    </p:cTn>
                  </p:par>
                  <p:par>
                    <p:cTn id="66" fill="hold">
                      <p:stCondLst>
                        <p:cond delay="indefinite"/>
                      </p:stCondLst>
                      <p:childTnLst>
                        <p:par>
                          <p:cTn id="67" fill="hold">
                            <p:stCondLst>
                              <p:cond delay="0"/>
                            </p:stCondLst>
                            <p:childTnLst>
                              <p:par>
                                <p:cTn id="68" presetID="3" presetClass="entr" presetSubtype="10" fill="hold" nodeType="click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blinds(horizontal)">
                                      <p:cBhvr>
                                        <p:cTn id="70" dur="500"/>
                                        <p:tgtEl>
                                          <p:spTgt spid="21"/>
                                        </p:tgtEl>
                                      </p:cBhvr>
                                    </p:animEffect>
                                  </p:childTnLst>
                                </p:cTn>
                              </p:par>
                              <p:par>
                                <p:cTn id="71" presetID="2" presetClass="emph" presetSubtype="0" grpId="1" nodeType="withEffect">
                                  <p:stCondLst>
                                    <p:cond delay="0"/>
                                  </p:stCondLst>
                                  <p:childTnLst>
                                    <p:set>
                                      <p:cBhvr override="childStyle">
                                        <p:cTn id="72" dur="indefinite"/>
                                        <p:tgtEl>
                                          <p:spTgt spid="83972"/>
                                        </p:tgtEl>
                                        <p:attrNameLst>
                                          <p:attrName>style.fontFamily</p:attrName>
                                        </p:attrNameLst>
                                      </p:cBhvr>
                                      <p:to>
                                        <p:strVal val="Times New Roma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1" grpId="0"/>
      <p:bldP spid="83971" grpId="1"/>
      <p:bldP spid="83972" grpId="0"/>
      <p:bldP spid="83972" grpId="1"/>
      <p:bldP spid="83973" grpId="0"/>
      <p:bldP spid="83973" grpId="1"/>
      <p:bldP spid="38918" grpId="0" animBg="1"/>
      <p:bldP spid="38919" grpId="0" animBg="1"/>
      <p:bldP spid="38920" grpId="0" animBg="1"/>
      <p:bldP spid="38921" grpId="0" animBg="1"/>
      <p:bldP spid="38922" grpId="0" animBg="1"/>
      <p:bldP spid="3892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24744"/>
            <a:ext cx="8229600" cy="1143000"/>
          </a:xfrm>
        </p:spPr>
        <p:txBody>
          <a:bodyPr>
            <a:normAutofit fontScale="90000"/>
          </a:bodyPr>
          <a:lstStyle/>
          <a:p>
            <a:r>
              <a:rPr lang="en-US" dirty="0" smtClean="0"/>
              <a:t>Linking Programme Objectives  and Outcomes &amp; Course Outcomes</a:t>
            </a:r>
            <a:br>
              <a:rPr lang="en-US" dirty="0" smtClean="0"/>
            </a:br>
            <a:endParaRPr lang="en-MY" dirty="0"/>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313" y="285750"/>
            <a:ext cx="8715375" cy="928688"/>
          </a:xfrm>
        </p:spPr>
        <p:txBody>
          <a:bodyPr/>
          <a:lstStyle/>
          <a:p>
            <a:pPr>
              <a:defRPr/>
            </a:pPr>
            <a:r>
              <a:rPr lang="en-US" sz="2000" dirty="0" smtClean="0"/>
              <a:t>1.  Assign yourself an anonymous name</a:t>
            </a:r>
            <a:br>
              <a:rPr lang="en-US" sz="2000" dirty="0" smtClean="0"/>
            </a:br>
            <a:r>
              <a:rPr lang="en-US" sz="2000" dirty="0" smtClean="0"/>
              <a:t>2.  Rate between 1 to 5 with 1 “not at all” and 5 “yes a lot”</a:t>
            </a:r>
            <a:endParaRPr lang="en-MY" sz="2000" dirty="0"/>
          </a:p>
        </p:txBody>
      </p:sp>
      <p:sp>
        <p:nvSpPr>
          <p:cNvPr id="6147" name="Text Placeholder 7"/>
          <p:cNvSpPr>
            <a:spLocks noGrp="1"/>
          </p:cNvSpPr>
          <p:nvPr>
            <p:ph type="body" idx="1"/>
          </p:nvPr>
        </p:nvSpPr>
        <p:spPr>
          <a:xfrm>
            <a:off x="357188" y="4786313"/>
            <a:ext cx="8201025" cy="1500187"/>
          </a:xfrm>
        </p:spPr>
        <p:txBody>
          <a:bodyPr anchor="t">
            <a:normAutofit lnSpcReduction="10000"/>
          </a:bodyPr>
          <a:lstStyle/>
          <a:p>
            <a:endParaRPr lang="en-US" sz="2800" smtClean="0"/>
          </a:p>
          <a:p>
            <a:r>
              <a:rPr lang="en-US" sz="2800" smtClean="0"/>
              <a:t>(i)  I would like to know more about …..</a:t>
            </a:r>
          </a:p>
          <a:p>
            <a:r>
              <a:rPr lang="en-US" sz="2800" smtClean="0"/>
              <a:t>(ii) Comments: </a:t>
            </a:r>
            <a:endParaRPr lang="en-MY" sz="2800" smtClean="0"/>
          </a:p>
        </p:txBody>
      </p:sp>
      <p:sp>
        <p:nvSpPr>
          <p:cNvPr id="6148" name="Footer Placeholder 3"/>
          <p:cNvSpPr>
            <a:spLocks noGrp="1"/>
          </p:cNvSpPr>
          <p:nvPr>
            <p:ph type="ftr" sz="quarter" idx="11"/>
          </p:nvPr>
        </p:nvSpPr>
        <p:spPr>
          <a:noFill/>
        </p:spPr>
        <p:txBody>
          <a:bodyPr/>
          <a:lstStyle/>
          <a:p>
            <a:r>
              <a:rPr lang="en-GB" smtClean="0">
                <a:latin typeface="Times New Roman" pitchFamily="18" charset="0"/>
              </a:rPr>
              <a:t>Megat Johari Megat Mohd Noor</a:t>
            </a:r>
          </a:p>
        </p:txBody>
      </p:sp>
      <p:sp>
        <p:nvSpPr>
          <p:cNvPr id="6149" name="Slide Number Placeholder 4"/>
          <p:cNvSpPr>
            <a:spLocks noGrp="1"/>
          </p:cNvSpPr>
          <p:nvPr>
            <p:ph type="sldNum" sz="quarter" idx="12"/>
          </p:nvPr>
        </p:nvSpPr>
        <p:spPr>
          <a:noFill/>
        </p:spPr>
        <p:txBody>
          <a:bodyPr/>
          <a:lstStyle/>
          <a:p>
            <a:fld id="{12DB6A2F-4EE9-491A-9101-6C00E0DAFE1B}" type="slidenum">
              <a:rPr lang="en-GB" smtClean="0">
                <a:latin typeface="Times New Roman" pitchFamily="18" charset="0"/>
              </a:rPr>
              <a:pPr/>
              <a:t>28</a:t>
            </a:fld>
            <a:endParaRPr lang="en-GB" smtClean="0">
              <a:latin typeface="Times New Roman" pitchFamily="18" charset="0"/>
            </a:endParaRPr>
          </a:p>
        </p:txBody>
      </p:sp>
      <p:graphicFrame>
        <p:nvGraphicFramePr>
          <p:cNvPr id="7" name="Content Placeholder 6"/>
          <p:cNvGraphicFramePr>
            <a:graphicFrameLocks noGrp="1"/>
          </p:cNvGraphicFramePr>
          <p:nvPr>
            <p:ph idx="4294967295"/>
          </p:nvPr>
        </p:nvGraphicFramePr>
        <p:xfrm>
          <a:off x="571500" y="1285875"/>
          <a:ext cx="8001028" cy="3000396"/>
        </p:xfrm>
        <a:graphic>
          <a:graphicData uri="http://schemas.openxmlformats.org/drawingml/2006/table">
            <a:tbl>
              <a:tblPr firstRow="1" bandRow="1">
                <a:tableStyleId>{5C22544A-7EE6-4342-B048-85BDC9FD1C3A}</a:tableStyleId>
              </a:tblPr>
              <a:tblGrid>
                <a:gridCol w="518432"/>
                <a:gridCol w="4923452"/>
                <a:gridCol w="1273260"/>
                <a:gridCol w="1285884"/>
              </a:tblGrid>
              <a:tr h="838248">
                <a:tc>
                  <a:txBody>
                    <a:bodyPr/>
                    <a:lstStyle/>
                    <a:p>
                      <a:endParaRPr lang="en-MY" dirty="0"/>
                    </a:p>
                  </a:txBody>
                  <a:tcPr/>
                </a:tc>
                <a:tc>
                  <a:txBody>
                    <a:bodyPr/>
                    <a:lstStyle/>
                    <a:p>
                      <a:endParaRPr lang="en-MY" dirty="0"/>
                    </a:p>
                  </a:txBody>
                  <a:tcPr/>
                </a:tc>
                <a:tc>
                  <a:txBody>
                    <a:bodyPr/>
                    <a:lstStyle/>
                    <a:p>
                      <a:r>
                        <a:rPr lang="en-US" dirty="0" smtClean="0">
                          <a:solidFill>
                            <a:schemeClr val="tx1"/>
                          </a:solidFill>
                        </a:rPr>
                        <a:t>Before Workshop</a:t>
                      </a:r>
                      <a:endParaRPr lang="en-MY" dirty="0">
                        <a:solidFill>
                          <a:schemeClr val="tx1"/>
                        </a:solidFill>
                      </a:endParaRPr>
                    </a:p>
                  </a:txBody>
                  <a:tcPr/>
                </a:tc>
                <a:tc>
                  <a:txBody>
                    <a:bodyPr/>
                    <a:lstStyle/>
                    <a:p>
                      <a:r>
                        <a:rPr lang="en-US" dirty="0" smtClean="0">
                          <a:solidFill>
                            <a:schemeClr val="tx1"/>
                          </a:solidFill>
                        </a:rPr>
                        <a:t>After Workshop</a:t>
                      </a:r>
                      <a:endParaRPr lang="en-MY" dirty="0">
                        <a:solidFill>
                          <a:schemeClr val="tx1"/>
                        </a:solidFill>
                      </a:endParaRPr>
                    </a:p>
                  </a:txBody>
                  <a:tcPr/>
                </a:tc>
              </a:tr>
              <a:tr h="838248">
                <a:tc>
                  <a:txBody>
                    <a:bodyPr/>
                    <a:lstStyle/>
                    <a:p>
                      <a:r>
                        <a:rPr lang="en-US" sz="2400" dirty="0" smtClean="0"/>
                        <a:t>A</a:t>
                      </a:r>
                      <a:endParaRPr lang="en-MY" sz="2400" dirty="0"/>
                    </a:p>
                  </a:txBody>
                  <a:tcPr/>
                </a:tc>
                <a:tc>
                  <a:txBody>
                    <a:bodyPr/>
                    <a:lstStyle/>
                    <a:p>
                      <a:r>
                        <a:rPr lang="en-US" sz="2400" dirty="0" smtClean="0"/>
                        <a:t>My</a:t>
                      </a:r>
                      <a:r>
                        <a:rPr lang="en-US" sz="2400" baseline="0" dirty="0" smtClean="0"/>
                        <a:t> knowledge of outcome-based education is at level</a:t>
                      </a:r>
                      <a:endParaRPr lang="en-MY" sz="2400" dirty="0"/>
                    </a:p>
                  </a:txBody>
                  <a:tcPr/>
                </a:tc>
                <a:tc>
                  <a:txBody>
                    <a:bodyPr/>
                    <a:lstStyle/>
                    <a:p>
                      <a:endParaRPr lang="en-MY" dirty="0"/>
                    </a:p>
                  </a:txBody>
                  <a:tcPr/>
                </a:tc>
                <a:tc>
                  <a:txBody>
                    <a:bodyPr/>
                    <a:lstStyle/>
                    <a:p>
                      <a:endParaRPr lang="en-MY"/>
                    </a:p>
                  </a:txBody>
                  <a:tcPr/>
                </a:tc>
              </a:tr>
              <a:tr h="485652">
                <a:tc>
                  <a:txBody>
                    <a:bodyPr/>
                    <a:lstStyle/>
                    <a:p>
                      <a:endParaRPr lang="en-MY" sz="2400" dirty="0"/>
                    </a:p>
                  </a:txBody>
                  <a:tcPr/>
                </a:tc>
                <a:tc>
                  <a:txBody>
                    <a:bodyPr/>
                    <a:lstStyle/>
                    <a:p>
                      <a:endParaRPr lang="en-MY" sz="2400" dirty="0"/>
                    </a:p>
                  </a:txBody>
                  <a:tcPr/>
                </a:tc>
                <a:tc>
                  <a:txBody>
                    <a:bodyPr/>
                    <a:lstStyle/>
                    <a:p>
                      <a:endParaRPr lang="en-MY"/>
                    </a:p>
                  </a:txBody>
                  <a:tcPr/>
                </a:tc>
                <a:tc>
                  <a:txBody>
                    <a:bodyPr/>
                    <a:lstStyle/>
                    <a:p>
                      <a:endParaRPr lang="en-MY"/>
                    </a:p>
                  </a:txBody>
                  <a:tcPr/>
                </a:tc>
              </a:tr>
              <a:tr h="838248">
                <a:tc>
                  <a:txBody>
                    <a:bodyPr/>
                    <a:lstStyle/>
                    <a:p>
                      <a:endParaRPr lang="en-MY" sz="2400" dirty="0"/>
                    </a:p>
                  </a:txBody>
                  <a:tcPr/>
                </a:tc>
                <a:tc>
                  <a:txBody>
                    <a:bodyPr/>
                    <a:lstStyle/>
                    <a:p>
                      <a:endParaRPr lang="en-MY" sz="2400" dirty="0"/>
                    </a:p>
                  </a:txBody>
                  <a:tcPr/>
                </a:tc>
                <a:tc>
                  <a:txBody>
                    <a:bodyPr/>
                    <a:lstStyle/>
                    <a:p>
                      <a:endParaRPr lang="en-MY"/>
                    </a:p>
                  </a:txBody>
                  <a:tcPr/>
                </a:tc>
                <a:tc>
                  <a:txBody>
                    <a:bodyPr/>
                    <a:lstStyle/>
                    <a:p>
                      <a:endParaRPr lang="en-MY" dirty="0"/>
                    </a:p>
                  </a:txBody>
                  <a:tcP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 to OBE</a:t>
            </a:r>
            <a:endParaRPr lang="en-MY" dirty="0"/>
          </a:p>
        </p:txBody>
      </p:sp>
      <p:sp>
        <p:nvSpPr>
          <p:cNvPr id="3" name="Content Placeholder 2"/>
          <p:cNvSpPr>
            <a:spLocks noGrp="1"/>
          </p:cNvSpPr>
          <p:nvPr>
            <p:ph idx="1"/>
          </p:nvPr>
        </p:nvSpPr>
        <p:spPr/>
        <p:txBody>
          <a:bodyPr/>
          <a:lstStyle/>
          <a:p>
            <a:endParaRPr lang="en-MY"/>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solidFill>
            <a:srgbClr val="FFCCFF"/>
          </a:solidFill>
        </p:spPr>
        <p:txBody>
          <a:bodyPr/>
          <a:lstStyle/>
          <a:p>
            <a:pPr eaLnBrk="1" hangingPunct="1"/>
            <a:r>
              <a:rPr lang="en-US" smtClean="0"/>
              <a:t>Reminder</a:t>
            </a:r>
          </a:p>
        </p:txBody>
      </p:sp>
      <p:sp>
        <p:nvSpPr>
          <p:cNvPr id="8195" name="Rectangle 3"/>
          <p:cNvSpPr>
            <a:spLocks noGrp="1" noChangeArrowheads="1"/>
          </p:cNvSpPr>
          <p:nvPr>
            <p:ph type="body" idx="1"/>
          </p:nvPr>
        </p:nvSpPr>
        <p:spPr/>
        <p:txBody>
          <a:bodyPr/>
          <a:lstStyle/>
          <a:p>
            <a:pPr eaLnBrk="1" hangingPunct="1"/>
            <a:r>
              <a:rPr lang="en-US" dirty="0" smtClean="0"/>
              <a:t>A unified template is not the way forward</a:t>
            </a:r>
          </a:p>
          <a:p>
            <a:pPr eaLnBrk="1" hangingPunct="1"/>
            <a:r>
              <a:rPr lang="en-US" dirty="0" smtClean="0"/>
              <a:t>This is an attempt to allow contemplation and creativity</a:t>
            </a:r>
          </a:p>
          <a:p>
            <a:pPr eaLnBrk="1" hangingPunct="1"/>
            <a:r>
              <a:rPr lang="en-US" dirty="0" smtClean="0"/>
              <a:t>Diversity in approach is expected but unified in outcome</a:t>
            </a:r>
          </a:p>
          <a:p>
            <a:pPr eaLnBrk="1" hangingPunct="1"/>
            <a:endParaRPr lang="en-US" dirty="0" smtClean="0"/>
          </a:p>
        </p:txBody>
      </p:sp>
    </p:spTree>
  </p:cSld>
  <p:clrMapOvr>
    <a:masterClrMapping/>
  </p:clrMapOvr>
  <p:transition xmlns:p14="http://schemas.microsoft.com/office/powerpoint/2010/main">
    <p:comb dir="vert"/>
  </p:transitio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1000125" y="571500"/>
            <a:ext cx="7793038" cy="638175"/>
          </a:xfrm>
          <a:solidFill>
            <a:srgbClr val="FFCCFF"/>
          </a:solidFill>
        </p:spPr>
        <p:txBody>
          <a:bodyPr/>
          <a:lstStyle/>
          <a:p>
            <a:r>
              <a:rPr lang="en-GB" sz="3200" dirty="0" smtClean="0">
                <a:latin typeface="½Å¸íÁ¶"/>
                <a:ea typeface="신명조"/>
                <a:cs typeface="신명조"/>
              </a:rPr>
              <a:t>OBE Meets IHL (Before ... 2005)</a:t>
            </a:r>
            <a:endParaRPr lang="en-US" sz="4000" dirty="0" smtClean="0"/>
          </a:p>
        </p:txBody>
      </p:sp>
      <p:pic>
        <p:nvPicPr>
          <p:cNvPr id="96259" name="Picture 3"/>
          <p:cNvPicPr>
            <a:picLocks noGrp="1" noChangeAspect="1" noChangeArrowheads="1"/>
          </p:cNvPicPr>
          <p:nvPr>
            <p:ph type="body" idx="4294967295"/>
          </p:nvPr>
        </p:nvPicPr>
        <p:blipFill>
          <a:blip r:embed="rId2" cstate="print"/>
          <a:srcRect/>
          <a:stretch>
            <a:fillRect/>
          </a:stretch>
        </p:blipFill>
        <p:spPr>
          <a:xfrm>
            <a:off x="971550" y="1916113"/>
            <a:ext cx="7620000" cy="4114800"/>
          </a:xfrm>
          <a:noFill/>
        </p:spPr>
      </p:pic>
      <p:sp>
        <p:nvSpPr>
          <p:cNvPr id="96260" name="AutoShape 4"/>
          <p:cNvSpPr>
            <a:spLocks noChangeArrowheads="1"/>
          </p:cNvSpPr>
          <p:nvPr/>
        </p:nvSpPr>
        <p:spPr bwMode="auto">
          <a:xfrm>
            <a:off x="1043608" y="2420888"/>
            <a:ext cx="3276600" cy="476726"/>
          </a:xfrm>
          <a:prstGeom prst="wedgeRoundRectCallout">
            <a:avLst>
              <a:gd name="adj1" fmla="val -21906"/>
              <a:gd name="adj2" fmla="val 380964"/>
              <a:gd name="adj3" fmla="val 16667"/>
            </a:avLst>
          </a:prstGeom>
          <a:solidFill>
            <a:srgbClr val="008080"/>
          </a:solidFill>
          <a:ln w="12700">
            <a:noFill/>
            <a:miter lim="800000"/>
            <a:headEnd/>
            <a:tailEnd/>
          </a:ln>
        </p:spPr>
        <p:txBody>
          <a:bodyPr wrap="square" anchor="ctr">
            <a:spAutoFit/>
          </a:bodyPr>
          <a:lstStyle/>
          <a:p>
            <a:pPr algn="ctr">
              <a:spcBef>
                <a:spcPct val="30000"/>
              </a:spcBef>
            </a:pPr>
            <a:r>
              <a:rPr lang="en-GB" sz="2200" dirty="0" smtClean="0">
                <a:solidFill>
                  <a:srgbClr val="FFFF00"/>
                </a:solidFill>
                <a:latin typeface="Comic Sans MS" pitchFamily="66" charset="0"/>
                <a:ea typeface="Gulim" pitchFamily="34" charset="-127"/>
              </a:rPr>
              <a:t>Why do we need OBE</a:t>
            </a:r>
            <a:r>
              <a:rPr lang="en-GB" sz="2200" dirty="0">
                <a:solidFill>
                  <a:srgbClr val="FFFF00"/>
                </a:solidFill>
                <a:latin typeface="Comic Sans MS" pitchFamily="66" charset="0"/>
                <a:ea typeface="Gulim" pitchFamily="34" charset="-127"/>
              </a:rPr>
              <a:t>?</a:t>
            </a:r>
            <a:endParaRPr lang="en-GB" sz="2200" dirty="0">
              <a:solidFill>
                <a:srgbClr val="FFFF00"/>
              </a:solidFill>
              <a:latin typeface="Comic Sans MS" pitchFamily="66" charset="0"/>
              <a:ea typeface="신명조"/>
              <a:cs typeface="신명조"/>
            </a:endParaRPr>
          </a:p>
        </p:txBody>
      </p:sp>
      <p:sp>
        <p:nvSpPr>
          <p:cNvPr id="96261" name="AutoShape 5"/>
          <p:cNvSpPr>
            <a:spLocks noChangeArrowheads="1"/>
          </p:cNvSpPr>
          <p:nvPr/>
        </p:nvSpPr>
        <p:spPr bwMode="auto">
          <a:xfrm>
            <a:off x="2627784" y="2953683"/>
            <a:ext cx="3581400" cy="1225868"/>
          </a:xfrm>
          <a:prstGeom prst="wedgeRoundRectCallout">
            <a:avLst>
              <a:gd name="adj1" fmla="val -28814"/>
              <a:gd name="adj2" fmla="val 96352"/>
              <a:gd name="adj3" fmla="val 16667"/>
            </a:avLst>
          </a:prstGeom>
          <a:solidFill>
            <a:schemeClr val="hlink"/>
          </a:solidFill>
          <a:ln w="12700">
            <a:noFill/>
            <a:miter lim="800000"/>
            <a:headEnd/>
            <a:tailEnd/>
          </a:ln>
        </p:spPr>
        <p:txBody>
          <a:bodyPr anchor="ctr">
            <a:spAutoFit/>
          </a:bodyPr>
          <a:lstStyle/>
          <a:p>
            <a:pPr algn="ctr">
              <a:spcBef>
                <a:spcPct val="50000"/>
              </a:spcBef>
            </a:pPr>
            <a:r>
              <a:rPr lang="en-GB" sz="2200" dirty="0" smtClean="0">
                <a:solidFill>
                  <a:schemeClr val="bg1"/>
                </a:solidFill>
                <a:latin typeface="Comic Sans MS" pitchFamily="66" charset="0"/>
                <a:ea typeface="Gulim" pitchFamily="34" charset="-127"/>
              </a:rPr>
              <a:t>This is American (WASHINGTON) hegemony!</a:t>
            </a:r>
            <a:endParaRPr lang="en-GB" sz="2200" dirty="0">
              <a:solidFill>
                <a:schemeClr val="bg1"/>
              </a:solidFill>
              <a:latin typeface="Times"/>
              <a:ea typeface="Gulim" pitchFamily="34" charset="-127"/>
            </a:endParaRPr>
          </a:p>
        </p:txBody>
      </p:sp>
      <p:sp>
        <p:nvSpPr>
          <p:cNvPr id="96262" name="AutoShape 6"/>
          <p:cNvSpPr>
            <a:spLocks noChangeArrowheads="1"/>
          </p:cNvSpPr>
          <p:nvPr/>
        </p:nvSpPr>
        <p:spPr bwMode="auto">
          <a:xfrm>
            <a:off x="3810000" y="5562402"/>
            <a:ext cx="4038600" cy="851297"/>
          </a:xfrm>
          <a:prstGeom prst="wedgeRoundRectCallout">
            <a:avLst>
              <a:gd name="adj1" fmla="val -27796"/>
              <a:gd name="adj2" fmla="val -114961"/>
              <a:gd name="adj3" fmla="val 16667"/>
            </a:avLst>
          </a:prstGeom>
          <a:solidFill>
            <a:srgbClr val="FFFFCC"/>
          </a:solidFill>
          <a:ln w="12700">
            <a:noFill/>
            <a:miter lim="800000"/>
            <a:headEnd/>
            <a:tailEnd/>
          </a:ln>
        </p:spPr>
        <p:txBody>
          <a:bodyPr anchor="ctr">
            <a:spAutoFit/>
          </a:bodyPr>
          <a:lstStyle/>
          <a:p>
            <a:pPr algn="ctr">
              <a:spcBef>
                <a:spcPct val="50000"/>
              </a:spcBef>
            </a:pPr>
            <a:r>
              <a:rPr lang="en-GB" sz="2200" dirty="0" smtClean="0">
                <a:latin typeface="Comic Sans MS" pitchFamily="66" charset="0"/>
                <a:ea typeface="Gulim" pitchFamily="34" charset="-127"/>
              </a:rPr>
              <a:t>Canada, Hong Kong, Singapore ... are not </a:t>
            </a:r>
            <a:r>
              <a:rPr lang="en-GB" sz="2200" dirty="0" smtClean="0">
                <a:latin typeface="Comic Sans MS" pitchFamily="66" charset="0"/>
                <a:ea typeface="Gulim" pitchFamily="34" charset="-127"/>
              </a:rPr>
              <a:t>OBE </a:t>
            </a:r>
            <a:endParaRPr lang="en-GB" sz="2200" dirty="0">
              <a:latin typeface="Times"/>
              <a:ea typeface="Gulim" pitchFamily="34" charset="-127"/>
            </a:endParaRPr>
          </a:p>
        </p:txBody>
      </p:sp>
      <p:sp>
        <p:nvSpPr>
          <p:cNvPr id="7" name="AutoShape 4"/>
          <p:cNvSpPr>
            <a:spLocks noChangeArrowheads="1"/>
          </p:cNvSpPr>
          <p:nvPr/>
        </p:nvSpPr>
        <p:spPr bwMode="auto">
          <a:xfrm>
            <a:off x="4716016" y="1484784"/>
            <a:ext cx="3276600" cy="1225868"/>
          </a:xfrm>
          <a:prstGeom prst="wedgeRoundRectCallout">
            <a:avLst>
              <a:gd name="adj1" fmla="val 18264"/>
              <a:gd name="adj2" fmla="val 172203"/>
              <a:gd name="adj3" fmla="val 16667"/>
            </a:avLst>
          </a:prstGeom>
          <a:solidFill>
            <a:srgbClr val="008080"/>
          </a:solidFill>
          <a:ln w="12700">
            <a:noFill/>
            <a:miter lim="800000"/>
            <a:headEnd/>
            <a:tailEnd/>
          </a:ln>
        </p:spPr>
        <p:txBody>
          <a:bodyPr wrap="square" anchor="ctr">
            <a:spAutoFit/>
          </a:bodyPr>
          <a:lstStyle/>
          <a:p>
            <a:pPr algn="ctr">
              <a:spcBef>
                <a:spcPct val="30000"/>
              </a:spcBef>
            </a:pPr>
            <a:r>
              <a:rPr lang="en-GB" sz="2200" dirty="0" smtClean="0">
                <a:solidFill>
                  <a:srgbClr val="FFFF00"/>
                </a:solidFill>
                <a:latin typeface="Comic Sans MS" pitchFamily="66" charset="0"/>
                <a:ea typeface="Gulim" pitchFamily="34" charset="-127"/>
              </a:rPr>
              <a:t>Who is the Smart Alex that brought this OBE idea ?</a:t>
            </a:r>
            <a:endParaRPr lang="en-GB" sz="2200" dirty="0">
              <a:solidFill>
                <a:srgbClr val="FFFF00"/>
              </a:solidFill>
              <a:latin typeface="Comic Sans MS" pitchFamily="66" charset="0"/>
              <a:ea typeface="신명조"/>
              <a:cs typeface="신명조"/>
            </a:endParaRPr>
          </a:p>
        </p:txBody>
      </p:sp>
    </p:spTree>
  </p:cSld>
  <p:clrMapOvr>
    <a:masterClrMapping/>
  </p:clrMapOvr>
  <p:transition xmlns:p14="http://schemas.microsoft.com/office/powerpoint/2010/main" spd="med">
    <p:cove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6259"/>
                                        </p:tgtEl>
                                        <p:attrNameLst>
                                          <p:attrName>style.visibility</p:attrName>
                                        </p:attrNameLst>
                                      </p:cBhvr>
                                      <p:to>
                                        <p:strVal val="visible"/>
                                      </p:to>
                                    </p:set>
                                    <p:animEffect transition="in" filter="dissolve">
                                      <p:cBhvr>
                                        <p:cTn id="7" dur="500"/>
                                        <p:tgtEl>
                                          <p:spTgt spid="9625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6260"/>
                                        </p:tgtEl>
                                        <p:attrNameLst>
                                          <p:attrName>style.visibility</p:attrName>
                                        </p:attrNameLst>
                                      </p:cBhvr>
                                      <p:to>
                                        <p:strVal val="visible"/>
                                      </p:to>
                                    </p:set>
                                    <p:animEffect transition="in" filter="blinds(horizontal)">
                                      <p:cBhvr>
                                        <p:cTn id="12" dur="500"/>
                                        <p:tgtEl>
                                          <p:spTgt spid="9626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6261"/>
                                        </p:tgtEl>
                                        <p:attrNameLst>
                                          <p:attrName>style.visibility</p:attrName>
                                        </p:attrNameLst>
                                      </p:cBhvr>
                                      <p:to>
                                        <p:strVal val="visible"/>
                                      </p:to>
                                    </p:set>
                                    <p:animEffect transition="in" filter="blinds(horizontal)">
                                      <p:cBhvr>
                                        <p:cTn id="17" dur="500"/>
                                        <p:tgtEl>
                                          <p:spTgt spid="9626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6262"/>
                                        </p:tgtEl>
                                        <p:attrNameLst>
                                          <p:attrName>style.visibility</p:attrName>
                                        </p:attrNameLst>
                                      </p:cBhvr>
                                      <p:to>
                                        <p:strVal val="visible"/>
                                      </p:to>
                                    </p:set>
                                    <p:animEffect transition="in" filter="blinds(horizontal)">
                                      <p:cBhvr>
                                        <p:cTn id="22" dur="500"/>
                                        <p:tgtEl>
                                          <p:spTgt spid="96262"/>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linds(horizontal)">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60" grpId="0" animBg="1" autoUpdateAnimBg="0"/>
      <p:bldP spid="96261" grpId="0" animBg="1" autoUpdateAnimBg="0"/>
      <p:bldP spid="96262" grpId="0" animBg="1" autoUpdateAnimBg="0"/>
      <p:bldP spid="7" grpId="0" animBg="1"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Arrow Connector 6"/>
          <p:cNvCxnSpPr/>
          <p:nvPr/>
        </p:nvCxnSpPr>
        <p:spPr>
          <a:xfrm flipV="1">
            <a:off x="857224" y="5643578"/>
            <a:ext cx="8001056" cy="7143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467557" y="3774048"/>
            <a:ext cx="1890261" cy="369332"/>
          </a:xfrm>
          <a:prstGeom prst="rect">
            <a:avLst/>
          </a:prstGeom>
          <a:noFill/>
        </p:spPr>
        <p:txBody>
          <a:bodyPr wrap="none" rtlCol="0">
            <a:spAutoFit/>
          </a:bodyPr>
          <a:lstStyle/>
          <a:p>
            <a:r>
              <a:rPr lang="en-US" b="1" dirty="0" smtClean="0"/>
              <a:t>2005: OBE Plan</a:t>
            </a:r>
            <a:endParaRPr lang="en-MY" b="1" dirty="0"/>
          </a:p>
        </p:txBody>
      </p:sp>
      <p:sp>
        <p:nvSpPr>
          <p:cNvPr id="9" name="TextBox 8"/>
          <p:cNvSpPr txBox="1"/>
          <p:nvPr/>
        </p:nvSpPr>
        <p:spPr>
          <a:xfrm>
            <a:off x="785786" y="5131370"/>
            <a:ext cx="2198038" cy="369332"/>
          </a:xfrm>
          <a:prstGeom prst="rect">
            <a:avLst/>
          </a:prstGeom>
          <a:noFill/>
        </p:spPr>
        <p:txBody>
          <a:bodyPr wrap="none" rtlCol="0">
            <a:spAutoFit/>
          </a:bodyPr>
          <a:lstStyle/>
          <a:p>
            <a:r>
              <a:rPr lang="en-US" b="1" dirty="0" smtClean="0">
                <a:solidFill>
                  <a:srgbClr val="FF0000"/>
                </a:solidFill>
              </a:rPr>
              <a:t>1999: OBE Manual</a:t>
            </a:r>
            <a:endParaRPr lang="en-MY" b="1" dirty="0">
              <a:solidFill>
                <a:srgbClr val="FF0000"/>
              </a:solidFill>
            </a:endParaRPr>
          </a:p>
        </p:txBody>
      </p:sp>
      <p:sp>
        <p:nvSpPr>
          <p:cNvPr id="10" name="TextBox 9"/>
          <p:cNvSpPr txBox="1"/>
          <p:nvPr/>
        </p:nvSpPr>
        <p:spPr>
          <a:xfrm>
            <a:off x="2723834" y="4845618"/>
            <a:ext cx="2198038" cy="369332"/>
          </a:xfrm>
          <a:prstGeom prst="rect">
            <a:avLst/>
          </a:prstGeom>
          <a:noFill/>
        </p:spPr>
        <p:txBody>
          <a:bodyPr wrap="none" rtlCol="0">
            <a:spAutoFit/>
          </a:bodyPr>
          <a:lstStyle/>
          <a:p>
            <a:r>
              <a:rPr lang="en-US" b="1" dirty="0" smtClean="0">
                <a:solidFill>
                  <a:srgbClr val="FF0000"/>
                </a:solidFill>
              </a:rPr>
              <a:t>2003: OBE Manual</a:t>
            </a:r>
            <a:endParaRPr lang="en-MY" b="1" dirty="0">
              <a:solidFill>
                <a:srgbClr val="FF0000"/>
              </a:solidFill>
            </a:endParaRPr>
          </a:p>
        </p:txBody>
      </p:sp>
      <p:sp>
        <p:nvSpPr>
          <p:cNvPr id="11" name="TextBox 10"/>
          <p:cNvSpPr txBox="1"/>
          <p:nvPr/>
        </p:nvSpPr>
        <p:spPr>
          <a:xfrm>
            <a:off x="3938280" y="4488428"/>
            <a:ext cx="2198038" cy="369332"/>
          </a:xfrm>
          <a:prstGeom prst="rect">
            <a:avLst/>
          </a:prstGeom>
          <a:noFill/>
        </p:spPr>
        <p:txBody>
          <a:bodyPr wrap="none" rtlCol="0">
            <a:spAutoFit/>
          </a:bodyPr>
          <a:lstStyle/>
          <a:p>
            <a:r>
              <a:rPr lang="en-US" b="1" dirty="0" smtClean="0">
                <a:solidFill>
                  <a:srgbClr val="FF0000"/>
                </a:solidFill>
              </a:rPr>
              <a:t>2006: OBE Manual</a:t>
            </a:r>
            <a:endParaRPr lang="en-MY" b="1" dirty="0">
              <a:solidFill>
                <a:srgbClr val="FF0000"/>
              </a:solidFill>
            </a:endParaRPr>
          </a:p>
        </p:txBody>
      </p:sp>
      <p:sp>
        <p:nvSpPr>
          <p:cNvPr id="12" name="TextBox 11"/>
          <p:cNvSpPr txBox="1"/>
          <p:nvPr/>
        </p:nvSpPr>
        <p:spPr>
          <a:xfrm>
            <a:off x="4366908" y="4131238"/>
            <a:ext cx="2198038" cy="369332"/>
          </a:xfrm>
          <a:prstGeom prst="rect">
            <a:avLst/>
          </a:prstGeom>
          <a:noFill/>
        </p:spPr>
        <p:txBody>
          <a:bodyPr wrap="none" rtlCol="0">
            <a:spAutoFit/>
          </a:bodyPr>
          <a:lstStyle/>
          <a:p>
            <a:r>
              <a:rPr lang="en-US" b="1" dirty="0" smtClean="0">
                <a:solidFill>
                  <a:srgbClr val="FF0000"/>
                </a:solidFill>
              </a:rPr>
              <a:t>2007: OBE Manual</a:t>
            </a:r>
            <a:endParaRPr lang="en-MY" b="1" dirty="0">
              <a:solidFill>
                <a:srgbClr val="FF0000"/>
              </a:solidFill>
            </a:endParaRPr>
          </a:p>
        </p:txBody>
      </p:sp>
      <p:sp>
        <p:nvSpPr>
          <p:cNvPr id="13" name="TextBox 12"/>
          <p:cNvSpPr txBox="1"/>
          <p:nvPr/>
        </p:nvSpPr>
        <p:spPr>
          <a:xfrm>
            <a:off x="3903361" y="3416858"/>
            <a:ext cx="3108543" cy="369332"/>
          </a:xfrm>
          <a:prstGeom prst="rect">
            <a:avLst/>
          </a:prstGeom>
          <a:noFill/>
        </p:spPr>
        <p:txBody>
          <a:bodyPr wrap="none" rtlCol="0">
            <a:spAutoFit/>
          </a:bodyPr>
          <a:lstStyle/>
          <a:p>
            <a:r>
              <a:rPr lang="en-US" b="1" dirty="0" smtClean="0"/>
              <a:t>2006: OBE Implementation</a:t>
            </a:r>
            <a:endParaRPr lang="en-MY" b="1" dirty="0"/>
          </a:p>
        </p:txBody>
      </p:sp>
      <p:sp>
        <p:nvSpPr>
          <p:cNvPr id="14" name="TextBox 13"/>
          <p:cNvSpPr txBox="1"/>
          <p:nvPr/>
        </p:nvSpPr>
        <p:spPr>
          <a:xfrm>
            <a:off x="4382088" y="3059668"/>
            <a:ext cx="2052806" cy="369332"/>
          </a:xfrm>
          <a:prstGeom prst="rect">
            <a:avLst/>
          </a:prstGeom>
          <a:noFill/>
        </p:spPr>
        <p:txBody>
          <a:bodyPr wrap="none" rtlCol="0">
            <a:spAutoFit/>
          </a:bodyPr>
          <a:lstStyle/>
          <a:p>
            <a:r>
              <a:rPr lang="en-US" b="1" dirty="0" smtClean="0"/>
              <a:t>2007: CQI Visible</a:t>
            </a:r>
            <a:endParaRPr lang="en-MY" b="1" dirty="0"/>
          </a:p>
        </p:txBody>
      </p:sp>
      <p:sp>
        <p:nvSpPr>
          <p:cNvPr id="15" name="TextBox 14"/>
          <p:cNvSpPr txBox="1"/>
          <p:nvPr/>
        </p:nvSpPr>
        <p:spPr>
          <a:xfrm>
            <a:off x="857224" y="5929330"/>
            <a:ext cx="441146" cy="369332"/>
          </a:xfrm>
          <a:prstGeom prst="rect">
            <a:avLst/>
          </a:prstGeom>
          <a:noFill/>
        </p:spPr>
        <p:txBody>
          <a:bodyPr wrap="none" rtlCol="0">
            <a:spAutoFit/>
          </a:bodyPr>
          <a:lstStyle/>
          <a:p>
            <a:r>
              <a:rPr lang="en-US" dirty="0" smtClean="0"/>
              <a:t>99</a:t>
            </a:r>
            <a:endParaRPr lang="en-MY" dirty="0"/>
          </a:p>
        </p:txBody>
      </p:sp>
      <p:sp>
        <p:nvSpPr>
          <p:cNvPr id="16" name="TextBox 15"/>
          <p:cNvSpPr txBox="1"/>
          <p:nvPr/>
        </p:nvSpPr>
        <p:spPr>
          <a:xfrm>
            <a:off x="1273334" y="5929330"/>
            <a:ext cx="441146" cy="369332"/>
          </a:xfrm>
          <a:prstGeom prst="rect">
            <a:avLst/>
          </a:prstGeom>
          <a:noFill/>
        </p:spPr>
        <p:txBody>
          <a:bodyPr wrap="none" rtlCol="0">
            <a:spAutoFit/>
          </a:bodyPr>
          <a:lstStyle/>
          <a:p>
            <a:r>
              <a:rPr lang="en-US" dirty="0" smtClean="0"/>
              <a:t>00</a:t>
            </a:r>
            <a:endParaRPr lang="en-MY" dirty="0"/>
          </a:p>
        </p:txBody>
      </p:sp>
      <p:sp>
        <p:nvSpPr>
          <p:cNvPr id="17" name="TextBox 16"/>
          <p:cNvSpPr txBox="1"/>
          <p:nvPr/>
        </p:nvSpPr>
        <p:spPr>
          <a:xfrm>
            <a:off x="4273730" y="5929330"/>
            <a:ext cx="441146" cy="369332"/>
          </a:xfrm>
          <a:prstGeom prst="rect">
            <a:avLst/>
          </a:prstGeom>
          <a:noFill/>
        </p:spPr>
        <p:txBody>
          <a:bodyPr wrap="none" rtlCol="0">
            <a:spAutoFit/>
          </a:bodyPr>
          <a:lstStyle/>
          <a:p>
            <a:r>
              <a:rPr lang="en-US" dirty="0" smtClean="0"/>
              <a:t>07</a:t>
            </a:r>
            <a:endParaRPr lang="en-MY" dirty="0"/>
          </a:p>
        </p:txBody>
      </p:sp>
      <p:sp>
        <p:nvSpPr>
          <p:cNvPr id="18" name="TextBox 17"/>
          <p:cNvSpPr txBox="1"/>
          <p:nvPr/>
        </p:nvSpPr>
        <p:spPr>
          <a:xfrm>
            <a:off x="3845102" y="5929330"/>
            <a:ext cx="441146" cy="369332"/>
          </a:xfrm>
          <a:prstGeom prst="rect">
            <a:avLst/>
          </a:prstGeom>
          <a:noFill/>
        </p:spPr>
        <p:txBody>
          <a:bodyPr wrap="none" rtlCol="0">
            <a:spAutoFit/>
          </a:bodyPr>
          <a:lstStyle/>
          <a:p>
            <a:r>
              <a:rPr lang="en-US" dirty="0" smtClean="0"/>
              <a:t>06</a:t>
            </a:r>
            <a:endParaRPr lang="en-MY" dirty="0"/>
          </a:p>
        </p:txBody>
      </p:sp>
      <p:sp>
        <p:nvSpPr>
          <p:cNvPr id="19" name="TextBox 18"/>
          <p:cNvSpPr txBox="1"/>
          <p:nvPr/>
        </p:nvSpPr>
        <p:spPr>
          <a:xfrm>
            <a:off x="3416474" y="5929330"/>
            <a:ext cx="441146" cy="369332"/>
          </a:xfrm>
          <a:prstGeom prst="rect">
            <a:avLst/>
          </a:prstGeom>
          <a:noFill/>
        </p:spPr>
        <p:txBody>
          <a:bodyPr wrap="none" rtlCol="0">
            <a:spAutoFit/>
          </a:bodyPr>
          <a:lstStyle/>
          <a:p>
            <a:r>
              <a:rPr lang="en-US" dirty="0" smtClean="0"/>
              <a:t>05</a:t>
            </a:r>
            <a:endParaRPr lang="en-MY" dirty="0"/>
          </a:p>
        </p:txBody>
      </p:sp>
      <p:sp>
        <p:nvSpPr>
          <p:cNvPr id="20" name="TextBox 19"/>
          <p:cNvSpPr txBox="1"/>
          <p:nvPr/>
        </p:nvSpPr>
        <p:spPr>
          <a:xfrm>
            <a:off x="2987846" y="5929330"/>
            <a:ext cx="441146" cy="369332"/>
          </a:xfrm>
          <a:prstGeom prst="rect">
            <a:avLst/>
          </a:prstGeom>
          <a:noFill/>
        </p:spPr>
        <p:txBody>
          <a:bodyPr wrap="none" rtlCol="0">
            <a:spAutoFit/>
          </a:bodyPr>
          <a:lstStyle/>
          <a:p>
            <a:r>
              <a:rPr lang="en-US" dirty="0" smtClean="0"/>
              <a:t>04</a:t>
            </a:r>
            <a:endParaRPr lang="en-MY" dirty="0"/>
          </a:p>
        </p:txBody>
      </p:sp>
      <p:sp>
        <p:nvSpPr>
          <p:cNvPr id="21" name="TextBox 20"/>
          <p:cNvSpPr txBox="1"/>
          <p:nvPr/>
        </p:nvSpPr>
        <p:spPr>
          <a:xfrm>
            <a:off x="2559218" y="5929330"/>
            <a:ext cx="441146" cy="369332"/>
          </a:xfrm>
          <a:prstGeom prst="rect">
            <a:avLst/>
          </a:prstGeom>
          <a:noFill/>
        </p:spPr>
        <p:txBody>
          <a:bodyPr wrap="none" rtlCol="0">
            <a:spAutoFit/>
          </a:bodyPr>
          <a:lstStyle/>
          <a:p>
            <a:r>
              <a:rPr lang="en-US" dirty="0" smtClean="0"/>
              <a:t>03</a:t>
            </a:r>
            <a:endParaRPr lang="en-MY" dirty="0"/>
          </a:p>
        </p:txBody>
      </p:sp>
      <p:sp>
        <p:nvSpPr>
          <p:cNvPr id="22" name="TextBox 21"/>
          <p:cNvSpPr txBox="1"/>
          <p:nvPr/>
        </p:nvSpPr>
        <p:spPr>
          <a:xfrm>
            <a:off x="2130590" y="5929330"/>
            <a:ext cx="441146" cy="369332"/>
          </a:xfrm>
          <a:prstGeom prst="rect">
            <a:avLst/>
          </a:prstGeom>
          <a:noFill/>
        </p:spPr>
        <p:txBody>
          <a:bodyPr wrap="none" rtlCol="0">
            <a:spAutoFit/>
          </a:bodyPr>
          <a:lstStyle/>
          <a:p>
            <a:r>
              <a:rPr lang="en-US" dirty="0" smtClean="0"/>
              <a:t>02</a:t>
            </a:r>
            <a:endParaRPr lang="en-MY" dirty="0"/>
          </a:p>
        </p:txBody>
      </p:sp>
      <p:sp>
        <p:nvSpPr>
          <p:cNvPr id="23" name="TextBox 22"/>
          <p:cNvSpPr txBox="1"/>
          <p:nvPr/>
        </p:nvSpPr>
        <p:spPr>
          <a:xfrm>
            <a:off x="1714480" y="5929330"/>
            <a:ext cx="441146" cy="369332"/>
          </a:xfrm>
          <a:prstGeom prst="rect">
            <a:avLst/>
          </a:prstGeom>
          <a:noFill/>
        </p:spPr>
        <p:txBody>
          <a:bodyPr wrap="none" rtlCol="0">
            <a:spAutoFit/>
          </a:bodyPr>
          <a:lstStyle/>
          <a:p>
            <a:r>
              <a:rPr lang="en-US" dirty="0" smtClean="0"/>
              <a:t>01</a:t>
            </a:r>
            <a:endParaRPr lang="en-MY" dirty="0"/>
          </a:p>
        </p:txBody>
      </p:sp>
      <p:sp>
        <p:nvSpPr>
          <p:cNvPr id="24" name="TextBox 23"/>
          <p:cNvSpPr txBox="1"/>
          <p:nvPr/>
        </p:nvSpPr>
        <p:spPr>
          <a:xfrm>
            <a:off x="5130986" y="5929330"/>
            <a:ext cx="441146" cy="369332"/>
          </a:xfrm>
          <a:prstGeom prst="rect">
            <a:avLst/>
          </a:prstGeom>
          <a:noFill/>
        </p:spPr>
        <p:txBody>
          <a:bodyPr wrap="none" rtlCol="0">
            <a:spAutoFit/>
          </a:bodyPr>
          <a:lstStyle/>
          <a:p>
            <a:r>
              <a:rPr lang="en-US" dirty="0" smtClean="0"/>
              <a:t>09</a:t>
            </a:r>
            <a:endParaRPr lang="en-MY" dirty="0"/>
          </a:p>
        </p:txBody>
      </p:sp>
      <p:sp>
        <p:nvSpPr>
          <p:cNvPr id="25" name="TextBox 24"/>
          <p:cNvSpPr txBox="1"/>
          <p:nvPr/>
        </p:nvSpPr>
        <p:spPr>
          <a:xfrm>
            <a:off x="4702358" y="5929330"/>
            <a:ext cx="441146" cy="369332"/>
          </a:xfrm>
          <a:prstGeom prst="rect">
            <a:avLst/>
          </a:prstGeom>
          <a:noFill/>
        </p:spPr>
        <p:txBody>
          <a:bodyPr wrap="none" rtlCol="0">
            <a:spAutoFit/>
          </a:bodyPr>
          <a:lstStyle/>
          <a:p>
            <a:r>
              <a:rPr lang="en-US" dirty="0" smtClean="0"/>
              <a:t>08</a:t>
            </a:r>
            <a:endParaRPr lang="en-MY" dirty="0"/>
          </a:p>
        </p:txBody>
      </p:sp>
      <p:sp>
        <p:nvSpPr>
          <p:cNvPr id="26" name="TextBox 25"/>
          <p:cNvSpPr txBox="1"/>
          <p:nvPr/>
        </p:nvSpPr>
        <p:spPr>
          <a:xfrm>
            <a:off x="2143108" y="2345288"/>
            <a:ext cx="4978479" cy="369332"/>
          </a:xfrm>
          <a:prstGeom prst="rect">
            <a:avLst/>
          </a:prstGeom>
          <a:noFill/>
        </p:spPr>
        <p:txBody>
          <a:bodyPr wrap="none" rtlCol="0">
            <a:spAutoFit/>
          </a:bodyPr>
          <a:lstStyle/>
          <a:p>
            <a:r>
              <a:rPr lang="en-US" b="1" dirty="0" smtClean="0">
                <a:solidFill>
                  <a:srgbClr val="0000FF"/>
                </a:solidFill>
              </a:rPr>
              <a:t>2002 WA Sponsor </a:t>
            </a:r>
            <a:r>
              <a:rPr lang="en-US" b="1" dirty="0" err="1" smtClean="0">
                <a:solidFill>
                  <a:srgbClr val="0000FF"/>
                </a:solidFill>
              </a:rPr>
              <a:t>UiTM</a:t>
            </a:r>
            <a:r>
              <a:rPr lang="en-US" b="1" dirty="0" smtClean="0">
                <a:solidFill>
                  <a:srgbClr val="0000FF"/>
                </a:solidFill>
              </a:rPr>
              <a:t>, UIA   </a:t>
            </a:r>
            <a:r>
              <a:rPr lang="en-US" b="1" dirty="0" smtClean="0"/>
              <a:t>2009:  OBE Effective</a:t>
            </a:r>
            <a:endParaRPr lang="en-MY" b="1" dirty="0"/>
          </a:p>
        </p:txBody>
      </p:sp>
      <p:sp>
        <p:nvSpPr>
          <p:cNvPr id="29" name="TextBox 28"/>
          <p:cNvSpPr txBox="1"/>
          <p:nvPr/>
        </p:nvSpPr>
        <p:spPr>
          <a:xfrm>
            <a:off x="3391822" y="1630908"/>
            <a:ext cx="3198311" cy="369332"/>
          </a:xfrm>
          <a:prstGeom prst="rect">
            <a:avLst/>
          </a:prstGeom>
          <a:noFill/>
        </p:spPr>
        <p:txBody>
          <a:bodyPr wrap="none" rtlCol="0">
            <a:spAutoFit/>
          </a:bodyPr>
          <a:lstStyle/>
          <a:p>
            <a:r>
              <a:rPr lang="en-US" b="1" dirty="0" smtClean="0">
                <a:solidFill>
                  <a:srgbClr val="0000FF"/>
                </a:solidFill>
              </a:rPr>
              <a:t>2005 WA Mentor UTM </a:t>
            </a:r>
            <a:r>
              <a:rPr lang="en-US" b="1" dirty="0" err="1" smtClean="0">
                <a:solidFill>
                  <a:srgbClr val="0000FF"/>
                </a:solidFill>
              </a:rPr>
              <a:t>UTeM</a:t>
            </a:r>
            <a:endParaRPr lang="en-MY" b="1" dirty="0">
              <a:solidFill>
                <a:srgbClr val="0000FF"/>
              </a:solidFill>
            </a:endParaRPr>
          </a:p>
        </p:txBody>
      </p:sp>
      <p:sp>
        <p:nvSpPr>
          <p:cNvPr id="31" name="TextBox 30"/>
          <p:cNvSpPr txBox="1"/>
          <p:nvPr/>
        </p:nvSpPr>
        <p:spPr>
          <a:xfrm>
            <a:off x="2963194" y="1988098"/>
            <a:ext cx="3228256" cy="369332"/>
          </a:xfrm>
          <a:prstGeom prst="rect">
            <a:avLst/>
          </a:prstGeom>
          <a:noFill/>
        </p:spPr>
        <p:txBody>
          <a:bodyPr wrap="none" rtlCol="0">
            <a:spAutoFit/>
          </a:bodyPr>
          <a:lstStyle/>
          <a:p>
            <a:r>
              <a:rPr lang="en-US" b="1" dirty="0" smtClean="0">
                <a:solidFill>
                  <a:srgbClr val="0000FF"/>
                </a:solidFill>
              </a:rPr>
              <a:t>2004 WA Mentor UKM, MMU</a:t>
            </a:r>
            <a:endParaRPr lang="en-MY" b="1" dirty="0">
              <a:solidFill>
                <a:srgbClr val="0000FF"/>
              </a:solidFill>
            </a:endParaRPr>
          </a:p>
        </p:txBody>
      </p:sp>
      <p:sp>
        <p:nvSpPr>
          <p:cNvPr id="32" name="TextBox 31"/>
          <p:cNvSpPr txBox="1"/>
          <p:nvPr/>
        </p:nvSpPr>
        <p:spPr>
          <a:xfrm>
            <a:off x="4249078" y="1285860"/>
            <a:ext cx="3463705" cy="369332"/>
          </a:xfrm>
          <a:prstGeom prst="rect">
            <a:avLst/>
          </a:prstGeom>
          <a:noFill/>
        </p:spPr>
        <p:txBody>
          <a:bodyPr wrap="none" rtlCol="0">
            <a:spAutoFit/>
          </a:bodyPr>
          <a:lstStyle/>
          <a:p>
            <a:r>
              <a:rPr lang="en-US" b="1" dirty="0" smtClean="0">
                <a:solidFill>
                  <a:srgbClr val="0000FF"/>
                </a:solidFill>
              </a:rPr>
              <a:t>2007 WA Mentor </a:t>
            </a:r>
            <a:r>
              <a:rPr lang="en-US" b="1" dirty="0" err="1" smtClean="0">
                <a:solidFill>
                  <a:srgbClr val="0000FF"/>
                </a:solidFill>
              </a:rPr>
              <a:t>UniMAP</a:t>
            </a:r>
            <a:r>
              <a:rPr lang="en-US" b="1" dirty="0" smtClean="0">
                <a:solidFill>
                  <a:srgbClr val="0000FF"/>
                </a:solidFill>
              </a:rPr>
              <a:t>, UTP</a:t>
            </a:r>
            <a:endParaRPr lang="en-MY" b="1" dirty="0">
              <a:solidFill>
                <a:srgbClr val="0000FF"/>
              </a:solidFill>
            </a:endParaRPr>
          </a:p>
        </p:txBody>
      </p:sp>
      <p:sp>
        <p:nvSpPr>
          <p:cNvPr id="33" name="TextBox 32"/>
          <p:cNvSpPr txBox="1"/>
          <p:nvPr/>
        </p:nvSpPr>
        <p:spPr>
          <a:xfrm>
            <a:off x="4714876" y="928670"/>
            <a:ext cx="4408066" cy="369332"/>
          </a:xfrm>
          <a:prstGeom prst="rect">
            <a:avLst/>
          </a:prstGeom>
          <a:noFill/>
        </p:spPr>
        <p:txBody>
          <a:bodyPr wrap="none" rtlCol="0">
            <a:spAutoFit/>
          </a:bodyPr>
          <a:lstStyle/>
          <a:p>
            <a:r>
              <a:rPr lang="en-US" b="1" dirty="0" smtClean="0">
                <a:solidFill>
                  <a:srgbClr val="0000FF"/>
                </a:solidFill>
              </a:rPr>
              <a:t>2008 WA Mentor KLIUC, UNITEN, </a:t>
            </a:r>
            <a:r>
              <a:rPr lang="en-US" b="1" dirty="0" err="1" smtClean="0">
                <a:solidFill>
                  <a:srgbClr val="0000FF"/>
                </a:solidFill>
              </a:rPr>
              <a:t>UiTM</a:t>
            </a:r>
            <a:endParaRPr lang="en-MY" b="1" dirty="0">
              <a:solidFill>
                <a:srgbClr val="0000FF"/>
              </a:solidFill>
            </a:endParaRPr>
          </a:p>
        </p:txBody>
      </p:sp>
      <p:sp>
        <p:nvSpPr>
          <p:cNvPr id="34" name="TextBox 33"/>
          <p:cNvSpPr txBox="1"/>
          <p:nvPr/>
        </p:nvSpPr>
        <p:spPr>
          <a:xfrm>
            <a:off x="4714876" y="571480"/>
            <a:ext cx="3643338" cy="369332"/>
          </a:xfrm>
          <a:prstGeom prst="rect">
            <a:avLst/>
          </a:prstGeom>
          <a:noFill/>
        </p:spPr>
        <p:txBody>
          <a:bodyPr wrap="square" rtlCol="0">
            <a:spAutoFit/>
          </a:bodyPr>
          <a:lstStyle/>
          <a:p>
            <a:r>
              <a:rPr lang="en-US" b="1" dirty="0" smtClean="0">
                <a:solidFill>
                  <a:srgbClr val="0000FF"/>
                </a:solidFill>
              </a:rPr>
              <a:t>2008 WA Reviewer UKM, UPM</a:t>
            </a:r>
            <a:endParaRPr lang="en-MY" b="1" dirty="0">
              <a:solidFill>
                <a:srgbClr val="0000FF"/>
              </a:solidFill>
            </a:endParaRPr>
          </a:p>
        </p:txBody>
      </p:sp>
      <p:sp>
        <p:nvSpPr>
          <p:cNvPr id="37" name="TextBox 36"/>
          <p:cNvSpPr txBox="1"/>
          <p:nvPr/>
        </p:nvSpPr>
        <p:spPr>
          <a:xfrm>
            <a:off x="4714876" y="2714620"/>
            <a:ext cx="2371803" cy="369332"/>
          </a:xfrm>
          <a:prstGeom prst="rect">
            <a:avLst/>
          </a:prstGeom>
          <a:noFill/>
        </p:spPr>
        <p:txBody>
          <a:bodyPr wrap="none" rtlCol="0">
            <a:spAutoFit/>
          </a:bodyPr>
          <a:lstStyle/>
          <a:p>
            <a:r>
              <a:rPr lang="en-US" b="1" dirty="0" smtClean="0"/>
              <a:t>2008: OBE Widespread</a:t>
            </a:r>
            <a:endParaRPr lang="en-MY" b="1" dirty="0"/>
          </a:p>
        </p:txBody>
      </p:sp>
      <p:sp>
        <p:nvSpPr>
          <p:cNvPr id="38" name="TextBox 37"/>
          <p:cNvSpPr txBox="1"/>
          <p:nvPr/>
        </p:nvSpPr>
        <p:spPr>
          <a:xfrm>
            <a:off x="7286644" y="5929330"/>
            <a:ext cx="804707" cy="369332"/>
          </a:xfrm>
          <a:prstGeom prst="rect">
            <a:avLst/>
          </a:prstGeom>
          <a:noFill/>
        </p:spPr>
        <p:txBody>
          <a:bodyPr wrap="none" rtlCol="0">
            <a:spAutoFit/>
          </a:bodyPr>
          <a:lstStyle/>
          <a:p>
            <a:r>
              <a:rPr lang="en-US" dirty="0" smtClean="0"/>
              <a:t>(Year)</a:t>
            </a:r>
            <a:endParaRPr lang="en-MY" dirty="0"/>
          </a:p>
        </p:txBody>
      </p:sp>
      <p:sp>
        <p:nvSpPr>
          <p:cNvPr id="39" name="TextBox 38"/>
          <p:cNvSpPr txBox="1"/>
          <p:nvPr/>
        </p:nvSpPr>
        <p:spPr>
          <a:xfrm>
            <a:off x="3410146" y="142852"/>
            <a:ext cx="2941896" cy="369332"/>
          </a:xfrm>
          <a:prstGeom prst="rect">
            <a:avLst/>
          </a:prstGeom>
          <a:noFill/>
        </p:spPr>
        <p:txBody>
          <a:bodyPr wrap="none" rtlCol="0">
            <a:spAutoFit/>
          </a:bodyPr>
          <a:lstStyle/>
          <a:p>
            <a:r>
              <a:rPr lang="en-US" b="1" dirty="0" smtClean="0"/>
              <a:t>OBE Training 2005 - 2008</a:t>
            </a:r>
            <a:endParaRPr lang="en-MY" b="1" dirty="0"/>
          </a:p>
        </p:txBody>
      </p:sp>
      <p:sp>
        <p:nvSpPr>
          <p:cNvPr id="30" name="TextBox 29"/>
          <p:cNvSpPr txBox="1"/>
          <p:nvPr/>
        </p:nvSpPr>
        <p:spPr>
          <a:xfrm>
            <a:off x="5499006" y="5939988"/>
            <a:ext cx="418704" cy="369332"/>
          </a:xfrm>
          <a:prstGeom prst="rect">
            <a:avLst/>
          </a:prstGeom>
          <a:noFill/>
        </p:spPr>
        <p:txBody>
          <a:bodyPr wrap="none" rtlCol="0">
            <a:spAutoFit/>
          </a:bodyPr>
          <a:lstStyle/>
          <a:p>
            <a:r>
              <a:rPr lang="en-US" dirty="0" smtClean="0"/>
              <a:t>10</a:t>
            </a:r>
            <a:endParaRPr lang="en-MY"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amond(in)">
                                      <p:cBhvr>
                                        <p:cTn id="7" dur="2000"/>
                                        <p:tgtEl>
                                          <p:spTgt spid="9"/>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diamond(in)">
                                      <p:cBhvr>
                                        <p:cTn id="10" dur="2000"/>
                                        <p:tgtEl>
                                          <p:spTgt spid="10"/>
                                        </p:tgtEl>
                                      </p:cBhvr>
                                    </p:animEffect>
                                  </p:childTnLst>
                                </p:cTn>
                              </p:par>
                              <p:par>
                                <p:cTn id="11" presetID="8" presetClass="entr" presetSubtype="16"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diamond(in)">
                                      <p:cBhvr>
                                        <p:cTn id="13" dur="2000"/>
                                        <p:tgtEl>
                                          <p:spTgt spid="11"/>
                                        </p:tgtEl>
                                      </p:cBhvr>
                                    </p:animEffect>
                                  </p:childTnLst>
                                </p:cTn>
                              </p:par>
                              <p:par>
                                <p:cTn id="14" presetID="8"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diamond(in)">
                                      <p:cBhvr>
                                        <p:cTn id="16" dur="20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8" presetClass="entr" presetSubtype="16" fill="hold" grpId="0" nodeType="click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diamond(in)">
                                      <p:cBhvr>
                                        <p:cTn id="21" dur="2000"/>
                                        <p:tgtEl>
                                          <p:spTgt spid="26"/>
                                        </p:tgtEl>
                                      </p:cBhvr>
                                    </p:animEffect>
                                  </p:childTnLst>
                                </p:cTn>
                              </p:par>
                              <p:par>
                                <p:cTn id="22" presetID="8" presetClass="entr" presetSubtype="16" fill="hold" grpId="0" nodeType="with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diamond(in)">
                                      <p:cBhvr>
                                        <p:cTn id="24" dur="2000"/>
                                        <p:tgtEl>
                                          <p:spTgt spid="29"/>
                                        </p:tgtEl>
                                      </p:cBhvr>
                                    </p:animEffect>
                                  </p:childTnLst>
                                </p:cTn>
                              </p:par>
                              <p:par>
                                <p:cTn id="25" presetID="8" presetClass="entr" presetSubtype="16" fill="hold" grpId="0" nodeType="with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diamond(in)">
                                      <p:cBhvr>
                                        <p:cTn id="27" dur="2000"/>
                                        <p:tgtEl>
                                          <p:spTgt spid="31"/>
                                        </p:tgtEl>
                                      </p:cBhvr>
                                    </p:animEffect>
                                  </p:childTnLst>
                                </p:cTn>
                              </p:par>
                              <p:par>
                                <p:cTn id="28" presetID="8" presetClass="entr" presetSubtype="16" fill="hold" grpId="0" nodeType="with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diamond(in)">
                                      <p:cBhvr>
                                        <p:cTn id="30" dur="2000"/>
                                        <p:tgtEl>
                                          <p:spTgt spid="32"/>
                                        </p:tgtEl>
                                      </p:cBhvr>
                                    </p:animEffect>
                                  </p:childTnLst>
                                </p:cTn>
                              </p:par>
                              <p:par>
                                <p:cTn id="31" presetID="8" presetClass="entr" presetSubtype="16" fill="hold" grpId="0" nodeType="with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diamond(in)">
                                      <p:cBhvr>
                                        <p:cTn id="33" dur="2000"/>
                                        <p:tgtEl>
                                          <p:spTgt spid="33"/>
                                        </p:tgtEl>
                                      </p:cBhvr>
                                    </p:animEffect>
                                  </p:childTnLst>
                                </p:cTn>
                              </p:par>
                              <p:par>
                                <p:cTn id="34" presetID="8" presetClass="entr" presetSubtype="16" fill="hold" grpId="0" nodeType="with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diamond(in)">
                                      <p:cBhvr>
                                        <p:cTn id="36" dur="2000"/>
                                        <p:tgtEl>
                                          <p:spTgt spid="34"/>
                                        </p:tgtEl>
                                      </p:cBhvr>
                                    </p:animEffect>
                                  </p:childTnLst>
                                </p:cTn>
                              </p:par>
                            </p:childTnLst>
                          </p:cTn>
                        </p:par>
                      </p:childTnLst>
                    </p:cTn>
                  </p:par>
                  <p:par>
                    <p:cTn id="37" fill="hold">
                      <p:stCondLst>
                        <p:cond delay="indefinite"/>
                      </p:stCondLst>
                      <p:childTnLst>
                        <p:par>
                          <p:cTn id="38" fill="hold">
                            <p:stCondLst>
                              <p:cond delay="0"/>
                            </p:stCondLst>
                            <p:childTnLst>
                              <p:par>
                                <p:cTn id="39" presetID="8" presetClass="entr" presetSubtype="16"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diamond(in)">
                                      <p:cBhvr>
                                        <p:cTn id="41" dur="2000"/>
                                        <p:tgtEl>
                                          <p:spTgt spid="8"/>
                                        </p:tgtEl>
                                      </p:cBhvr>
                                    </p:animEffect>
                                  </p:childTnLst>
                                </p:cTn>
                              </p:par>
                              <p:par>
                                <p:cTn id="42" presetID="8" presetClass="entr" presetSubtype="16" fill="hold" grpId="0" nodeType="with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diamond(in)">
                                      <p:cBhvr>
                                        <p:cTn id="44" dur="2000"/>
                                        <p:tgtEl>
                                          <p:spTgt spid="13"/>
                                        </p:tgtEl>
                                      </p:cBhvr>
                                    </p:animEffect>
                                  </p:childTnLst>
                                </p:cTn>
                              </p:par>
                              <p:par>
                                <p:cTn id="45" presetID="8" presetClass="entr" presetSubtype="16" fill="hold" grpId="0" nodeType="with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diamond(in)">
                                      <p:cBhvr>
                                        <p:cTn id="47" dur="2000"/>
                                        <p:tgtEl>
                                          <p:spTgt spid="14"/>
                                        </p:tgtEl>
                                      </p:cBhvr>
                                    </p:animEffect>
                                  </p:childTnLst>
                                </p:cTn>
                              </p:par>
                              <p:par>
                                <p:cTn id="48" presetID="8" presetClass="entr" presetSubtype="16" fill="hold" grpId="0" nodeType="with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diamond(in)">
                                      <p:cBhvr>
                                        <p:cTn id="50" dur="2000"/>
                                        <p:tgtEl>
                                          <p:spTgt spid="37"/>
                                        </p:tgtEl>
                                      </p:cBhvr>
                                    </p:animEffect>
                                  </p:childTnLst>
                                </p:cTn>
                              </p:par>
                            </p:childTnLst>
                          </p:cTn>
                        </p:par>
                      </p:childTnLst>
                    </p:cTn>
                  </p:par>
                  <p:par>
                    <p:cTn id="51" fill="hold">
                      <p:stCondLst>
                        <p:cond delay="indefinite"/>
                      </p:stCondLst>
                      <p:childTnLst>
                        <p:par>
                          <p:cTn id="52" fill="hold">
                            <p:stCondLst>
                              <p:cond delay="0"/>
                            </p:stCondLst>
                            <p:childTnLst>
                              <p:par>
                                <p:cTn id="53" presetID="8" presetClass="entr" presetSubtype="16" fill="hold" grpId="0" nodeType="clickEffect">
                                  <p:stCondLst>
                                    <p:cond delay="0"/>
                                  </p:stCondLst>
                                  <p:childTnLst>
                                    <p:set>
                                      <p:cBhvr>
                                        <p:cTn id="54" dur="1" fill="hold">
                                          <p:stCondLst>
                                            <p:cond delay="0"/>
                                          </p:stCondLst>
                                        </p:cTn>
                                        <p:tgtEl>
                                          <p:spTgt spid="39"/>
                                        </p:tgtEl>
                                        <p:attrNameLst>
                                          <p:attrName>style.visibility</p:attrName>
                                        </p:attrNameLst>
                                      </p:cBhvr>
                                      <p:to>
                                        <p:strVal val="visible"/>
                                      </p:to>
                                    </p:set>
                                    <p:animEffect transition="in" filter="diamond(in)">
                                      <p:cBhvr>
                                        <p:cTn id="55" dur="20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P spid="14" grpId="0"/>
      <p:bldP spid="26" grpId="0"/>
      <p:bldP spid="29" grpId="0"/>
      <p:bldP spid="31" grpId="0"/>
      <p:bldP spid="32" grpId="0"/>
      <p:bldP spid="33" grpId="0"/>
      <p:bldP spid="34" grpId="0"/>
      <p:bldP spid="37" grpId="0"/>
      <p:bldP spid="3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Buy-in</a:t>
            </a:r>
            <a:endParaRPr lang="en-MY" dirty="0"/>
          </a:p>
        </p:txBody>
      </p:sp>
      <p:sp>
        <p:nvSpPr>
          <p:cNvPr id="3" name="Content Placeholder 2"/>
          <p:cNvSpPr>
            <a:spLocks noGrp="1"/>
          </p:cNvSpPr>
          <p:nvPr>
            <p:ph idx="1"/>
          </p:nvPr>
        </p:nvSpPr>
        <p:spPr/>
        <p:txBody>
          <a:bodyPr/>
          <a:lstStyle/>
          <a:p>
            <a:r>
              <a:rPr lang="en-US" dirty="0" smtClean="0"/>
              <a:t>Universities</a:t>
            </a:r>
          </a:p>
          <a:p>
            <a:pPr lvl="1"/>
            <a:r>
              <a:rPr lang="en-US" dirty="0" smtClean="0"/>
              <a:t>Have to</a:t>
            </a:r>
          </a:p>
          <a:p>
            <a:pPr lvl="1"/>
            <a:r>
              <a:rPr lang="en-US" dirty="0" smtClean="0"/>
              <a:t>Paradigm shift – give us time</a:t>
            </a:r>
          </a:p>
          <a:p>
            <a:r>
              <a:rPr lang="en-US" dirty="0" smtClean="0"/>
              <a:t>EAC</a:t>
            </a:r>
          </a:p>
          <a:p>
            <a:pPr lvl="1"/>
            <a:r>
              <a:rPr lang="en-US" dirty="0" smtClean="0"/>
              <a:t>Impatient</a:t>
            </a:r>
          </a:p>
          <a:p>
            <a:pPr lvl="1"/>
            <a:r>
              <a:rPr lang="en-US" dirty="0" smtClean="0"/>
              <a:t>Process</a:t>
            </a:r>
          </a:p>
          <a:p>
            <a:r>
              <a:rPr lang="en-US" dirty="0" smtClean="0"/>
              <a:t>EAC panels</a:t>
            </a:r>
          </a:p>
          <a:p>
            <a:pPr lvl="1"/>
            <a:r>
              <a:rPr lang="en-US" dirty="0" smtClean="0"/>
              <a:t>Paradigm shift</a:t>
            </a:r>
          </a:p>
          <a:p>
            <a:endParaRPr lang="en-US" dirty="0" smtClean="0"/>
          </a:p>
          <a:p>
            <a:endParaRPr lang="en-US" dirty="0" smtClean="0"/>
          </a:p>
          <a:p>
            <a:endParaRPr lang="en-MY" dirty="0"/>
          </a:p>
        </p:txBody>
      </p:sp>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1000125" y="571500"/>
            <a:ext cx="7793038" cy="638175"/>
          </a:xfrm>
          <a:solidFill>
            <a:srgbClr val="FFCCFF"/>
          </a:solidFill>
        </p:spPr>
        <p:txBody>
          <a:bodyPr/>
          <a:lstStyle/>
          <a:p>
            <a:r>
              <a:rPr lang="en-GB" sz="3200" dirty="0" smtClean="0">
                <a:latin typeface="½Å¸íÁ¶"/>
                <a:ea typeface="신명조"/>
                <a:cs typeface="신명조"/>
              </a:rPr>
              <a:t>OBE Meets IHL (Now ... 2010)</a:t>
            </a:r>
            <a:endParaRPr lang="en-US" sz="4000" dirty="0" smtClean="0"/>
          </a:p>
        </p:txBody>
      </p:sp>
      <p:pic>
        <p:nvPicPr>
          <p:cNvPr id="96259" name="Picture 3"/>
          <p:cNvPicPr>
            <a:picLocks noGrp="1" noChangeAspect="1" noChangeArrowheads="1"/>
          </p:cNvPicPr>
          <p:nvPr>
            <p:ph type="body" idx="4294967295"/>
          </p:nvPr>
        </p:nvPicPr>
        <p:blipFill>
          <a:blip r:embed="rId2" cstate="print"/>
          <a:srcRect/>
          <a:stretch>
            <a:fillRect/>
          </a:stretch>
        </p:blipFill>
        <p:spPr>
          <a:xfrm>
            <a:off x="971550" y="1916113"/>
            <a:ext cx="7620000" cy="4114800"/>
          </a:xfrm>
          <a:noFill/>
        </p:spPr>
      </p:pic>
      <p:sp>
        <p:nvSpPr>
          <p:cNvPr id="96260" name="AutoShape 4"/>
          <p:cNvSpPr>
            <a:spLocks noChangeArrowheads="1"/>
          </p:cNvSpPr>
          <p:nvPr/>
        </p:nvSpPr>
        <p:spPr bwMode="auto">
          <a:xfrm>
            <a:off x="1043608" y="2233603"/>
            <a:ext cx="3276600" cy="851297"/>
          </a:xfrm>
          <a:prstGeom prst="wedgeRoundRectCallout">
            <a:avLst>
              <a:gd name="adj1" fmla="val -22752"/>
              <a:gd name="adj2" fmla="val 211708"/>
              <a:gd name="adj3" fmla="val 16667"/>
            </a:avLst>
          </a:prstGeom>
          <a:solidFill>
            <a:srgbClr val="008080"/>
          </a:solidFill>
          <a:ln w="12700">
            <a:noFill/>
            <a:miter lim="800000"/>
            <a:headEnd/>
            <a:tailEnd/>
          </a:ln>
        </p:spPr>
        <p:txBody>
          <a:bodyPr wrap="square" anchor="ctr">
            <a:spAutoFit/>
          </a:bodyPr>
          <a:lstStyle/>
          <a:p>
            <a:pPr algn="ctr">
              <a:spcBef>
                <a:spcPct val="30000"/>
              </a:spcBef>
            </a:pPr>
            <a:r>
              <a:rPr lang="en-GB" sz="2200" dirty="0" smtClean="0">
                <a:solidFill>
                  <a:srgbClr val="FFFF00"/>
                </a:solidFill>
                <a:latin typeface="Comic Sans MS" pitchFamily="66" charset="0"/>
                <a:ea typeface="Gulim" pitchFamily="34" charset="-127"/>
              </a:rPr>
              <a:t>OBE makes us accountable</a:t>
            </a:r>
            <a:endParaRPr lang="en-GB" sz="2200" dirty="0">
              <a:solidFill>
                <a:srgbClr val="FFFF00"/>
              </a:solidFill>
              <a:latin typeface="Comic Sans MS" pitchFamily="66" charset="0"/>
              <a:ea typeface="신명조"/>
              <a:cs typeface="신명조"/>
            </a:endParaRPr>
          </a:p>
        </p:txBody>
      </p:sp>
      <p:sp>
        <p:nvSpPr>
          <p:cNvPr id="96261" name="AutoShape 5"/>
          <p:cNvSpPr>
            <a:spLocks noChangeArrowheads="1"/>
          </p:cNvSpPr>
          <p:nvPr/>
        </p:nvSpPr>
        <p:spPr bwMode="auto">
          <a:xfrm>
            <a:off x="2627784" y="3140969"/>
            <a:ext cx="3581400" cy="851297"/>
          </a:xfrm>
          <a:prstGeom prst="wedgeRoundRectCallout">
            <a:avLst>
              <a:gd name="adj1" fmla="val -28814"/>
              <a:gd name="adj2" fmla="val 96352"/>
              <a:gd name="adj3" fmla="val 16667"/>
            </a:avLst>
          </a:prstGeom>
          <a:solidFill>
            <a:schemeClr val="hlink"/>
          </a:solidFill>
          <a:ln w="12700">
            <a:noFill/>
            <a:miter lim="800000"/>
            <a:headEnd/>
            <a:tailEnd/>
          </a:ln>
        </p:spPr>
        <p:txBody>
          <a:bodyPr anchor="ctr">
            <a:spAutoFit/>
          </a:bodyPr>
          <a:lstStyle/>
          <a:p>
            <a:pPr algn="ctr">
              <a:spcBef>
                <a:spcPct val="50000"/>
              </a:spcBef>
            </a:pPr>
            <a:r>
              <a:rPr lang="en-GB" sz="2200" dirty="0" smtClean="0">
                <a:solidFill>
                  <a:schemeClr val="bg1"/>
                </a:solidFill>
                <a:latin typeface="Comic Sans MS" pitchFamily="66" charset="0"/>
                <a:ea typeface="Gulim" pitchFamily="34" charset="-127"/>
              </a:rPr>
              <a:t>What is the best way of doing OBE?</a:t>
            </a:r>
            <a:endParaRPr lang="en-GB" sz="2200" dirty="0">
              <a:solidFill>
                <a:schemeClr val="bg1"/>
              </a:solidFill>
              <a:latin typeface="Times"/>
              <a:ea typeface="Gulim" pitchFamily="34" charset="-127"/>
            </a:endParaRPr>
          </a:p>
        </p:txBody>
      </p:sp>
      <p:sp>
        <p:nvSpPr>
          <p:cNvPr id="96262" name="AutoShape 6"/>
          <p:cNvSpPr>
            <a:spLocks noChangeArrowheads="1"/>
          </p:cNvSpPr>
          <p:nvPr/>
        </p:nvSpPr>
        <p:spPr bwMode="auto">
          <a:xfrm>
            <a:off x="3810000" y="5375117"/>
            <a:ext cx="4038600" cy="1225868"/>
          </a:xfrm>
          <a:prstGeom prst="wedgeRoundRectCallout">
            <a:avLst>
              <a:gd name="adj1" fmla="val -27796"/>
              <a:gd name="adj2" fmla="val -114961"/>
              <a:gd name="adj3" fmla="val 16667"/>
            </a:avLst>
          </a:prstGeom>
          <a:solidFill>
            <a:srgbClr val="FFFFCC"/>
          </a:solidFill>
          <a:ln w="12700">
            <a:noFill/>
            <a:miter lim="800000"/>
            <a:headEnd/>
            <a:tailEnd/>
          </a:ln>
        </p:spPr>
        <p:txBody>
          <a:bodyPr anchor="ctr">
            <a:spAutoFit/>
          </a:bodyPr>
          <a:lstStyle/>
          <a:p>
            <a:pPr algn="ctr">
              <a:spcBef>
                <a:spcPct val="50000"/>
              </a:spcBef>
            </a:pPr>
            <a:r>
              <a:rPr lang="en-GB" sz="2200" dirty="0" smtClean="0">
                <a:latin typeface="Comic Sans MS" pitchFamily="66" charset="0"/>
                <a:ea typeface="Gulim" pitchFamily="34" charset="-127"/>
              </a:rPr>
              <a:t>Let us assess and evaluate the learning of students the right way</a:t>
            </a:r>
            <a:endParaRPr lang="en-GB" sz="2200" dirty="0">
              <a:latin typeface="Times"/>
              <a:ea typeface="Gulim" pitchFamily="34" charset="-127"/>
            </a:endParaRPr>
          </a:p>
        </p:txBody>
      </p:sp>
      <p:sp>
        <p:nvSpPr>
          <p:cNvPr id="7" name="AutoShape 4"/>
          <p:cNvSpPr>
            <a:spLocks noChangeArrowheads="1"/>
          </p:cNvSpPr>
          <p:nvPr/>
        </p:nvSpPr>
        <p:spPr bwMode="auto">
          <a:xfrm>
            <a:off x="4716016" y="1484785"/>
            <a:ext cx="3276600" cy="1225868"/>
          </a:xfrm>
          <a:prstGeom prst="wedgeRoundRectCallout">
            <a:avLst>
              <a:gd name="adj1" fmla="val 18264"/>
              <a:gd name="adj2" fmla="val 172203"/>
              <a:gd name="adj3" fmla="val 16667"/>
            </a:avLst>
          </a:prstGeom>
          <a:solidFill>
            <a:srgbClr val="008080"/>
          </a:solidFill>
          <a:ln w="12700">
            <a:noFill/>
            <a:miter lim="800000"/>
            <a:headEnd/>
            <a:tailEnd/>
          </a:ln>
        </p:spPr>
        <p:txBody>
          <a:bodyPr wrap="square" anchor="ctr">
            <a:spAutoFit/>
          </a:bodyPr>
          <a:lstStyle/>
          <a:p>
            <a:pPr algn="ctr">
              <a:spcBef>
                <a:spcPct val="30000"/>
              </a:spcBef>
            </a:pPr>
            <a:r>
              <a:rPr lang="en-GB" sz="2200" dirty="0" smtClean="0">
                <a:solidFill>
                  <a:srgbClr val="FFFF00"/>
                </a:solidFill>
                <a:latin typeface="Comic Sans MS" pitchFamily="66" charset="0"/>
                <a:ea typeface="Gulim" pitchFamily="34" charset="-127"/>
              </a:rPr>
              <a:t>May God bless the Smart Alex that brought the idea!</a:t>
            </a:r>
            <a:endParaRPr lang="en-GB" sz="2200" dirty="0">
              <a:solidFill>
                <a:srgbClr val="FFFF00"/>
              </a:solidFill>
              <a:latin typeface="Comic Sans MS" pitchFamily="66" charset="0"/>
              <a:ea typeface="신명조"/>
              <a:cs typeface="신명조"/>
            </a:endParaRPr>
          </a:p>
        </p:txBody>
      </p:sp>
    </p:spTree>
  </p:cSld>
  <p:clrMapOvr>
    <a:masterClrMapping/>
  </p:clrMapOvr>
  <p:transition xmlns:p14="http://schemas.microsoft.com/office/powerpoint/2010/main" spd="med">
    <p:cove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6259"/>
                                        </p:tgtEl>
                                        <p:attrNameLst>
                                          <p:attrName>style.visibility</p:attrName>
                                        </p:attrNameLst>
                                      </p:cBhvr>
                                      <p:to>
                                        <p:strVal val="visible"/>
                                      </p:to>
                                    </p:set>
                                    <p:animEffect transition="in" filter="dissolve">
                                      <p:cBhvr>
                                        <p:cTn id="7" dur="500"/>
                                        <p:tgtEl>
                                          <p:spTgt spid="9625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6260"/>
                                        </p:tgtEl>
                                        <p:attrNameLst>
                                          <p:attrName>style.visibility</p:attrName>
                                        </p:attrNameLst>
                                      </p:cBhvr>
                                      <p:to>
                                        <p:strVal val="visible"/>
                                      </p:to>
                                    </p:set>
                                    <p:animEffect transition="in" filter="blinds(horizontal)">
                                      <p:cBhvr>
                                        <p:cTn id="12" dur="500"/>
                                        <p:tgtEl>
                                          <p:spTgt spid="9626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6261"/>
                                        </p:tgtEl>
                                        <p:attrNameLst>
                                          <p:attrName>style.visibility</p:attrName>
                                        </p:attrNameLst>
                                      </p:cBhvr>
                                      <p:to>
                                        <p:strVal val="visible"/>
                                      </p:to>
                                    </p:set>
                                    <p:animEffect transition="in" filter="blinds(horizontal)">
                                      <p:cBhvr>
                                        <p:cTn id="17" dur="500"/>
                                        <p:tgtEl>
                                          <p:spTgt spid="9626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6262"/>
                                        </p:tgtEl>
                                        <p:attrNameLst>
                                          <p:attrName>style.visibility</p:attrName>
                                        </p:attrNameLst>
                                      </p:cBhvr>
                                      <p:to>
                                        <p:strVal val="visible"/>
                                      </p:to>
                                    </p:set>
                                    <p:animEffect transition="in" filter="blinds(horizontal)">
                                      <p:cBhvr>
                                        <p:cTn id="22" dur="500"/>
                                        <p:tgtEl>
                                          <p:spTgt spid="96262"/>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linds(horizontal)">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60" grpId="0" animBg="1" autoUpdateAnimBg="0"/>
      <p:bldP spid="96261" grpId="0" animBg="1" autoUpdateAnimBg="0"/>
      <p:bldP spid="96262" grpId="0" animBg="1" autoUpdateAnimBg="0"/>
      <p:bldP spid="7" grpId="0" animBg="1"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82" name="Rectangle 2"/>
          <p:cNvSpPr>
            <a:spLocks noGrp="1" noChangeArrowheads="1"/>
          </p:cNvSpPr>
          <p:nvPr>
            <p:ph type="title"/>
          </p:nvPr>
        </p:nvSpPr>
        <p:spPr/>
        <p:txBody>
          <a:bodyPr/>
          <a:lstStyle/>
          <a:p>
            <a:r>
              <a:rPr lang="en-US" dirty="0" smtClean="0"/>
              <a:t>Outcome Based Education</a:t>
            </a:r>
            <a:endParaRPr lang="en-US" dirty="0"/>
          </a:p>
        </p:txBody>
      </p:sp>
      <p:sp>
        <p:nvSpPr>
          <p:cNvPr id="583685" name="Rectangle 5"/>
          <p:cNvSpPr>
            <a:spLocks noGrp="1" noChangeArrowheads="1"/>
          </p:cNvSpPr>
          <p:nvPr>
            <p:ph type="body" sz="half" idx="1"/>
          </p:nvPr>
        </p:nvSpPr>
        <p:spPr>
          <a:xfrm>
            <a:off x="228600" y="1752600"/>
            <a:ext cx="8610600" cy="4114800"/>
          </a:xfrm>
        </p:spPr>
        <p:txBody>
          <a:bodyPr/>
          <a:lstStyle/>
          <a:p>
            <a:pPr indent="3175">
              <a:buFont typeface="Wingdings" pitchFamily="2" charset="2"/>
              <a:buNone/>
            </a:pPr>
            <a:r>
              <a:rPr lang="en-US" sz="3600" dirty="0">
                <a:latin typeface="Arial" pitchFamily="34" charset="0"/>
              </a:rPr>
              <a:t>OBE is a process that involves </a:t>
            </a:r>
            <a:r>
              <a:rPr lang="en-US" sz="3600" u="sng" dirty="0" smtClean="0">
                <a:latin typeface="Arial" pitchFamily="34" charset="0"/>
              </a:rPr>
              <a:t>assessment </a:t>
            </a:r>
            <a:r>
              <a:rPr lang="en-US" sz="3600" u="sng" dirty="0">
                <a:latin typeface="Arial" pitchFamily="34" charset="0"/>
              </a:rPr>
              <a:t>and </a:t>
            </a:r>
            <a:r>
              <a:rPr lang="en-US" sz="3600" u="sng" dirty="0" smtClean="0">
                <a:latin typeface="Arial" pitchFamily="34" charset="0"/>
              </a:rPr>
              <a:t>evaluation </a:t>
            </a:r>
            <a:r>
              <a:rPr lang="en-US" sz="3600" dirty="0" smtClean="0">
                <a:latin typeface="Arial" pitchFamily="34" charset="0"/>
              </a:rPr>
              <a:t>practices </a:t>
            </a:r>
            <a:r>
              <a:rPr lang="en-US" sz="3600" dirty="0">
                <a:latin typeface="Arial" pitchFamily="34" charset="0"/>
              </a:rPr>
              <a:t>in education to reflect the </a:t>
            </a:r>
            <a:r>
              <a:rPr lang="en-US" sz="3600" u="sng" dirty="0" smtClean="0">
                <a:latin typeface="Arial" pitchFamily="34" charset="0"/>
              </a:rPr>
              <a:t>attainment</a:t>
            </a:r>
            <a:r>
              <a:rPr lang="en-US" sz="3600" dirty="0" smtClean="0">
                <a:latin typeface="Arial" pitchFamily="34" charset="0"/>
              </a:rPr>
              <a:t> </a:t>
            </a:r>
            <a:r>
              <a:rPr lang="en-US" sz="3600" dirty="0">
                <a:latin typeface="Arial" pitchFamily="34" charset="0"/>
              </a:rPr>
              <a:t>of </a:t>
            </a:r>
            <a:r>
              <a:rPr lang="en-US" sz="3600" dirty="0" smtClean="0">
                <a:latin typeface="Arial" pitchFamily="34" charset="0"/>
              </a:rPr>
              <a:t>expected learning </a:t>
            </a:r>
            <a:r>
              <a:rPr lang="en-US" sz="3600" dirty="0">
                <a:latin typeface="Arial" pitchFamily="34" charset="0"/>
              </a:rPr>
              <a:t>and </a:t>
            </a:r>
            <a:r>
              <a:rPr lang="en-US" sz="3600" dirty="0" smtClean="0">
                <a:latin typeface="Arial" pitchFamily="34" charset="0"/>
              </a:rPr>
              <a:t>showing </a:t>
            </a:r>
            <a:r>
              <a:rPr lang="en-US" sz="3600" u="sng" dirty="0" smtClean="0">
                <a:latin typeface="Arial" pitchFamily="34" charset="0"/>
              </a:rPr>
              <a:t>mastery</a:t>
            </a:r>
            <a:r>
              <a:rPr lang="en-US" sz="3600" dirty="0" smtClean="0">
                <a:latin typeface="Arial" pitchFamily="34" charset="0"/>
              </a:rPr>
              <a:t> in the programme area </a:t>
            </a:r>
            <a:endParaRPr lang="en-US" sz="3600" dirty="0">
              <a:latin typeface="Arial" pitchFamily="34" charset="0"/>
            </a:endParaRPr>
          </a:p>
        </p:txBody>
      </p:sp>
      <p:pic>
        <p:nvPicPr>
          <p:cNvPr id="583683" name="Picture 3" descr="bd06982_"/>
          <p:cNvPicPr>
            <a:picLocks noChangeAspect="1" noChangeArrowheads="1"/>
          </p:cNvPicPr>
          <p:nvPr/>
        </p:nvPicPr>
        <p:blipFill>
          <a:blip r:embed="rId3" cstate="print"/>
          <a:srcRect/>
          <a:stretch>
            <a:fillRect/>
          </a:stretch>
        </p:blipFill>
        <p:spPr bwMode="auto">
          <a:xfrm>
            <a:off x="5867400" y="5219700"/>
            <a:ext cx="2811463" cy="1352550"/>
          </a:xfrm>
          <a:prstGeom prst="rect">
            <a:avLst/>
          </a:prstGeom>
          <a:noFill/>
        </p:spPr>
      </p:pic>
    </p:spTree>
  </p:cSld>
  <p:clrMapOvr>
    <a:masterClrMapping/>
  </p:clrMapOvr>
  <p:transition xmlns:p14="http://schemas.microsoft.com/office/powerpoint/2010/main">
    <p:random/>
  </p:transition>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9701" name="Picture 5"/>
          <p:cNvPicPr>
            <a:picLocks noChangeAspect="1" noChangeArrowheads="1"/>
          </p:cNvPicPr>
          <p:nvPr/>
        </p:nvPicPr>
        <p:blipFill>
          <a:blip r:embed="rId3" cstate="print"/>
          <a:srcRect/>
          <a:stretch>
            <a:fillRect/>
          </a:stretch>
        </p:blipFill>
        <p:spPr bwMode="auto">
          <a:xfrm>
            <a:off x="0" y="0"/>
            <a:ext cx="9448800" cy="7086600"/>
          </a:xfrm>
          <a:prstGeom prst="rect">
            <a:avLst/>
          </a:prstGeom>
          <a:noFill/>
          <a:ln w="9525">
            <a:noFill/>
            <a:miter lim="800000"/>
            <a:headEnd/>
            <a:tailEnd/>
          </a:ln>
          <a:effectLst/>
        </p:spPr>
      </p:pic>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0610" name="Text Box 2"/>
          <p:cNvSpPr txBox="1">
            <a:spLocks noChangeArrowheads="1"/>
          </p:cNvSpPr>
          <p:nvPr/>
        </p:nvSpPr>
        <p:spPr bwMode="auto">
          <a:xfrm>
            <a:off x="228600" y="2743200"/>
            <a:ext cx="8534400" cy="457200"/>
          </a:xfrm>
          <a:prstGeom prst="rect">
            <a:avLst/>
          </a:prstGeom>
          <a:noFill/>
          <a:ln w="9525">
            <a:noFill/>
            <a:miter lim="800000"/>
            <a:headEnd/>
            <a:tailEnd/>
          </a:ln>
          <a:effectLst/>
        </p:spPr>
        <p:txBody>
          <a:bodyPr>
            <a:spAutoFit/>
          </a:bodyPr>
          <a:lstStyle/>
          <a:p>
            <a:pPr>
              <a:spcBef>
                <a:spcPct val="50000"/>
              </a:spcBef>
            </a:pPr>
            <a:endParaRPr lang="en-GB" sz="2400" b="1">
              <a:latin typeface="Arial" pitchFamily="34" charset="0"/>
            </a:endParaRPr>
          </a:p>
        </p:txBody>
      </p:sp>
      <p:sp>
        <p:nvSpPr>
          <p:cNvPr id="580611" name="Text Box 3"/>
          <p:cNvSpPr txBox="1">
            <a:spLocks noChangeArrowheads="1"/>
          </p:cNvSpPr>
          <p:nvPr/>
        </p:nvSpPr>
        <p:spPr bwMode="auto">
          <a:xfrm>
            <a:off x="0" y="0"/>
            <a:ext cx="9144000" cy="923330"/>
          </a:xfrm>
          <a:prstGeom prst="rect">
            <a:avLst/>
          </a:prstGeom>
          <a:solidFill>
            <a:srgbClr val="FFFF00"/>
          </a:solidFill>
          <a:ln w="9525">
            <a:noFill/>
            <a:miter lim="800000"/>
            <a:headEnd/>
            <a:tailEnd/>
          </a:ln>
          <a:effectLst/>
        </p:spPr>
        <p:txBody>
          <a:bodyPr wrap="square">
            <a:spAutoFit/>
          </a:bodyPr>
          <a:lstStyle/>
          <a:p>
            <a:pPr marL="346075" indent="-346075" algn="ctr">
              <a:spcBef>
                <a:spcPct val="50000"/>
              </a:spcBef>
            </a:pPr>
            <a:r>
              <a:rPr lang="en-US" sz="5400" dirty="0" smtClean="0">
                <a:latin typeface="Arial" pitchFamily="34" charset="0"/>
              </a:rPr>
              <a:t>OBE leads to:</a:t>
            </a:r>
            <a:endParaRPr lang="en-US" sz="5400" dirty="0">
              <a:latin typeface="Arial" pitchFamily="34" charset="0"/>
            </a:endParaRPr>
          </a:p>
        </p:txBody>
      </p:sp>
      <p:sp>
        <p:nvSpPr>
          <p:cNvPr id="580612" name="Text Box 4"/>
          <p:cNvSpPr txBox="1">
            <a:spLocks noChangeArrowheads="1"/>
          </p:cNvSpPr>
          <p:nvPr/>
        </p:nvSpPr>
        <p:spPr bwMode="auto">
          <a:xfrm>
            <a:off x="533400" y="1981200"/>
            <a:ext cx="8287072" cy="2308324"/>
          </a:xfrm>
          <a:prstGeom prst="rect">
            <a:avLst/>
          </a:prstGeom>
          <a:noFill/>
          <a:ln w="9525">
            <a:noFill/>
            <a:miter lim="800000"/>
            <a:headEnd/>
            <a:tailEnd/>
          </a:ln>
          <a:effectLst/>
        </p:spPr>
        <p:txBody>
          <a:bodyPr wrap="square">
            <a:spAutoFit/>
          </a:bodyPr>
          <a:lstStyle/>
          <a:p>
            <a:pPr marL="346075" indent="-346075">
              <a:spcBef>
                <a:spcPct val="50000"/>
              </a:spcBef>
              <a:buFontTx/>
              <a:buChar char="•"/>
            </a:pPr>
            <a:r>
              <a:rPr lang="en-US" sz="3600" dirty="0" smtClean="0">
                <a:latin typeface="Arial" pitchFamily="34" charset="0"/>
              </a:rPr>
              <a:t>Improved Learning</a:t>
            </a:r>
          </a:p>
          <a:p>
            <a:pPr marL="346075" indent="-346075">
              <a:spcBef>
                <a:spcPct val="50000"/>
              </a:spcBef>
              <a:buFontTx/>
              <a:buChar char="•"/>
            </a:pPr>
            <a:r>
              <a:rPr lang="en-US" sz="3600" dirty="0" smtClean="0">
                <a:latin typeface="Arial" pitchFamily="34" charset="0"/>
              </a:rPr>
              <a:t>Increase </a:t>
            </a:r>
            <a:r>
              <a:rPr lang="en-US" sz="3600" dirty="0">
                <a:latin typeface="Arial" pitchFamily="34" charset="0"/>
              </a:rPr>
              <a:t>in Institutional </a:t>
            </a:r>
            <a:r>
              <a:rPr lang="en-US" sz="3600" dirty="0" smtClean="0">
                <a:latin typeface="Arial" pitchFamily="34" charset="0"/>
              </a:rPr>
              <a:t>effectiveness</a:t>
            </a:r>
          </a:p>
          <a:p>
            <a:pPr marL="346075" indent="-346075">
              <a:spcBef>
                <a:spcPct val="50000"/>
              </a:spcBef>
              <a:buFontTx/>
              <a:buChar char="•"/>
            </a:pPr>
            <a:r>
              <a:rPr lang="en-US" sz="3600" dirty="0" smtClean="0">
                <a:latin typeface="Arial" pitchFamily="34" charset="0"/>
              </a:rPr>
              <a:t>Enhanced </a:t>
            </a:r>
            <a:r>
              <a:rPr lang="en-US" sz="3600" dirty="0">
                <a:latin typeface="Arial" pitchFamily="34" charset="0"/>
              </a:rPr>
              <a:t>Accountability</a:t>
            </a:r>
            <a:endParaRPr lang="en-US" sz="3600" b="1" dirty="0">
              <a:latin typeface="Arial" pitchFamily="34" charset="0"/>
            </a:endParaRPr>
          </a:p>
        </p:txBody>
      </p:sp>
    </p:spTree>
  </p:cSld>
  <p:clrMapOvr>
    <a:masterClrMapping/>
  </p:clrMapOvr>
  <p:transition xmlns:p14="http://schemas.microsoft.com/office/powerpoint/2010/main">
    <p:zoom/>
  </p:transition>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714375" y="649288"/>
            <a:ext cx="7643813" cy="708025"/>
          </a:xfrm>
          <a:prstGeom prst="rect">
            <a:avLst/>
          </a:prstGeom>
          <a:solidFill>
            <a:srgbClr val="FFFF00"/>
          </a:solidFill>
          <a:ln w="9525">
            <a:noFill/>
            <a:miter lim="800000"/>
            <a:headEnd/>
            <a:tailEnd/>
          </a:ln>
        </p:spPr>
        <p:txBody>
          <a:bodyPr>
            <a:spAutoFit/>
          </a:bodyPr>
          <a:lstStyle/>
          <a:p>
            <a:pPr algn="ctr">
              <a:spcBef>
                <a:spcPct val="50000"/>
              </a:spcBef>
            </a:pPr>
            <a:r>
              <a:rPr lang="en-US" sz="4000">
                <a:latin typeface="Arial" pitchFamily="34" charset="0"/>
                <a:cs typeface="Times New Roman" pitchFamily="18" charset="0"/>
              </a:rPr>
              <a:t>Benefits of OBE</a:t>
            </a:r>
          </a:p>
        </p:txBody>
      </p:sp>
      <p:sp>
        <p:nvSpPr>
          <p:cNvPr id="17411" name="Rectangle 3"/>
          <p:cNvSpPr>
            <a:spLocks noChangeArrowheads="1"/>
          </p:cNvSpPr>
          <p:nvPr/>
        </p:nvSpPr>
        <p:spPr bwMode="auto">
          <a:xfrm>
            <a:off x="214313" y="1484784"/>
            <a:ext cx="8624887" cy="4701704"/>
          </a:xfrm>
          <a:prstGeom prst="rect">
            <a:avLst/>
          </a:prstGeom>
          <a:noFill/>
          <a:ln w="9525">
            <a:noFill/>
            <a:miter lim="800000"/>
            <a:headEnd/>
            <a:tailEnd/>
          </a:ln>
        </p:spPr>
        <p:txBody>
          <a:bodyPr/>
          <a:lstStyle/>
          <a:p>
            <a:pPr marL="909638" lvl="1" indent="-452438">
              <a:spcBef>
                <a:spcPct val="20000"/>
              </a:spcBef>
              <a:buClr>
                <a:schemeClr val="tx1"/>
              </a:buClr>
              <a:buSzPct val="90000"/>
              <a:buFontTx/>
              <a:buChar char="–"/>
            </a:pPr>
            <a:r>
              <a:rPr lang="en-US" sz="3800" dirty="0">
                <a:latin typeface="Arial" pitchFamily="34" charset="0"/>
              </a:rPr>
              <a:t>More directed &amp; coherent curriculum</a:t>
            </a:r>
          </a:p>
          <a:p>
            <a:pPr marL="909638" lvl="1" indent="-452438">
              <a:spcBef>
                <a:spcPct val="20000"/>
              </a:spcBef>
              <a:buClr>
                <a:schemeClr val="tx1"/>
              </a:buClr>
              <a:buSzPct val="90000"/>
              <a:buFontTx/>
              <a:buChar char="–"/>
            </a:pPr>
            <a:r>
              <a:rPr lang="en-US" sz="3800" dirty="0">
                <a:latin typeface="Arial" pitchFamily="34" charset="0"/>
              </a:rPr>
              <a:t>Graduates will be more “relevant” to industry &amp; other stakeholders (more well rounded graduates)</a:t>
            </a:r>
          </a:p>
          <a:p>
            <a:pPr marL="909638" lvl="1" indent="-452438">
              <a:spcBef>
                <a:spcPct val="20000"/>
              </a:spcBef>
              <a:buClr>
                <a:schemeClr val="tx1"/>
              </a:buClr>
              <a:buSzPct val="90000"/>
              <a:buFontTx/>
              <a:buChar char="–"/>
            </a:pPr>
            <a:r>
              <a:rPr lang="en-US" sz="3800" dirty="0">
                <a:latin typeface="Arial" pitchFamily="34" charset="0"/>
              </a:rPr>
              <a:t>Continual Quality Improvement (CQI) is an inevitable consequence</a:t>
            </a:r>
          </a:p>
          <a:p>
            <a:pPr marL="909638" lvl="1" indent="-452438">
              <a:spcBef>
                <a:spcPct val="20000"/>
              </a:spcBef>
              <a:buClr>
                <a:schemeClr val="tx1"/>
              </a:buClr>
              <a:buSzPct val="90000"/>
              <a:buFontTx/>
              <a:buChar char="–"/>
            </a:pPr>
            <a:endParaRPr lang="en-US" sz="3800" dirty="0">
              <a:latin typeface="Arial" pitchFamily="34" charset="0"/>
            </a:endParaRPr>
          </a:p>
        </p:txBody>
      </p:sp>
    </p:spTree>
  </p:cSld>
  <p:clrMapOvr>
    <a:masterClrMapping/>
  </p:clrMapOvr>
  <p:transition xmlns:p14="http://schemas.microsoft.com/office/powerpoint/2010/main">
    <p:zoom/>
  </p:transition>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323528" y="260648"/>
            <a:ext cx="8496944" cy="1008112"/>
          </a:xfrm>
          <a:solidFill>
            <a:srgbClr val="FFFF00"/>
          </a:solidFill>
        </p:spPr>
        <p:txBody>
          <a:bodyPr>
            <a:normAutofit/>
          </a:bodyPr>
          <a:lstStyle/>
          <a:p>
            <a:pPr algn="ctr" eaLnBrk="1" hangingPunct="1"/>
            <a:r>
              <a:rPr lang="ms-MY" sz="3600" dirty="0" smtClean="0"/>
              <a:t>OBE in a nut shell</a:t>
            </a:r>
            <a:endParaRPr lang="en-US" sz="3600" dirty="0" smtClean="0"/>
          </a:p>
        </p:txBody>
      </p:sp>
      <p:sp>
        <p:nvSpPr>
          <p:cNvPr id="7173" name="Rectangle 5"/>
          <p:cNvSpPr>
            <a:spLocks noChangeArrowheads="1"/>
          </p:cNvSpPr>
          <p:nvPr/>
        </p:nvSpPr>
        <p:spPr bwMode="auto">
          <a:xfrm>
            <a:off x="323528" y="1412776"/>
            <a:ext cx="8496944" cy="1224136"/>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a:noFill/>
            <a:miter lim="800000"/>
            <a:headEnd/>
            <a:tailEnd/>
          </a:ln>
          <a:effectLst>
            <a:outerShdw blurRad="50800" dist="50800" dir="5400000" algn="ctr" rotWithShape="0">
              <a:schemeClr val="accent1">
                <a:lumMod val="50000"/>
              </a:schemeClr>
            </a:outerShdw>
          </a:effectLst>
        </p:spPr>
        <p:txBody>
          <a:bodyPr/>
          <a:lstStyle/>
          <a:p>
            <a:pPr marL="609600" indent="-609600">
              <a:spcBef>
                <a:spcPct val="40000"/>
              </a:spcBef>
              <a:buClr>
                <a:schemeClr val="hlink"/>
              </a:buClr>
              <a:buSzPct val="70000"/>
              <a:buFont typeface="Wingdings" pitchFamily="2" charset="2"/>
              <a:buChar char="n"/>
              <a:defRPr/>
            </a:pPr>
            <a:r>
              <a:rPr lang="ms-MY" sz="3200" b="1" dirty="0">
                <a:solidFill>
                  <a:srgbClr val="FF0000"/>
                </a:solidFill>
                <a:effectLst>
                  <a:outerShdw blurRad="38100" dist="38100" dir="2700000" algn="tl">
                    <a:srgbClr val="C0C0C0"/>
                  </a:outerShdw>
                </a:effectLst>
                <a:latin typeface="Arial" charset="0"/>
              </a:rPr>
              <a:t>What</a:t>
            </a:r>
            <a:r>
              <a:rPr lang="ms-MY" sz="3200" dirty="0">
                <a:effectLst>
                  <a:outerShdw blurRad="38100" dist="38100" dir="2700000" algn="tl">
                    <a:srgbClr val="C0C0C0"/>
                  </a:outerShdw>
                </a:effectLst>
                <a:latin typeface="Arial" charset="0"/>
              </a:rPr>
              <a:t> do you want the students to have or able to do? </a:t>
            </a:r>
          </a:p>
        </p:txBody>
      </p:sp>
      <p:sp>
        <p:nvSpPr>
          <p:cNvPr id="5" name="Rectangle 5"/>
          <p:cNvSpPr>
            <a:spLocks noChangeArrowheads="1"/>
          </p:cNvSpPr>
          <p:nvPr/>
        </p:nvSpPr>
        <p:spPr bwMode="auto">
          <a:xfrm>
            <a:off x="323528" y="2780928"/>
            <a:ext cx="8496944" cy="1224136"/>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a:noFill/>
            <a:miter lim="800000"/>
            <a:headEnd/>
            <a:tailEnd/>
          </a:ln>
          <a:effectLst>
            <a:outerShdw blurRad="50800" dist="50800" dir="5400000" algn="ctr" rotWithShape="0">
              <a:schemeClr val="accent1">
                <a:lumMod val="50000"/>
              </a:schemeClr>
            </a:outerShdw>
          </a:effectLst>
        </p:spPr>
        <p:txBody>
          <a:bodyPr/>
          <a:lstStyle/>
          <a:p>
            <a:pPr marL="609600" indent="-609600">
              <a:spcBef>
                <a:spcPct val="40000"/>
              </a:spcBef>
              <a:buClr>
                <a:schemeClr val="hlink"/>
              </a:buClr>
              <a:buSzPct val="70000"/>
              <a:buFont typeface="Wingdings" pitchFamily="2" charset="2"/>
              <a:buChar char="n"/>
              <a:defRPr/>
            </a:pPr>
            <a:r>
              <a:rPr lang="ms-MY" sz="3200" b="1" dirty="0" smtClean="0">
                <a:solidFill>
                  <a:srgbClr val="FF0000"/>
                </a:solidFill>
                <a:effectLst>
                  <a:outerShdw blurRad="38100" dist="38100" dir="2700000" algn="tl">
                    <a:srgbClr val="C0C0C0"/>
                  </a:outerShdw>
                </a:effectLst>
                <a:latin typeface="Arial" charset="0"/>
              </a:rPr>
              <a:t>How</a:t>
            </a:r>
            <a:r>
              <a:rPr lang="ms-MY" sz="3200" dirty="0" smtClean="0">
                <a:effectLst>
                  <a:outerShdw blurRad="38100" dist="38100" dir="2700000" algn="tl">
                    <a:srgbClr val="C0C0C0"/>
                  </a:outerShdw>
                </a:effectLst>
                <a:latin typeface="Arial" charset="0"/>
              </a:rPr>
              <a:t> </a:t>
            </a:r>
            <a:r>
              <a:rPr lang="ms-MY" sz="3200" dirty="0">
                <a:effectLst>
                  <a:outerShdw blurRad="38100" dist="38100" dir="2700000" algn="tl">
                    <a:srgbClr val="C0C0C0"/>
                  </a:outerShdw>
                </a:effectLst>
                <a:latin typeface="Arial" charset="0"/>
              </a:rPr>
              <a:t>can you best help students achieve it? </a:t>
            </a:r>
          </a:p>
        </p:txBody>
      </p:sp>
      <p:sp>
        <p:nvSpPr>
          <p:cNvPr id="6" name="Rectangle 5"/>
          <p:cNvSpPr>
            <a:spLocks noChangeArrowheads="1"/>
          </p:cNvSpPr>
          <p:nvPr/>
        </p:nvSpPr>
        <p:spPr bwMode="auto">
          <a:xfrm>
            <a:off x="323528" y="4149080"/>
            <a:ext cx="8496944" cy="1224136"/>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a:noFill/>
            <a:miter lim="800000"/>
            <a:headEnd/>
            <a:tailEnd/>
          </a:ln>
          <a:effectLst>
            <a:outerShdw blurRad="50800" dist="50800" dir="5400000" algn="ctr" rotWithShape="0">
              <a:schemeClr val="accent1">
                <a:lumMod val="50000"/>
              </a:schemeClr>
            </a:outerShdw>
          </a:effectLst>
        </p:spPr>
        <p:txBody>
          <a:bodyPr/>
          <a:lstStyle/>
          <a:p>
            <a:pPr marL="609600" indent="-609600">
              <a:spcBef>
                <a:spcPct val="40000"/>
              </a:spcBef>
              <a:buClr>
                <a:schemeClr val="hlink"/>
              </a:buClr>
              <a:buSzPct val="70000"/>
              <a:buFont typeface="Wingdings" pitchFamily="2" charset="2"/>
              <a:buChar char="n"/>
              <a:defRPr/>
            </a:pPr>
            <a:r>
              <a:rPr lang="ms-MY" sz="3200" b="1" dirty="0" smtClean="0">
                <a:solidFill>
                  <a:srgbClr val="FF0000"/>
                </a:solidFill>
                <a:effectLst>
                  <a:outerShdw blurRad="38100" dist="38100" dir="2700000" algn="tl">
                    <a:srgbClr val="C0C0C0"/>
                  </a:outerShdw>
                </a:effectLst>
                <a:latin typeface="Arial" charset="0"/>
              </a:rPr>
              <a:t>How</a:t>
            </a:r>
            <a:r>
              <a:rPr lang="ms-MY" sz="3200" dirty="0" smtClean="0">
                <a:effectLst>
                  <a:outerShdw blurRad="38100" dist="38100" dir="2700000" algn="tl">
                    <a:srgbClr val="C0C0C0"/>
                  </a:outerShdw>
                </a:effectLst>
                <a:latin typeface="Arial" charset="0"/>
              </a:rPr>
              <a:t> </a:t>
            </a:r>
            <a:r>
              <a:rPr lang="ms-MY" sz="3200" dirty="0">
                <a:effectLst>
                  <a:outerShdw blurRad="38100" dist="38100" dir="2700000" algn="tl">
                    <a:srgbClr val="C0C0C0"/>
                  </a:outerShdw>
                </a:effectLst>
                <a:latin typeface="Arial" charset="0"/>
              </a:rPr>
              <a:t>will you know what they have achieved it? </a:t>
            </a:r>
          </a:p>
        </p:txBody>
      </p:sp>
      <p:sp>
        <p:nvSpPr>
          <p:cNvPr id="7" name="Rectangle 5"/>
          <p:cNvSpPr>
            <a:spLocks noChangeArrowheads="1"/>
          </p:cNvSpPr>
          <p:nvPr/>
        </p:nvSpPr>
        <p:spPr bwMode="auto">
          <a:xfrm>
            <a:off x="323528" y="5485184"/>
            <a:ext cx="8496944" cy="104016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a:noFill/>
            <a:miter lim="800000"/>
            <a:headEnd/>
            <a:tailEnd/>
          </a:ln>
          <a:effectLst>
            <a:outerShdw blurRad="50800" dist="50800" dir="5400000" algn="ctr" rotWithShape="0">
              <a:schemeClr val="accent1">
                <a:lumMod val="50000"/>
              </a:schemeClr>
            </a:outerShdw>
          </a:effectLst>
        </p:spPr>
        <p:txBody>
          <a:bodyPr/>
          <a:lstStyle/>
          <a:p>
            <a:pPr marL="609600" indent="-609600">
              <a:spcBef>
                <a:spcPct val="40000"/>
              </a:spcBef>
              <a:buClr>
                <a:schemeClr val="hlink"/>
              </a:buClr>
              <a:buSzPct val="70000"/>
              <a:buFont typeface="Wingdings" pitchFamily="2" charset="2"/>
              <a:buChar char="n"/>
              <a:defRPr/>
            </a:pPr>
            <a:r>
              <a:rPr lang="ms-MY" sz="3200" b="1" dirty="0" smtClean="0">
                <a:solidFill>
                  <a:srgbClr val="FF0000"/>
                </a:solidFill>
                <a:effectLst>
                  <a:outerShdw blurRad="38100" dist="38100" dir="2700000" algn="tl">
                    <a:srgbClr val="C0C0C0"/>
                  </a:outerShdw>
                </a:effectLst>
                <a:latin typeface="Arial" charset="0"/>
              </a:rPr>
              <a:t>How</a:t>
            </a:r>
            <a:r>
              <a:rPr lang="ms-MY" sz="3200" dirty="0" smtClean="0">
                <a:effectLst>
                  <a:outerShdw blurRad="38100" dist="38100" dir="2700000" algn="tl">
                    <a:srgbClr val="C0C0C0"/>
                  </a:outerShdw>
                </a:effectLst>
                <a:latin typeface="Arial" charset="0"/>
              </a:rPr>
              <a:t> </a:t>
            </a:r>
            <a:r>
              <a:rPr lang="ms-MY" sz="3200" dirty="0">
                <a:effectLst>
                  <a:outerShdw blurRad="38100" dist="38100" dir="2700000" algn="tl">
                    <a:srgbClr val="C0C0C0"/>
                  </a:outerShdw>
                </a:effectLst>
                <a:latin typeface="Arial" charset="0"/>
              </a:rPr>
              <a:t>do you close the loop</a:t>
            </a:r>
            <a:endParaRPr lang="en-US" sz="3200" dirty="0">
              <a:effectLst>
                <a:outerShdw blurRad="38100" dist="38100" dir="2700000" algn="tl">
                  <a:srgbClr val="C0C0C0"/>
                </a:outerShdw>
              </a:effectLst>
              <a:latin typeface="Arial" charset="0"/>
            </a:endParaRPr>
          </a:p>
        </p:txBody>
      </p:sp>
      <p:sp>
        <p:nvSpPr>
          <p:cNvPr id="8" name="Rectangle 5"/>
          <p:cNvSpPr>
            <a:spLocks noChangeArrowheads="1"/>
          </p:cNvSpPr>
          <p:nvPr/>
        </p:nvSpPr>
        <p:spPr bwMode="auto">
          <a:xfrm>
            <a:off x="3347864" y="1988840"/>
            <a:ext cx="5400600" cy="584448"/>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a:noFill/>
            <a:miter lim="800000"/>
            <a:headEnd/>
            <a:tailEnd/>
          </a:ln>
          <a:effectLst>
            <a:outerShdw blurRad="50800" dist="50800" dir="5400000" algn="ctr" rotWithShape="0">
              <a:schemeClr val="accent1">
                <a:lumMod val="50000"/>
              </a:schemeClr>
            </a:outerShdw>
          </a:effectLst>
        </p:spPr>
        <p:txBody>
          <a:bodyPr/>
          <a:lstStyle/>
          <a:p>
            <a:pPr marL="609600" indent="-609600">
              <a:spcBef>
                <a:spcPct val="40000"/>
              </a:spcBef>
              <a:buClr>
                <a:schemeClr val="hlink"/>
              </a:buClr>
              <a:buSzPct val="70000"/>
              <a:buFont typeface="Wingdings" pitchFamily="2" charset="2"/>
              <a:buChar char="n"/>
              <a:defRPr/>
            </a:pPr>
            <a:r>
              <a:rPr lang="ms-MY" sz="2800" b="1" dirty="0" smtClean="0">
                <a:solidFill>
                  <a:srgbClr val="FF0000"/>
                </a:solidFill>
                <a:effectLst>
                  <a:outerShdw blurRad="38100" dist="38100" dir="2700000" algn="tl">
                    <a:srgbClr val="C0C0C0"/>
                  </a:outerShdw>
                </a:effectLst>
                <a:latin typeface="Arial" charset="0"/>
              </a:rPr>
              <a:t>Knowledge, Skill, Affective</a:t>
            </a:r>
            <a:endParaRPr lang="ms-MY" sz="2800" dirty="0">
              <a:effectLst>
                <a:outerShdw blurRad="38100" dist="38100" dir="2700000" algn="tl">
                  <a:srgbClr val="C0C0C0"/>
                </a:outerShdw>
              </a:effectLst>
              <a:latin typeface="Arial" charset="0"/>
            </a:endParaRPr>
          </a:p>
        </p:txBody>
      </p:sp>
      <p:sp>
        <p:nvSpPr>
          <p:cNvPr id="9" name="Rectangle 5"/>
          <p:cNvSpPr>
            <a:spLocks noChangeArrowheads="1"/>
          </p:cNvSpPr>
          <p:nvPr/>
        </p:nvSpPr>
        <p:spPr bwMode="auto">
          <a:xfrm>
            <a:off x="3356248" y="5940896"/>
            <a:ext cx="5400600" cy="584448"/>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a:noFill/>
            <a:miter lim="800000"/>
            <a:headEnd/>
            <a:tailEnd/>
          </a:ln>
          <a:effectLst>
            <a:outerShdw blurRad="50800" dist="50800" dir="5400000" algn="ctr" rotWithShape="0">
              <a:schemeClr val="accent1">
                <a:lumMod val="50000"/>
              </a:schemeClr>
            </a:outerShdw>
          </a:effectLst>
        </p:spPr>
        <p:txBody>
          <a:bodyPr/>
          <a:lstStyle/>
          <a:p>
            <a:pPr marL="609600" indent="-609600">
              <a:spcBef>
                <a:spcPct val="40000"/>
              </a:spcBef>
              <a:buClr>
                <a:schemeClr val="hlink"/>
              </a:buClr>
              <a:buSzPct val="70000"/>
              <a:buFont typeface="Wingdings" pitchFamily="2" charset="2"/>
              <a:buChar char="n"/>
              <a:defRPr/>
            </a:pPr>
            <a:r>
              <a:rPr lang="ms-MY" sz="2800" b="1" dirty="0" smtClean="0">
                <a:solidFill>
                  <a:srgbClr val="FF0000"/>
                </a:solidFill>
                <a:effectLst>
                  <a:outerShdw blurRad="38100" dist="38100" dir="2700000" algn="tl">
                    <a:srgbClr val="C0C0C0"/>
                  </a:outerShdw>
                </a:effectLst>
                <a:latin typeface="Arial" charset="0"/>
              </a:rPr>
              <a:t>PDCA</a:t>
            </a:r>
            <a:endParaRPr lang="ms-MY" sz="2800" dirty="0">
              <a:effectLst>
                <a:outerShdw blurRad="38100" dist="38100" dir="2700000" algn="tl">
                  <a:srgbClr val="C0C0C0"/>
                </a:outerShdw>
              </a:effectLst>
              <a:latin typeface="Arial" charset="0"/>
            </a:endParaRPr>
          </a:p>
        </p:txBody>
      </p:sp>
      <p:sp>
        <p:nvSpPr>
          <p:cNvPr id="10" name="Rectangle 5"/>
          <p:cNvSpPr>
            <a:spLocks noChangeArrowheads="1"/>
          </p:cNvSpPr>
          <p:nvPr/>
        </p:nvSpPr>
        <p:spPr bwMode="auto">
          <a:xfrm>
            <a:off x="3347864" y="3348608"/>
            <a:ext cx="5400600" cy="584448"/>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a:noFill/>
            <a:miter lim="800000"/>
            <a:headEnd/>
            <a:tailEnd/>
          </a:ln>
          <a:effectLst>
            <a:outerShdw blurRad="50800" dist="50800" dir="5400000" algn="ctr" rotWithShape="0">
              <a:schemeClr val="accent1">
                <a:lumMod val="50000"/>
              </a:schemeClr>
            </a:outerShdw>
          </a:effectLst>
        </p:spPr>
        <p:txBody>
          <a:bodyPr/>
          <a:lstStyle/>
          <a:p>
            <a:pPr marL="609600" indent="-609600">
              <a:spcBef>
                <a:spcPct val="40000"/>
              </a:spcBef>
              <a:buClr>
                <a:schemeClr val="hlink"/>
              </a:buClr>
              <a:buSzPct val="70000"/>
              <a:buFont typeface="Wingdings" pitchFamily="2" charset="2"/>
              <a:buChar char="n"/>
              <a:defRPr/>
            </a:pPr>
            <a:r>
              <a:rPr lang="ms-MY" sz="2800" b="1" dirty="0" smtClean="0">
                <a:solidFill>
                  <a:srgbClr val="FF0000"/>
                </a:solidFill>
                <a:effectLst>
                  <a:outerShdw blurRad="38100" dist="38100" dir="2700000" algn="tl">
                    <a:srgbClr val="C0C0C0"/>
                  </a:outerShdw>
                </a:effectLst>
                <a:latin typeface="Arial" charset="0"/>
              </a:rPr>
              <a:t>Student Centred Delivery </a:t>
            </a:r>
            <a:endParaRPr lang="ms-MY" sz="2800" dirty="0">
              <a:effectLst>
                <a:outerShdw blurRad="38100" dist="38100" dir="2700000" algn="tl">
                  <a:srgbClr val="C0C0C0"/>
                </a:outerShdw>
              </a:effectLst>
              <a:latin typeface="Arial" charset="0"/>
            </a:endParaRPr>
          </a:p>
        </p:txBody>
      </p:sp>
      <p:sp>
        <p:nvSpPr>
          <p:cNvPr id="11" name="Rectangle 5"/>
          <p:cNvSpPr>
            <a:spLocks noChangeArrowheads="1"/>
          </p:cNvSpPr>
          <p:nvPr/>
        </p:nvSpPr>
        <p:spPr bwMode="auto">
          <a:xfrm>
            <a:off x="3347864" y="4716760"/>
            <a:ext cx="5400600" cy="584448"/>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a:noFill/>
            <a:miter lim="800000"/>
            <a:headEnd/>
            <a:tailEnd/>
          </a:ln>
          <a:effectLst>
            <a:outerShdw blurRad="50800" dist="50800" dir="5400000" algn="ctr" rotWithShape="0">
              <a:schemeClr val="accent1">
                <a:lumMod val="50000"/>
              </a:schemeClr>
            </a:outerShdw>
          </a:effectLst>
        </p:spPr>
        <p:txBody>
          <a:bodyPr/>
          <a:lstStyle/>
          <a:p>
            <a:pPr marL="609600" indent="-609600">
              <a:spcBef>
                <a:spcPct val="40000"/>
              </a:spcBef>
              <a:buClr>
                <a:schemeClr val="hlink"/>
              </a:buClr>
              <a:buSzPct val="70000"/>
              <a:buFont typeface="Wingdings" pitchFamily="2" charset="2"/>
              <a:buChar char="n"/>
              <a:defRPr/>
            </a:pPr>
            <a:r>
              <a:rPr lang="ms-MY" sz="2800" b="1" dirty="0" smtClean="0">
                <a:solidFill>
                  <a:srgbClr val="FF0000"/>
                </a:solidFill>
                <a:effectLst>
                  <a:outerShdw blurRad="38100" dist="38100" dir="2700000" algn="tl">
                    <a:srgbClr val="C0C0C0"/>
                  </a:outerShdw>
                </a:effectLst>
                <a:latin typeface="Arial" charset="0"/>
              </a:rPr>
              <a:t>Assessment</a:t>
            </a:r>
            <a:endParaRPr lang="ms-MY" sz="2800" dirty="0">
              <a:effectLst>
                <a:outerShdw blurRad="38100" dist="38100" dir="2700000" algn="tl">
                  <a:srgbClr val="C0C0C0"/>
                </a:outerShdw>
              </a:effectLst>
              <a:latin typeface="Arial" charset="0"/>
            </a:endParaRPr>
          </a:p>
        </p:txBody>
      </p:sp>
    </p:spTree>
    <p:extLst>
      <p:ext uri="{BB962C8B-B14F-4D97-AF65-F5344CB8AC3E}">
        <p14:creationId xmlns:p14="http://schemas.microsoft.com/office/powerpoint/2010/main" val="132527303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173"/>
                                        </p:tgtEl>
                                        <p:attrNameLst>
                                          <p:attrName>style.visibility</p:attrName>
                                        </p:attrNameLst>
                                      </p:cBhvr>
                                      <p:to>
                                        <p:strVal val="visible"/>
                                      </p:to>
                                    </p:set>
                                    <p:animEffect transition="in" filter="checkerboard(across)">
                                      <p:cBhvr>
                                        <p:cTn id="7" dur="500"/>
                                        <p:tgtEl>
                                          <p:spTgt spid="717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heckerboard(across)">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heckerboard(across)">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checkerboard(across)">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checkerboard(across)">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checkerboard(across)">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checkerboard(across)">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checkerboard(across)">
                                      <p:cBhvr>
                                        <p:cTn id="4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3" grpId="0" animBg="1"/>
      <p:bldP spid="5" grpId="0" animBg="1"/>
      <p:bldP spid="6" grpId="0" animBg="1"/>
      <p:bldP spid="7" grpId="0" animBg="1"/>
      <p:bldP spid="8" grpId="0" animBg="1"/>
      <p:bldP spid="9" grpId="0" animBg="1"/>
      <p:bldP spid="10" grpId="0" animBg="1"/>
      <p:bldP spid="11"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0178" name="Rectangle 2"/>
          <p:cNvSpPr>
            <a:spLocks noGrp="1" noChangeArrowheads="1"/>
          </p:cNvSpPr>
          <p:nvPr>
            <p:ph type="title"/>
          </p:nvPr>
        </p:nvSpPr>
        <p:spPr>
          <a:solidFill>
            <a:srgbClr val="FFFF00"/>
          </a:solidFill>
        </p:spPr>
        <p:txBody>
          <a:bodyPr/>
          <a:lstStyle/>
          <a:p>
            <a:r>
              <a:rPr lang="en-US" b="1" dirty="0" smtClean="0"/>
              <a:t>Strategy of OBE</a:t>
            </a:r>
            <a:endParaRPr lang="en-US" b="1" dirty="0"/>
          </a:p>
        </p:txBody>
      </p:sp>
      <p:sp>
        <p:nvSpPr>
          <p:cNvPr id="690179" name="Rectangle 3"/>
          <p:cNvSpPr>
            <a:spLocks noGrp="1" noChangeArrowheads="1"/>
          </p:cNvSpPr>
          <p:nvPr>
            <p:ph type="body" idx="1"/>
          </p:nvPr>
        </p:nvSpPr>
        <p:spPr/>
        <p:txBody>
          <a:bodyPr/>
          <a:lstStyle/>
          <a:p>
            <a:r>
              <a:rPr lang="en-US" dirty="0" smtClean="0"/>
              <a:t>Top down curricula design</a:t>
            </a:r>
          </a:p>
          <a:p>
            <a:r>
              <a:rPr lang="en-US" dirty="0" smtClean="0"/>
              <a:t>Appropriate Teaching </a:t>
            </a:r>
            <a:r>
              <a:rPr lang="en-US" dirty="0"/>
              <a:t>&amp; Learning </a:t>
            </a:r>
            <a:r>
              <a:rPr lang="en-US" dirty="0" smtClean="0"/>
              <a:t>Methods</a:t>
            </a:r>
          </a:p>
          <a:p>
            <a:r>
              <a:rPr lang="en-US" dirty="0" smtClean="0"/>
              <a:t>Appropriate Assessment &amp; Evaluation Methods</a:t>
            </a:r>
            <a:endParaRPr lang="en-US" dirty="0"/>
          </a:p>
        </p:txBody>
      </p:sp>
      <p:sp>
        <p:nvSpPr>
          <p:cNvPr id="4" name="Down Arrow 3"/>
          <p:cNvSpPr/>
          <p:nvPr/>
        </p:nvSpPr>
        <p:spPr>
          <a:xfrm>
            <a:off x="3923928" y="3933056"/>
            <a:ext cx="484632" cy="21602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
        <p:nvSpPr>
          <p:cNvPr id="5" name="Up Arrow 4"/>
          <p:cNvSpPr/>
          <p:nvPr/>
        </p:nvSpPr>
        <p:spPr>
          <a:xfrm>
            <a:off x="4860032" y="3933056"/>
            <a:ext cx="484632" cy="216024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
        <p:nvSpPr>
          <p:cNvPr id="6" name="Up Arrow 5"/>
          <p:cNvSpPr/>
          <p:nvPr/>
        </p:nvSpPr>
        <p:spPr>
          <a:xfrm>
            <a:off x="5724128" y="5085184"/>
            <a:ext cx="484632" cy="105041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
        <p:nvSpPr>
          <p:cNvPr id="7" name="Down Arrow 6"/>
          <p:cNvSpPr/>
          <p:nvPr/>
        </p:nvSpPr>
        <p:spPr>
          <a:xfrm>
            <a:off x="5724128" y="3933056"/>
            <a:ext cx="484632" cy="11521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Tree>
    <p:extLst>
      <p:ext uri="{BB962C8B-B14F-4D97-AF65-F5344CB8AC3E}">
        <p14:creationId xmlns:p14="http://schemas.microsoft.com/office/powerpoint/2010/main" val="357179558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90179">
                                            <p:txEl>
                                              <p:pRg st="0" end="0"/>
                                            </p:txEl>
                                          </p:spTgt>
                                        </p:tgtEl>
                                        <p:attrNameLst>
                                          <p:attrName>style.visibility</p:attrName>
                                        </p:attrNameLst>
                                      </p:cBhvr>
                                      <p:to>
                                        <p:strVal val="visible"/>
                                      </p:to>
                                    </p:set>
                                    <p:animEffect transition="in" filter="blinds(horizontal)">
                                      <p:cBhvr>
                                        <p:cTn id="7" dur="500"/>
                                        <p:tgtEl>
                                          <p:spTgt spid="690179">
                                            <p:txEl>
                                              <p:pRg st="0" end="0"/>
                                            </p:txEl>
                                          </p:spTgt>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heckerboard(across)">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heckerboard(across)">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checkerboard(across)">
                                      <p:cBhvr>
                                        <p:cTn id="20" dur="500"/>
                                        <p:tgtEl>
                                          <p:spTgt spid="6"/>
                                        </p:tgtEl>
                                      </p:cBhvr>
                                    </p:animEffect>
                                  </p:childTnLst>
                                </p:cTn>
                              </p:par>
                              <p:par>
                                <p:cTn id="21" presetID="5" presetClass="entr" presetSubtype="1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checkerboard(across)">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690179">
                                            <p:txEl>
                                              <p:pRg st="1" end="1"/>
                                            </p:txEl>
                                          </p:spTgt>
                                        </p:tgtEl>
                                        <p:attrNameLst>
                                          <p:attrName>style.visibility</p:attrName>
                                        </p:attrNameLst>
                                      </p:cBhvr>
                                      <p:to>
                                        <p:strVal val="visible"/>
                                      </p:to>
                                    </p:set>
                                    <p:animEffect transition="in" filter="blinds(horizontal)">
                                      <p:cBhvr>
                                        <p:cTn id="28" dur="500"/>
                                        <p:tgtEl>
                                          <p:spTgt spid="690179">
                                            <p:txEl>
                                              <p:pRg st="1" end="1"/>
                                            </p:txEl>
                                          </p:spTgt>
                                        </p:tgtEl>
                                      </p:cBhvr>
                                    </p:animEffect>
                                  </p:childTnLst>
                                </p:cTn>
                              </p:par>
                              <p:par>
                                <p:cTn id="29" presetID="3" presetClass="entr" presetSubtype="10" fill="hold" nodeType="withEffect">
                                  <p:stCondLst>
                                    <p:cond delay="0"/>
                                  </p:stCondLst>
                                  <p:childTnLst>
                                    <p:set>
                                      <p:cBhvr>
                                        <p:cTn id="30" dur="1" fill="hold">
                                          <p:stCondLst>
                                            <p:cond delay="0"/>
                                          </p:stCondLst>
                                        </p:cTn>
                                        <p:tgtEl>
                                          <p:spTgt spid="690179">
                                            <p:txEl>
                                              <p:pRg st="2" end="2"/>
                                            </p:txEl>
                                          </p:spTgt>
                                        </p:tgtEl>
                                        <p:attrNameLst>
                                          <p:attrName>style.visibility</p:attrName>
                                        </p:attrNameLst>
                                      </p:cBhvr>
                                      <p:to>
                                        <p:strVal val="visible"/>
                                      </p:to>
                                    </p:set>
                                    <p:animEffect transition="in" filter="blinds(horizontal)">
                                      <p:cBhvr>
                                        <p:cTn id="31" dur="500"/>
                                        <p:tgtEl>
                                          <p:spTgt spid="69017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solidFill>
            <a:srgbClr val="FFCCFF"/>
          </a:solidFill>
        </p:spPr>
        <p:txBody>
          <a:bodyPr/>
          <a:lstStyle/>
          <a:p>
            <a:pPr eaLnBrk="1" hangingPunct="1"/>
            <a:r>
              <a:rPr lang="en-US" smtClean="0"/>
              <a:t>Expectations of Accreditation</a:t>
            </a:r>
            <a:endParaRPr lang="en-MY" smtClean="0"/>
          </a:p>
        </p:txBody>
      </p:sp>
      <p:sp>
        <p:nvSpPr>
          <p:cNvPr id="10243" name="Content Placeholder 2"/>
          <p:cNvSpPr>
            <a:spLocks noGrp="1"/>
          </p:cNvSpPr>
          <p:nvPr>
            <p:ph idx="1"/>
          </p:nvPr>
        </p:nvSpPr>
        <p:spPr>
          <a:xfrm>
            <a:off x="685800" y="1981200"/>
            <a:ext cx="8172450" cy="4114800"/>
          </a:xfrm>
        </p:spPr>
        <p:txBody>
          <a:bodyPr/>
          <a:lstStyle/>
          <a:p>
            <a:pPr eaLnBrk="1" hangingPunct="1"/>
            <a:r>
              <a:rPr lang="en-US" smtClean="0"/>
              <a:t>Education </a:t>
            </a:r>
            <a:r>
              <a:rPr lang="en-US" b="1" smtClean="0">
                <a:solidFill>
                  <a:srgbClr val="FF0000"/>
                </a:solidFill>
              </a:rPr>
              <a:t>content and level </a:t>
            </a:r>
            <a:r>
              <a:rPr lang="en-US" smtClean="0"/>
              <a:t>are maintained</a:t>
            </a:r>
          </a:p>
          <a:p>
            <a:pPr eaLnBrk="1" hangingPunct="1"/>
            <a:r>
              <a:rPr lang="en-US" smtClean="0"/>
              <a:t>Programme Continual Quality Improvement (</a:t>
            </a:r>
            <a:r>
              <a:rPr lang="en-US" b="1" smtClean="0">
                <a:solidFill>
                  <a:srgbClr val="FF0000"/>
                </a:solidFill>
              </a:rPr>
              <a:t>CQI</a:t>
            </a:r>
            <a:r>
              <a:rPr lang="en-US" smtClean="0"/>
              <a:t>)</a:t>
            </a:r>
          </a:p>
          <a:p>
            <a:pPr eaLnBrk="1" hangingPunct="1"/>
            <a:r>
              <a:rPr lang="en-US" smtClean="0"/>
              <a:t>Outcome-based Education (</a:t>
            </a:r>
            <a:r>
              <a:rPr lang="en-US" b="1" smtClean="0">
                <a:solidFill>
                  <a:srgbClr val="FF0000"/>
                </a:solidFill>
              </a:rPr>
              <a:t>OBE</a:t>
            </a:r>
            <a:r>
              <a:rPr lang="en-US" smtClean="0"/>
              <a:t>) Programme</a:t>
            </a:r>
          </a:p>
          <a:p>
            <a:pPr eaLnBrk="1" hangingPunct="1"/>
            <a:r>
              <a:rPr lang="en-US" smtClean="0"/>
              <a:t>Systematic (</a:t>
            </a:r>
            <a:r>
              <a:rPr lang="en-US" b="1" smtClean="0">
                <a:solidFill>
                  <a:srgbClr val="FF0000"/>
                </a:solidFill>
              </a:rPr>
              <a:t>QMS</a:t>
            </a:r>
            <a:r>
              <a:rPr lang="en-US" smtClean="0"/>
              <a:t>)</a:t>
            </a:r>
          </a:p>
          <a:p>
            <a:pPr eaLnBrk="1" hangingPunct="1"/>
            <a:endParaRPr lang="en-US" smtClean="0"/>
          </a:p>
        </p:txBody>
      </p:sp>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Footer Placeholder 4"/>
          <p:cNvSpPr>
            <a:spLocks noGrp="1"/>
          </p:cNvSpPr>
          <p:nvPr>
            <p:ph type="ftr" sz="quarter" idx="11"/>
          </p:nvPr>
        </p:nvSpPr>
        <p:spPr>
          <a:noFill/>
        </p:spPr>
        <p:txBody>
          <a:bodyPr/>
          <a:lstStyle/>
          <a:p>
            <a:r>
              <a:rPr lang="en-GB" smtClean="0">
                <a:latin typeface="Times New Roman" pitchFamily="18" charset="0"/>
              </a:rPr>
              <a:t>Megat Johari Megat Mohd Noor</a:t>
            </a:r>
          </a:p>
        </p:txBody>
      </p:sp>
      <p:sp>
        <p:nvSpPr>
          <p:cNvPr id="41987" name="Slide Number Placeholder 5"/>
          <p:cNvSpPr>
            <a:spLocks noGrp="1"/>
          </p:cNvSpPr>
          <p:nvPr>
            <p:ph type="sldNum" sz="quarter" idx="12"/>
          </p:nvPr>
        </p:nvSpPr>
        <p:spPr>
          <a:noFill/>
        </p:spPr>
        <p:txBody>
          <a:bodyPr/>
          <a:lstStyle/>
          <a:p>
            <a:fld id="{A8AF6054-DDEE-4623-9E80-9144B4E67555}" type="slidenum">
              <a:rPr lang="en-GB" smtClean="0">
                <a:latin typeface="Times New Roman" pitchFamily="18" charset="0"/>
              </a:rPr>
              <a:pPr/>
              <a:t>40</a:t>
            </a:fld>
            <a:endParaRPr lang="en-GB" smtClean="0">
              <a:latin typeface="Times New Roman" pitchFamily="18" charset="0"/>
            </a:endParaRPr>
          </a:p>
        </p:txBody>
      </p:sp>
      <p:sp>
        <p:nvSpPr>
          <p:cNvPr id="41988" name="Rectangle 2"/>
          <p:cNvSpPr>
            <a:spLocks noGrp="1" noChangeArrowheads="1"/>
          </p:cNvSpPr>
          <p:nvPr>
            <p:ph type="title"/>
          </p:nvPr>
        </p:nvSpPr>
        <p:spPr>
          <a:xfrm>
            <a:off x="685800" y="228600"/>
            <a:ext cx="7772400" cy="1143000"/>
          </a:xfrm>
          <a:solidFill>
            <a:srgbClr val="FFFF00"/>
          </a:solidFill>
        </p:spPr>
        <p:txBody>
          <a:bodyPr/>
          <a:lstStyle/>
          <a:p>
            <a:pPr eaLnBrk="1" hangingPunct="1"/>
            <a:r>
              <a:rPr lang="en-US" b="1" smtClean="0"/>
              <a:t>Developing OBE Curricula</a:t>
            </a:r>
          </a:p>
        </p:txBody>
      </p:sp>
      <p:sp>
        <p:nvSpPr>
          <p:cNvPr id="41989" name="Rectangle 3"/>
          <p:cNvSpPr>
            <a:spLocks noGrp="1" noChangeArrowheads="1"/>
          </p:cNvSpPr>
          <p:nvPr>
            <p:ph type="body" idx="1"/>
          </p:nvPr>
        </p:nvSpPr>
        <p:spPr>
          <a:xfrm>
            <a:off x="685800" y="1600200"/>
            <a:ext cx="7924800" cy="4648200"/>
          </a:xfrm>
        </p:spPr>
        <p:txBody>
          <a:bodyPr/>
          <a:lstStyle/>
          <a:p>
            <a:pPr eaLnBrk="1" hangingPunct="1">
              <a:lnSpc>
                <a:spcPct val="90000"/>
              </a:lnSpc>
            </a:pPr>
            <a:r>
              <a:rPr lang="en-US" sz="2800" smtClean="0"/>
              <a:t>Vision &amp; Mission</a:t>
            </a:r>
          </a:p>
          <a:p>
            <a:pPr eaLnBrk="1" hangingPunct="1">
              <a:lnSpc>
                <a:spcPct val="90000"/>
              </a:lnSpc>
            </a:pPr>
            <a:r>
              <a:rPr lang="en-US" sz="2800" smtClean="0"/>
              <a:t>Stakeholders Input</a:t>
            </a:r>
          </a:p>
          <a:p>
            <a:pPr eaLnBrk="1" hangingPunct="1">
              <a:lnSpc>
                <a:spcPct val="90000"/>
              </a:lnSpc>
            </a:pPr>
            <a:r>
              <a:rPr lang="en-US" sz="2800" smtClean="0"/>
              <a:t>Malaysian Engineering Education Model</a:t>
            </a:r>
          </a:p>
          <a:p>
            <a:pPr lvl="1" eaLnBrk="1" hangingPunct="1">
              <a:lnSpc>
                <a:spcPct val="90000"/>
              </a:lnSpc>
            </a:pPr>
            <a:r>
              <a:rPr lang="en-US" sz="2400" smtClean="0"/>
              <a:t>Global &amp; strategic</a:t>
            </a:r>
          </a:p>
          <a:p>
            <a:pPr lvl="1" eaLnBrk="1" hangingPunct="1">
              <a:lnSpc>
                <a:spcPct val="90000"/>
              </a:lnSpc>
            </a:pPr>
            <a:r>
              <a:rPr lang="en-US" sz="2400" smtClean="0"/>
              <a:t>Industrial</a:t>
            </a:r>
          </a:p>
          <a:p>
            <a:pPr lvl="1" eaLnBrk="1" hangingPunct="1">
              <a:lnSpc>
                <a:spcPct val="90000"/>
              </a:lnSpc>
            </a:pPr>
            <a:r>
              <a:rPr lang="en-US" sz="2400" smtClean="0"/>
              <a:t>Humanistic</a:t>
            </a:r>
          </a:p>
          <a:p>
            <a:pPr lvl="1" eaLnBrk="1" hangingPunct="1">
              <a:lnSpc>
                <a:spcPct val="90000"/>
              </a:lnSpc>
            </a:pPr>
            <a:r>
              <a:rPr lang="en-US" sz="2400" smtClean="0"/>
              <a:t>Practical</a:t>
            </a:r>
          </a:p>
          <a:p>
            <a:pPr lvl="1" eaLnBrk="1" hangingPunct="1">
              <a:lnSpc>
                <a:spcPct val="90000"/>
              </a:lnSpc>
            </a:pPr>
            <a:r>
              <a:rPr lang="en-US" sz="2400" smtClean="0"/>
              <a:t>Scientific</a:t>
            </a:r>
          </a:p>
          <a:p>
            <a:pPr lvl="1" eaLnBrk="1" hangingPunct="1">
              <a:lnSpc>
                <a:spcPct val="90000"/>
              </a:lnSpc>
            </a:pPr>
            <a:r>
              <a:rPr lang="en-US" sz="2400" smtClean="0"/>
              <a:t>Professional</a:t>
            </a:r>
          </a:p>
          <a:p>
            <a:pPr eaLnBrk="1" hangingPunct="1">
              <a:lnSpc>
                <a:spcPct val="90000"/>
              </a:lnSpc>
            </a:pPr>
            <a:r>
              <a:rPr lang="en-US" sz="2800" smtClean="0"/>
              <a:t>SWOT Analysis</a:t>
            </a:r>
          </a:p>
        </p:txBody>
      </p:sp>
    </p:spTree>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Footer Placeholder 4"/>
          <p:cNvSpPr>
            <a:spLocks noGrp="1"/>
          </p:cNvSpPr>
          <p:nvPr>
            <p:ph type="ftr" sz="quarter" idx="11"/>
          </p:nvPr>
        </p:nvSpPr>
        <p:spPr>
          <a:noFill/>
        </p:spPr>
        <p:txBody>
          <a:bodyPr/>
          <a:lstStyle/>
          <a:p>
            <a:r>
              <a:rPr lang="en-GB" smtClean="0">
                <a:latin typeface="Times New Roman" pitchFamily="18" charset="0"/>
              </a:rPr>
              <a:t>Megat Johari Megat Mohd Noor</a:t>
            </a:r>
          </a:p>
        </p:txBody>
      </p:sp>
      <p:sp>
        <p:nvSpPr>
          <p:cNvPr id="28675" name="Slide Number Placeholder 5"/>
          <p:cNvSpPr>
            <a:spLocks noGrp="1"/>
          </p:cNvSpPr>
          <p:nvPr>
            <p:ph type="sldNum" sz="quarter" idx="12"/>
          </p:nvPr>
        </p:nvSpPr>
        <p:spPr>
          <a:noFill/>
        </p:spPr>
        <p:txBody>
          <a:bodyPr/>
          <a:lstStyle/>
          <a:p>
            <a:fld id="{5EF1BF30-DDEA-4232-B1C1-7389343C3553}" type="slidenum">
              <a:rPr lang="en-GB" smtClean="0">
                <a:latin typeface="Times New Roman" pitchFamily="18" charset="0"/>
              </a:rPr>
              <a:pPr/>
              <a:t>41</a:t>
            </a:fld>
            <a:endParaRPr lang="en-GB" smtClean="0">
              <a:latin typeface="Times New Roman" pitchFamily="18" charset="0"/>
            </a:endParaRPr>
          </a:p>
        </p:txBody>
      </p:sp>
      <p:sp>
        <p:nvSpPr>
          <p:cNvPr id="28676" name="Rectangle 2"/>
          <p:cNvSpPr>
            <a:spLocks noGrp="1" noChangeArrowheads="1"/>
          </p:cNvSpPr>
          <p:nvPr>
            <p:ph type="title"/>
          </p:nvPr>
        </p:nvSpPr>
        <p:spPr>
          <a:xfrm>
            <a:off x="304800" y="188640"/>
            <a:ext cx="8458200" cy="1143000"/>
          </a:xfrm>
          <a:solidFill>
            <a:srgbClr val="FFFF00"/>
          </a:solidFill>
        </p:spPr>
        <p:txBody>
          <a:bodyPr>
            <a:normAutofit fontScale="90000"/>
          </a:bodyPr>
          <a:lstStyle/>
          <a:p>
            <a:pPr eaLnBrk="1" hangingPunct="1"/>
            <a:r>
              <a:rPr lang="en-US" b="1" smtClean="0">
                <a:latin typeface="Tahoma" pitchFamily="34" charset="0"/>
                <a:cs typeface="Tahoma" pitchFamily="34" charset="0"/>
              </a:rPr>
              <a:t>Characteristics of OBE curricula</a:t>
            </a:r>
            <a:endParaRPr lang="en-US" b="1" smtClean="0"/>
          </a:p>
        </p:txBody>
      </p:sp>
      <p:sp>
        <p:nvSpPr>
          <p:cNvPr id="28677" name="Rectangle 3"/>
          <p:cNvSpPr>
            <a:spLocks noGrp="1" noChangeArrowheads="1"/>
          </p:cNvSpPr>
          <p:nvPr>
            <p:ph type="body" idx="1"/>
          </p:nvPr>
        </p:nvSpPr>
        <p:spPr/>
        <p:txBody>
          <a:bodyPr/>
          <a:lstStyle/>
          <a:p>
            <a:pPr eaLnBrk="1" hangingPunct="1"/>
            <a:r>
              <a:rPr lang="en-US" sz="2800" smtClean="0">
                <a:latin typeface="Tahoma" pitchFamily="34" charset="0"/>
                <a:cs typeface="Tahoma" pitchFamily="34" charset="0"/>
              </a:rPr>
              <a:t>It has programme objectives, programme outcomes, course learning outcomes and performance indicators.</a:t>
            </a:r>
            <a:endParaRPr lang="en-US" sz="2800" smtClean="0">
              <a:cs typeface="Times New Roman" pitchFamily="18" charset="0"/>
            </a:endParaRPr>
          </a:p>
          <a:p>
            <a:pPr eaLnBrk="1" hangingPunct="1"/>
            <a:r>
              <a:rPr lang="en-US" sz="2800" smtClean="0">
                <a:latin typeface="Tahoma" pitchFamily="34" charset="0"/>
                <a:cs typeface="Tahoma" pitchFamily="34" charset="0"/>
              </a:rPr>
              <a:t>It is objective and outcome driven, where every stated objective and outcomes can be assessed and evaluated. </a:t>
            </a:r>
            <a:endParaRPr lang="en-US" sz="2800" smtClean="0">
              <a:cs typeface="Times New Roman" pitchFamily="18" charset="0"/>
            </a:endParaRPr>
          </a:p>
          <a:p>
            <a:pPr eaLnBrk="1" hangingPunct="1"/>
            <a:r>
              <a:rPr lang="en-US" sz="2800" smtClean="0">
                <a:latin typeface="Tahoma" pitchFamily="34" charset="0"/>
                <a:cs typeface="Tahoma" pitchFamily="34" charset="0"/>
              </a:rPr>
              <a:t>It is centered around the needs of the students and the stakeholders.</a:t>
            </a:r>
            <a:endParaRPr lang="en-US" sz="2800" smtClean="0">
              <a:cs typeface="Times New Roman" pitchFamily="18" charset="0"/>
            </a:endParaRPr>
          </a:p>
          <a:p>
            <a:pPr eaLnBrk="1" hangingPunct="1"/>
            <a:endParaRPr lang="en-US" sz="2800" smtClean="0"/>
          </a:p>
        </p:txBody>
      </p:sp>
    </p:spTree>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Footer Placeholder 4"/>
          <p:cNvSpPr>
            <a:spLocks noGrp="1"/>
          </p:cNvSpPr>
          <p:nvPr>
            <p:ph type="ftr" sz="quarter" idx="11"/>
          </p:nvPr>
        </p:nvSpPr>
        <p:spPr>
          <a:noFill/>
        </p:spPr>
        <p:txBody>
          <a:bodyPr/>
          <a:lstStyle/>
          <a:p>
            <a:r>
              <a:rPr lang="en-GB" smtClean="0">
                <a:latin typeface="Times New Roman" pitchFamily="18" charset="0"/>
              </a:rPr>
              <a:t>Megat Johari Megat Mohd Noor</a:t>
            </a:r>
          </a:p>
        </p:txBody>
      </p:sp>
      <p:sp>
        <p:nvSpPr>
          <p:cNvPr id="29699" name="Slide Number Placeholder 5"/>
          <p:cNvSpPr>
            <a:spLocks noGrp="1"/>
          </p:cNvSpPr>
          <p:nvPr>
            <p:ph type="sldNum" sz="quarter" idx="12"/>
          </p:nvPr>
        </p:nvSpPr>
        <p:spPr>
          <a:noFill/>
        </p:spPr>
        <p:txBody>
          <a:bodyPr/>
          <a:lstStyle/>
          <a:p>
            <a:fld id="{020B76BD-40AD-4E15-889F-D43805305237}" type="slidenum">
              <a:rPr lang="en-GB" smtClean="0">
                <a:latin typeface="Times New Roman" pitchFamily="18" charset="0"/>
              </a:rPr>
              <a:pPr/>
              <a:t>42</a:t>
            </a:fld>
            <a:endParaRPr lang="en-GB" smtClean="0">
              <a:latin typeface="Times New Roman" pitchFamily="18" charset="0"/>
            </a:endParaRPr>
          </a:p>
        </p:txBody>
      </p:sp>
      <p:sp>
        <p:nvSpPr>
          <p:cNvPr id="29700" name="Rectangle 2"/>
          <p:cNvSpPr>
            <a:spLocks noGrp="1" noChangeArrowheads="1"/>
          </p:cNvSpPr>
          <p:nvPr>
            <p:ph type="title"/>
          </p:nvPr>
        </p:nvSpPr>
        <p:spPr>
          <a:xfrm>
            <a:off x="107504" y="357188"/>
            <a:ext cx="8928992" cy="1055588"/>
          </a:xfrm>
          <a:solidFill>
            <a:srgbClr val="FFFF00"/>
          </a:solidFill>
        </p:spPr>
        <p:txBody>
          <a:bodyPr>
            <a:normAutofit/>
          </a:bodyPr>
          <a:lstStyle/>
          <a:p>
            <a:pPr eaLnBrk="1" hangingPunct="1"/>
            <a:r>
              <a:rPr lang="en-US" sz="3200" b="1" smtClean="0">
                <a:latin typeface="Tahoma" pitchFamily="34" charset="0"/>
                <a:cs typeface="Tahoma" pitchFamily="34" charset="0"/>
              </a:rPr>
              <a:t>Characteristics of OBE curricula cont….</a:t>
            </a:r>
          </a:p>
        </p:txBody>
      </p:sp>
      <p:sp>
        <p:nvSpPr>
          <p:cNvPr id="29701" name="Rectangle 3"/>
          <p:cNvSpPr>
            <a:spLocks noGrp="1" noChangeArrowheads="1"/>
          </p:cNvSpPr>
          <p:nvPr>
            <p:ph type="body" idx="1"/>
          </p:nvPr>
        </p:nvSpPr>
        <p:spPr/>
        <p:txBody>
          <a:bodyPr/>
          <a:lstStyle/>
          <a:p>
            <a:pPr eaLnBrk="1" hangingPunct="1">
              <a:lnSpc>
                <a:spcPct val="90000"/>
              </a:lnSpc>
            </a:pPr>
            <a:r>
              <a:rPr lang="en-US" sz="2800" smtClean="0">
                <a:latin typeface="Tahoma" pitchFamily="34" charset="0"/>
                <a:cs typeface="Tahoma" pitchFamily="34" charset="0"/>
              </a:rPr>
              <a:t>Every learning outcome is intentional and therefore the outcomes must be assessed using suitable performance indicators.</a:t>
            </a:r>
            <a:endParaRPr lang="en-US" sz="2800" smtClean="0">
              <a:cs typeface="Times New Roman" pitchFamily="18" charset="0"/>
            </a:endParaRPr>
          </a:p>
          <a:p>
            <a:pPr eaLnBrk="1" hangingPunct="1">
              <a:lnSpc>
                <a:spcPct val="90000"/>
              </a:lnSpc>
            </a:pPr>
            <a:r>
              <a:rPr lang="en-US" sz="2800" smtClean="0">
                <a:latin typeface="Tahoma" pitchFamily="34" charset="0"/>
                <a:cs typeface="Tahoma" pitchFamily="34" charset="0"/>
              </a:rPr>
              <a:t>Programme objectives address the graduates attainment within 3-5 years after their graduation.</a:t>
            </a:r>
            <a:endParaRPr lang="en-US" sz="2800" smtClean="0">
              <a:cs typeface="Times New Roman" pitchFamily="18" charset="0"/>
            </a:endParaRPr>
          </a:p>
          <a:p>
            <a:pPr eaLnBrk="1" hangingPunct="1">
              <a:lnSpc>
                <a:spcPct val="90000"/>
              </a:lnSpc>
            </a:pPr>
            <a:r>
              <a:rPr lang="en-US" sz="2800" smtClean="0">
                <a:latin typeface="Tahoma" pitchFamily="34" charset="0"/>
                <a:cs typeface="Tahoma" pitchFamily="34" charset="0"/>
              </a:rPr>
              <a:t>Programme outcomes, which consist of abilities to be attained by students before they graduate, are formulated based on the programme objectives.</a:t>
            </a:r>
          </a:p>
        </p:txBody>
      </p:sp>
    </p:spTree>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Footer Placeholder 4"/>
          <p:cNvSpPr>
            <a:spLocks noGrp="1"/>
          </p:cNvSpPr>
          <p:nvPr>
            <p:ph type="ftr" sz="quarter" idx="11"/>
          </p:nvPr>
        </p:nvSpPr>
        <p:spPr>
          <a:noFill/>
        </p:spPr>
        <p:txBody>
          <a:bodyPr/>
          <a:lstStyle/>
          <a:p>
            <a:r>
              <a:rPr lang="en-GB" smtClean="0">
                <a:latin typeface="Times New Roman" pitchFamily="18" charset="0"/>
              </a:rPr>
              <a:t>Megat Johari Megat Mohd Noor</a:t>
            </a:r>
          </a:p>
        </p:txBody>
      </p:sp>
      <p:sp>
        <p:nvSpPr>
          <p:cNvPr id="30723" name="Slide Number Placeholder 5"/>
          <p:cNvSpPr>
            <a:spLocks noGrp="1"/>
          </p:cNvSpPr>
          <p:nvPr>
            <p:ph type="sldNum" sz="quarter" idx="12"/>
          </p:nvPr>
        </p:nvSpPr>
        <p:spPr>
          <a:noFill/>
        </p:spPr>
        <p:txBody>
          <a:bodyPr/>
          <a:lstStyle/>
          <a:p>
            <a:fld id="{CDDD21F3-0493-4D3E-BAA0-E2600080ED7B}" type="slidenum">
              <a:rPr lang="en-GB" smtClean="0">
                <a:latin typeface="Times New Roman" pitchFamily="18" charset="0"/>
              </a:rPr>
              <a:pPr/>
              <a:t>43</a:t>
            </a:fld>
            <a:endParaRPr lang="en-GB" smtClean="0">
              <a:latin typeface="Times New Roman" pitchFamily="18" charset="0"/>
            </a:endParaRPr>
          </a:p>
        </p:txBody>
      </p:sp>
      <p:sp>
        <p:nvSpPr>
          <p:cNvPr id="30724" name="Rectangle 2"/>
          <p:cNvSpPr>
            <a:spLocks noGrp="1" noChangeArrowheads="1"/>
          </p:cNvSpPr>
          <p:nvPr>
            <p:ph type="title"/>
          </p:nvPr>
        </p:nvSpPr>
        <p:spPr>
          <a:xfrm>
            <a:off x="228600" y="357188"/>
            <a:ext cx="8534400" cy="1395412"/>
          </a:xfrm>
          <a:solidFill>
            <a:srgbClr val="FFFF00"/>
          </a:solidFill>
        </p:spPr>
        <p:txBody>
          <a:bodyPr>
            <a:normAutofit/>
          </a:bodyPr>
          <a:lstStyle/>
          <a:p>
            <a:pPr eaLnBrk="1" hangingPunct="1"/>
            <a:r>
              <a:rPr lang="en-US" sz="3200" b="1" smtClean="0">
                <a:latin typeface="Tahoma" pitchFamily="34" charset="0"/>
                <a:cs typeface="Tahoma" pitchFamily="34" charset="0"/>
              </a:rPr>
              <a:t>Characteristics of OBE curricula cont….</a:t>
            </a:r>
          </a:p>
        </p:txBody>
      </p:sp>
      <p:sp>
        <p:nvSpPr>
          <p:cNvPr id="30725" name="Rectangle 3"/>
          <p:cNvSpPr>
            <a:spLocks noGrp="1" noChangeArrowheads="1"/>
          </p:cNvSpPr>
          <p:nvPr>
            <p:ph type="body" idx="1"/>
          </p:nvPr>
        </p:nvSpPr>
        <p:spPr>
          <a:xfrm>
            <a:off x="323528" y="1857374"/>
            <a:ext cx="8424936" cy="4379937"/>
          </a:xfrm>
        </p:spPr>
        <p:txBody>
          <a:bodyPr>
            <a:normAutofit/>
          </a:bodyPr>
          <a:lstStyle/>
          <a:p>
            <a:pPr eaLnBrk="1" hangingPunct="1">
              <a:lnSpc>
                <a:spcPct val="90000"/>
              </a:lnSpc>
            </a:pPr>
            <a:r>
              <a:rPr lang="en-US" sz="2800" dirty="0" err="1" smtClean="0">
                <a:latin typeface="Tahoma" pitchFamily="34" charset="0"/>
                <a:cs typeface="Tahoma" pitchFamily="34" charset="0"/>
              </a:rPr>
              <a:t>Programme</a:t>
            </a:r>
            <a:r>
              <a:rPr lang="en-US" sz="2800" dirty="0" smtClean="0">
                <a:latin typeface="Tahoma" pitchFamily="34" charset="0"/>
                <a:cs typeface="Tahoma" pitchFamily="34" charset="0"/>
              </a:rPr>
              <a:t> outcomes address Knowledge, Skills and Attitudes to be attained by students.</a:t>
            </a:r>
          </a:p>
          <a:p>
            <a:pPr eaLnBrk="1" hangingPunct="1">
              <a:lnSpc>
                <a:spcPct val="90000"/>
              </a:lnSpc>
            </a:pPr>
            <a:r>
              <a:rPr lang="en-US" sz="2800" dirty="0" smtClean="0">
                <a:latin typeface="Tahoma" pitchFamily="34" charset="0"/>
                <a:cs typeface="Tahoma" pitchFamily="34" charset="0"/>
              </a:rPr>
              <a:t>Course outcomes must satisfy the stated </a:t>
            </a:r>
            <a:r>
              <a:rPr lang="en-US" sz="2800" dirty="0" err="1" smtClean="0">
                <a:latin typeface="Tahoma" pitchFamily="34" charset="0"/>
                <a:cs typeface="Tahoma" pitchFamily="34" charset="0"/>
              </a:rPr>
              <a:t>programme</a:t>
            </a:r>
            <a:r>
              <a:rPr lang="en-US" sz="2800" dirty="0" smtClean="0">
                <a:latin typeface="Tahoma" pitchFamily="34" charset="0"/>
                <a:cs typeface="Tahoma" pitchFamily="34" charset="0"/>
              </a:rPr>
              <a:t> outcomes.  There is no need for ANY (individual) course to address all </a:t>
            </a:r>
            <a:r>
              <a:rPr lang="en-US" sz="2800" dirty="0" err="1" smtClean="0">
                <a:latin typeface="Tahoma" pitchFamily="34" charset="0"/>
                <a:cs typeface="Tahoma" pitchFamily="34" charset="0"/>
              </a:rPr>
              <a:t>programme</a:t>
            </a:r>
            <a:r>
              <a:rPr lang="en-US" sz="2800" dirty="0" smtClean="0">
                <a:latin typeface="Tahoma" pitchFamily="34" charset="0"/>
                <a:cs typeface="Tahoma" pitchFamily="34" charset="0"/>
              </a:rPr>
              <a:t> outcomes. </a:t>
            </a:r>
          </a:p>
          <a:p>
            <a:pPr eaLnBrk="1" hangingPunct="1">
              <a:lnSpc>
                <a:spcPct val="90000"/>
              </a:lnSpc>
            </a:pPr>
            <a:r>
              <a:rPr lang="en-US" sz="2800" dirty="0" smtClean="0">
                <a:latin typeface="Tahoma" pitchFamily="34" charset="0"/>
                <a:cs typeface="Tahoma" pitchFamily="34" charset="0"/>
              </a:rPr>
              <a:t>Teaching/ Learning method may have to be integrated to include different delivery methods to complement the traditional Lecture method.</a:t>
            </a:r>
            <a:endParaRPr lang="en-US" sz="2800" dirty="0" smtClean="0"/>
          </a:p>
        </p:txBody>
      </p:sp>
    </p:spTree>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ChangeArrowheads="1"/>
          </p:cNvSpPr>
          <p:nvPr/>
        </p:nvSpPr>
        <p:spPr bwMode="auto">
          <a:xfrm>
            <a:off x="533400" y="304800"/>
            <a:ext cx="7772400" cy="1143000"/>
          </a:xfrm>
          <a:prstGeom prst="rect">
            <a:avLst/>
          </a:prstGeom>
          <a:solidFill>
            <a:srgbClr val="FFFF00"/>
          </a:solidFill>
          <a:ln w="9525">
            <a:noFill/>
            <a:miter lim="800000"/>
            <a:headEnd/>
            <a:tailEnd/>
          </a:ln>
          <a:effectLst/>
        </p:spPr>
        <p:txBody>
          <a:bodyPr lIns="92075" tIns="46038" rIns="92075" bIns="46038" anchor="ctr"/>
          <a:lstStyle/>
          <a:p>
            <a:pPr algn="ctr">
              <a:defRPr/>
            </a:pPr>
            <a:r>
              <a:rPr lang="en-US" sz="4000" b="1">
                <a:solidFill>
                  <a:schemeClr val="tx2"/>
                </a:solidFill>
                <a:effectLst>
                  <a:outerShdw blurRad="38100" dist="38100" dir="2700000" algn="tl">
                    <a:srgbClr val="000000"/>
                  </a:outerShdw>
                </a:effectLst>
                <a:latin typeface="Times New Roman" charset="0"/>
              </a:rPr>
              <a:t>Issues on Implementation of OBE</a:t>
            </a:r>
            <a:endParaRPr lang="en-GB" sz="4000" b="1">
              <a:solidFill>
                <a:schemeClr val="tx2"/>
              </a:solidFill>
              <a:effectLst>
                <a:outerShdw blurRad="38100" dist="38100" dir="2700000" algn="tl">
                  <a:srgbClr val="000000"/>
                </a:outerShdw>
              </a:effectLst>
              <a:latin typeface="Times New Roman" charset="0"/>
            </a:endParaRPr>
          </a:p>
        </p:txBody>
      </p:sp>
      <p:sp>
        <p:nvSpPr>
          <p:cNvPr id="44035" name="Text Box 3"/>
          <p:cNvSpPr txBox="1">
            <a:spLocks noChangeArrowheads="1"/>
          </p:cNvSpPr>
          <p:nvPr/>
        </p:nvSpPr>
        <p:spPr bwMode="auto">
          <a:xfrm>
            <a:off x="304800" y="1600200"/>
            <a:ext cx="8458200" cy="3886200"/>
          </a:xfrm>
          <a:prstGeom prst="rect">
            <a:avLst/>
          </a:prstGeom>
          <a:noFill/>
          <a:ln w="12700" cap="sq">
            <a:noFill/>
            <a:miter lim="800000"/>
            <a:headEnd type="none" w="sm" len="sm"/>
            <a:tailEnd type="none" w="sm" len="sm"/>
          </a:ln>
          <a:effectLst/>
        </p:spPr>
        <p:txBody>
          <a:bodyPr/>
          <a:lstStyle/>
          <a:p>
            <a:pPr marL="342900" indent="-342900" algn="ctr">
              <a:spcBef>
                <a:spcPct val="50000"/>
              </a:spcBef>
              <a:buClr>
                <a:schemeClr val="hlink"/>
              </a:buClr>
              <a:buSzPct val="60000"/>
              <a:buFont typeface="Wingdings" pitchFamily="2" charset="2"/>
              <a:buChar char="n"/>
              <a:defRPr/>
            </a:pPr>
            <a:r>
              <a:rPr lang="en-US" sz="2800" dirty="0">
                <a:effectLst>
                  <a:outerShdw blurRad="38100" dist="38100" dir="2700000" algn="tl">
                    <a:srgbClr val="000000"/>
                  </a:outerShdw>
                </a:effectLst>
                <a:latin typeface="Times New Roman" charset="0"/>
              </a:rPr>
              <a:t> Effective Programme Educational Objectives (PEO)</a:t>
            </a:r>
          </a:p>
          <a:p>
            <a:pPr marL="342900" indent="-342900" algn="ctr">
              <a:spcBef>
                <a:spcPct val="50000"/>
              </a:spcBef>
              <a:buClr>
                <a:schemeClr val="hlink"/>
              </a:buClr>
              <a:buSzPct val="60000"/>
              <a:buFont typeface="Wingdings" pitchFamily="2" charset="2"/>
              <a:buChar char="n"/>
              <a:defRPr/>
            </a:pPr>
            <a:r>
              <a:rPr lang="en-US" sz="2800" dirty="0">
                <a:effectLst>
                  <a:outerShdw blurRad="38100" dist="38100" dir="2700000" algn="tl">
                    <a:srgbClr val="000000"/>
                  </a:outerShdw>
                </a:effectLst>
                <a:latin typeface="Times New Roman" charset="0"/>
              </a:rPr>
              <a:t> Effective Programme Outcomes (PO).</a:t>
            </a:r>
          </a:p>
          <a:p>
            <a:pPr marL="342900" indent="-342900" algn="ctr">
              <a:spcBef>
                <a:spcPct val="50000"/>
              </a:spcBef>
              <a:buClr>
                <a:schemeClr val="hlink"/>
              </a:buClr>
              <a:buSzPct val="60000"/>
              <a:buFont typeface="Wingdings" pitchFamily="2" charset="2"/>
              <a:buChar char="n"/>
              <a:defRPr/>
            </a:pPr>
            <a:r>
              <a:rPr lang="en-US" sz="2800" dirty="0">
                <a:effectLst>
                  <a:outerShdw blurRad="38100" dist="38100" dir="2700000" algn="tl">
                    <a:srgbClr val="000000"/>
                  </a:outerShdw>
                </a:effectLst>
                <a:latin typeface="Times New Roman" charset="0"/>
              </a:rPr>
              <a:t> Practical </a:t>
            </a:r>
            <a:r>
              <a:rPr lang="en-US" sz="2800" u="sng" dirty="0">
                <a:effectLst>
                  <a:outerShdw blurRad="38100" dist="38100" dir="2700000" algn="tl">
                    <a:srgbClr val="000000"/>
                  </a:outerShdw>
                </a:effectLst>
                <a:latin typeface="Times New Roman" charset="0"/>
              </a:rPr>
              <a:t>Assessment Tools</a:t>
            </a:r>
            <a:r>
              <a:rPr lang="en-US" sz="2800" dirty="0">
                <a:effectLst>
                  <a:outerShdw blurRad="38100" dist="38100" dir="2700000" algn="tl">
                    <a:srgbClr val="000000"/>
                  </a:outerShdw>
                </a:effectLst>
                <a:latin typeface="Times New Roman" charset="0"/>
              </a:rPr>
              <a:t>.</a:t>
            </a:r>
          </a:p>
          <a:p>
            <a:pPr marL="342900" indent="-342900" algn="ctr">
              <a:spcBef>
                <a:spcPct val="50000"/>
              </a:spcBef>
              <a:buClr>
                <a:schemeClr val="hlink"/>
              </a:buClr>
              <a:buSzPct val="60000"/>
              <a:buFont typeface="Wingdings" pitchFamily="2" charset="2"/>
              <a:buChar char="n"/>
              <a:defRPr/>
            </a:pPr>
            <a:r>
              <a:rPr lang="en-US" sz="2800" dirty="0">
                <a:effectLst>
                  <a:outerShdw blurRad="38100" dist="38100" dir="2700000" algn="tl">
                    <a:srgbClr val="000000"/>
                  </a:outerShdw>
                </a:effectLst>
                <a:latin typeface="Times New Roman" charset="0"/>
              </a:rPr>
              <a:t> Effective </a:t>
            </a:r>
            <a:r>
              <a:rPr lang="en-US" sz="2800" u="sng" dirty="0">
                <a:effectLst>
                  <a:outerShdw blurRad="38100" dist="38100" dir="2700000" algn="tl">
                    <a:srgbClr val="000000"/>
                  </a:outerShdw>
                </a:effectLst>
                <a:latin typeface="Times New Roman" charset="0"/>
              </a:rPr>
              <a:t>Assessment Planning</a:t>
            </a:r>
            <a:r>
              <a:rPr lang="en-US" sz="2800" dirty="0">
                <a:effectLst>
                  <a:outerShdw blurRad="38100" dist="38100" dir="2700000" algn="tl">
                    <a:srgbClr val="000000"/>
                  </a:outerShdw>
                </a:effectLst>
                <a:latin typeface="Times New Roman" charset="0"/>
              </a:rPr>
              <a:t>.</a:t>
            </a:r>
          </a:p>
          <a:p>
            <a:pPr marL="342900" indent="-342900" algn="ctr">
              <a:spcBef>
                <a:spcPct val="50000"/>
              </a:spcBef>
              <a:buClr>
                <a:schemeClr val="hlink"/>
              </a:buClr>
              <a:buSzPct val="60000"/>
              <a:buFont typeface="Wingdings" pitchFamily="2" charset="2"/>
              <a:buChar char="n"/>
              <a:defRPr/>
            </a:pPr>
            <a:r>
              <a:rPr lang="en-US" sz="2800" dirty="0">
                <a:effectLst>
                  <a:outerShdw blurRad="38100" dist="38100" dir="2700000" algn="tl">
                    <a:srgbClr val="000000"/>
                  </a:outerShdw>
                </a:effectLst>
                <a:latin typeface="Times New Roman" charset="0"/>
              </a:rPr>
              <a:t> Robust </a:t>
            </a:r>
            <a:r>
              <a:rPr lang="en-US" sz="2800" u="sng" dirty="0">
                <a:effectLst>
                  <a:outerShdw blurRad="38100" dist="38100" dir="2700000" algn="tl">
                    <a:srgbClr val="000000"/>
                  </a:outerShdw>
                </a:effectLst>
                <a:latin typeface="Times New Roman" charset="0"/>
              </a:rPr>
              <a:t>Evaluation Planning</a:t>
            </a:r>
            <a:r>
              <a:rPr lang="en-US" sz="2800" dirty="0">
                <a:effectLst>
                  <a:outerShdw blurRad="38100" dist="38100" dir="2700000" algn="tl">
                    <a:srgbClr val="000000"/>
                  </a:outerShdw>
                </a:effectLst>
                <a:latin typeface="Times New Roman" charset="0"/>
              </a:rPr>
              <a:t>.</a:t>
            </a:r>
          </a:p>
          <a:p>
            <a:pPr marL="342900" indent="-342900" algn="ctr">
              <a:spcBef>
                <a:spcPct val="50000"/>
              </a:spcBef>
              <a:buClr>
                <a:schemeClr val="hlink"/>
              </a:buClr>
              <a:buSzPct val="60000"/>
              <a:buFont typeface="Wingdings" pitchFamily="2" charset="2"/>
              <a:buChar char="n"/>
              <a:defRPr/>
            </a:pPr>
            <a:r>
              <a:rPr lang="en-US" sz="2800" u="sng" dirty="0">
                <a:effectLst>
                  <a:outerShdw blurRad="38100" dist="38100" dir="2700000" algn="tl">
                    <a:srgbClr val="000000"/>
                  </a:outerShdw>
                </a:effectLst>
                <a:latin typeface="Times New Roman" charset="0"/>
              </a:rPr>
              <a:t>CQI</a:t>
            </a:r>
            <a:r>
              <a:rPr lang="en-US" sz="2800" dirty="0">
                <a:effectLst>
                  <a:outerShdw blurRad="38100" dist="38100" dir="2700000" algn="tl">
                    <a:srgbClr val="000000"/>
                  </a:outerShdw>
                </a:effectLst>
                <a:latin typeface="Times New Roman" charset="0"/>
              </a:rPr>
              <a:t> procedures in place</a:t>
            </a:r>
          </a:p>
        </p:txBody>
      </p:sp>
      <p:sp>
        <p:nvSpPr>
          <p:cNvPr id="25604" name="Text Box 4"/>
          <p:cNvSpPr txBox="1">
            <a:spLocks noChangeArrowheads="1"/>
          </p:cNvSpPr>
          <p:nvPr/>
        </p:nvSpPr>
        <p:spPr bwMode="auto">
          <a:xfrm>
            <a:off x="1676400" y="6019800"/>
            <a:ext cx="6008688" cy="396875"/>
          </a:xfrm>
          <a:prstGeom prst="rect">
            <a:avLst/>
          </a:prstGeom>
          <a:noFill/>
          <a:ln w="9525">
            <a:noFill/>
            <a:miter lim="800000"/>
            <a:headEnd/>
            <a:tailEnd/>
          </a:ln>
        </p:spPr>
        <p:txBody>
          <a:bodyPr wrap="none">
            <a:spAutoFit/>
          </a:bodyPr>
          <a:lstStyle/>
          <a:p>
            <a:r>
              <a:rPr lang="en-US" sz="2000" b="1">
                <a:latin typeface="Arial" pitchFamily="34" charset="0"/>
              </a:rPr>
              <a:t>Management Driven! Management Commitment!</a:t>
            </a:r>
          </a:p>
        </p:txBody>
      </p:sp>
      <p:pic>
        <p:nvPicPr>
          <p:cNvPr id="25605" name="Picture 5" descr="ag00020_"/>
          <p:cNvPicPr>
            <a:picLocks noChangeAspect="1" noChangeArrowheads="1" noCrop="1"/>
          </p:cNvPicPr>
          <p:nvPr/>
        </p:nvPicPr>
        <p:blipFill>
          <a:blip r:embed="rId2" cstate="print"/>
          <a:srcRect/>
          <a:stretch>
            <a:fillRect/>
          </a:stretch>
        </p:blipFill>
        <p:spPr bwMode="auto">
          <a:xfrm>
            <a:off x="0" y="3048000"/>
            <a:ext cx="2514600" cy="1862138"/>
          </a:xfrm>
          <a:prstGeom prst="rect">
            <a:avLst/>
          </a:prstGeom>
          <a:noFill/>
          <a:ln w="9525">
            <a:noFill/>
            <a:miter lim="800000"/>
            <a:headEnd/>
            <a:tailEnd/>
          </a:ln>
        </p:spPr>
      </p:pic>
    </p:spTree>
  </p:cSld>
  <p:clrMapOvr>
    <a:masterClrMapping/>
  </p:clrMapOvr>
  <p:transition xmlns:p14="http://schemas.microsoft.com/office/powerpoint/2010/main">
    <p:cover dir="ld"/>
  </p:transition>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Arrow Connector 15"/>
          <p:cNvCxnSpPr>
            <a:stCxn id="18436" idx="2"/>
          </p:cNvCxnSpPr>
          <p:nvPr/>
        </p:nvCxnSpPr>
        <p:spPr>
          <a:xfrm>
            <a:off x="3229769" y="2387601"/>
            <a:ext cx="46087" cy="298561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38242" name="Rectangle 2"/>
          <p:cNvSpPr>
            <a:spLocks noChangeArrowheads="1"/>
          </p:cNvSpPr>
          <p:nvPr/>
        </p:nvSpPr>
        <p:spPr bwMode="auto">
          <a:xfrm>
            <a:off x="571500" y="500063"/>
            <a:ext cx="7772400" cy="714375"/>
          </a:xfrm>
          <a:prstGeom prst="rect">
            <a:avLst/>
          </a:prstGeom>
          <a:solidFill>
            <a:srgbClr val="FFCCFF"/>
          </a:solidFill>
          <a:ln w="9525">
            <a:noFill/>
            <a:miter lim="800000"/>
            <a:headEnd/>
            <a:tailEnd/>
          </a:ln>
          <a:effectLst/>
        </p:spPr>
        <p:txBody>
          <a:bodyPr anchor="b"/>
          <a:lstStyle/>
          <a:p>
            <a:pPr algn="ctr">
              <a:defRPr/>
            </a:pPr>
            <a:r>
              <a:rPr lang="en-US" sz="4500" b="1" dirty="0">
                <a:solidFill>
                  <a:schemeClr val="tx2"/>
                </a:solidFill>
                <a:effectLst>
                  <a:outerShdw blurRad="38100" dist="38100" dir="2700000" algn="tl">
                    <a:srgbClr val="000000"/>
                  </a:outerShdw>
                </a:effectLst>
                <a:latin typeface="Arial Narrow" pitchFamily="34" charset="0"/>
              </a:rPr>
              <a:t>Different Levels of Outcomes</a:t>
            </a:r>
          </a:p>
        </p:txBody>
      </p:sp>
      <p:sp>
        <p:nvSpPr>
          <p:cNvPr id="18436" name="_s227345"/>
          <p:cNvSpPr>
            <a:spLocks noChangeArrowheads="1"/>
          </p:cNvSpPr>
          <p:nvPr/>
        </p:nvSpPr>
        <p:spPr bwMode="auto">
          <a:xfrm>
            <a:off x="547688" y="1772817"/>
            <a:ext cx="5364162" cy="614784"/>
          </a:xfrm>
          <a:prstGeom prst="roundRect">
            <a:avLst>
              <a:gd name="adj" fmla="val 16667"/>
            </a:avLst>
          </a:prstGeom>
          <a:solidFill>
            <a:srgbClr val="FF0000"/>
          </a:solidFill>
          <a:ln w="9525">
            <a:solidFill>
              <a:schemeClr val="tx1"/>
            </a:solidFill>
            <a:round/>
            <a:headEnd/>
            <a:tailEnd/>
          </a:ln>
        </p:spPr>
        <p:txBody>
          <a:bodyPr wrap="none" lIns="87782" tIns="43891" rIns="87782" bIns="43891" anchor="ctr"/>
          <a:lstStyle/>
          <a:p>
            <a:pPr algn="ctr"/>
            <a:r>
              <a:rPr lang="en-US" sz="2800" b="1" dirty="0" err="1" smtClean="0">
                <a:solidFill>
                  <a:srgbClr val="FFFF00"/>
                </a:solidFill>
                <a:latin typeface="Arial Narrow" pitchFamily="34" charset="0"/>
              </a:rPr>
              <a:t>Programme</a:t>
            </a:r>
            <a:r>
              <a:rPr lang="en-US" sz="2800" b="1" dirty="0" smtClean="0">
                <a:solidFill>
                  <a:srgbClr val="FFFF00"/>
                </a:solidFill>
                <a:latin typeface="Arial Narrow" pitchFamily="34" charset="0"/>
              </a:rPr>
              <a:t> </a:t>
            </a:r>
            <a:r>
              <a:rPr lang="en-US" sz="2800" b="1" dirty="0">
                <a:solidFill>
                  <a:srgbClr val="FFFF00"/>
                </a:solidFill>
                <a:latin typeface="Arial Narrow" pitchFamily="34" charset="0"/>
              </a:rPr>
              <a:t>Educational Objectives</a:t>
            </a:r>
          </a:p>
        </p:txBody>
      </p:sp>
      <p:sp>
        <p:nvSpPr>
          <p:cNvPr id="18437" name="_s227351"/>
          <p:cNvSpPr>
            <a:spLocks noChangeArrowheads="1"/>
          </p:cNvSpPr>
          <p:nvPr/>
        </p:nvSpPr>
        <p:spPr bwMode="auto">
          <a:xfrm>
            <a:off x="1285875" y="2774950"/>
            <a:ext cx="3929063" cy="646113"/>
          </a:xfrm>
          <a:prstGeom prst="roundRect">
            <a:avLst>
              <a:gd name="adj" fmla="val 16667"/>
            </a:avLst>
          </a:prstGeom>
          <a:solidFill>
            <a:srgbClr val="FF0000"/>
          </a:solidFill>
          <a:ln w="9525">
            <a:solidFill>
              <a:schemeClr val="tx1"/>
            </a:solidFill>
            <a:round/>
            <a:headEnd/>
            <a:tailEnd/>
          </a:ln>
        </p:spPr>
        <p:txBody>
          <a:bodyPr wrap="none" lIns="87782" tIns="43891" rIns="87782" bIns="43891" anchor="ctr"/>
          <a:lstStyle/>
          <a:p>
            <a:pPr algn="ctr">
              <a:lnSpc>
                <a:spcPct val="70000"/>
              </a:lnSpc>
            </a:pPr>
            <a:r>
              <a:rPr lang="en-US" sz="2800" b="1">
                <a:solidFill>
                  <a:srgbClr val="FFFF00"/>
                </a:solidFill>
                <a:latin typeface="Arial Narrow" pitchFamily="34" charset="0"/>
              </a:rPr>
              <a:t>Programme Outcomes</a:t>
            </a:r>
            <a:r>
              <a:rPr lang="en-US" sz="2800" b="1">
                <a:solidFill>
                  <a:srgbClr val="FFFF00"/>
                </a:solidFill>
                <a:latin typeface="Comic Sans MS" pitchFamily="66" charset="0"/>
              </a:rPr>
              <a:t> </a:t>
            </a:r>
          </a:p>
        </p:txBody>
      </p:sp>
      <p:sp>
        <p:nvSpPr>
          <p:cNvPr id="18438" name="_s227351"/>
          <p:cNvSpPr>
            <a:spLocks noChangeArrowheads="1"/>
          </p:cNvSpPr>
          <p:nvPr/>
        </p:nvSpPr>
        <p:spPr bwMode="auto">
          <a:xfrm>
            <a:off x="1265238" y="3854450"/>
            <a:ext cx="3978275" cy="646113"/>
          </a:xfrm>
          <a:prstGeom prst="roundRect">
            <a:avLst>
              <a:gd name="adj" fmla="val 16667"/>
            </a:avLst>
          </a:prstGeom>
          <a:solidFill>
            <a:srgbClr val="FF0000"/>
          </a:solidFill>
          <a:ln w="9525">
            <a:solidFill>
              <a:schemeClr val="tx1"/>
            </a:solidFill>
            <a:round/>
            <a:headEnd/>
            <a:tailEnd/>
          </a:ln>
        </p:spPr>
        <p:txBody>
          <a:bodyPr wrap="none" lIns="87782" tIns="43891" rIns="87782" bIns="43891" anchor="ctr"/>
          <a:lstStyle/>
          <a:p>
            <a:pPr algn="ctr">
              <a:lnSpc>
                <a:spcPct val="70000"/>
              </a:lnSpc>
            </a:pPr>
            <a:r>
              <a:rPr lang="en-US" sz="2800" b="1">
                <a:solidFill>
                  <a:srgbClr val="FFFF00"/>
                </a:solidFill>
                <a:latin typeface="Arial Narrow" pitchFamily="34" charset="0"/>
              </a:rPr>
              <a:t>Course/subject Outcomes</a:t>
            </a:r>
            <a:r>
              <a:rPr lang="en-US" sz="2800" b="1">
                <a:solidFill>
                  <a:srgbClr val="FFFF00"/>
                </a:solidFill>
                <a:latin typeface="Comic Sans MS" pitchFamily="66" charset="0"/>
              </a:rPr>
              <a:t> </a:t>
            </a:r>
          </a:p>
        </p:txBody>
      </p:sp>
      <p:sp>
        <p:nvSpPr>
          <p:cNvPr id="18439" name="_s227351"/>
          <p:cNvSpPr>
            <a:spLocks noChangeArrowheads="1"/>
          </p:cNvSpPr>
          <p:nvPr/>
        </p:nvSpPr>
        <p:spPr bwMode="auto">
          <a:xfrm>
            <a:off x="1330325" y="5053013"/>
            <a:ext cx="3978275" cy="646112"/>
          </a:xfrm>
          <a:prstGeom prst="roundRect">
            <a:avLst>
              <a:gd name="adj" fmla="val 16667"/>
            </a:avLst>
          </a:prstGeom>
          <a:solidFill>
            <a:srgbClr val="FF0000"/>
          </a:solidFill>
          <a:ln w="9525">
            <a:solidFill>
              <a:schemeClr val="tx1"/>
            </a:solidFill>
            <a:round/>
            <a:headEnd/>
            <a:tailEnd/>
          </a:ln>
        </p:spPr>
        <p:txBody>
          <a:bodyPr wrap="none" lIns="87782" tIns="43891" rIns="87782" bIns="43891" anchor="ctr"/>
          <a:lstStyle/>
          <a:p>
            <a:pPr algn="ctr">
              <a:lnSpc>
                <a:spcPct val="70000"/>
              </a:lnSpc>
            </a:pPr>
            <a:r>
              <a:rPr lang="en-US" sz="2800" b="1">
                <a:solidFill>
                  <a:srgbClr val="FFFF00"/>
                </a:solidFill>
                <a:latin typeface="Arial Narrow" pitchFamily="34" charset="0"/>
              </a:rPr>
              <a:t>Weekly/Topic  Outcomes</a:t>
            </a:r>
            <a:r>
              <a:rPr lang="en-US" sz="2800" b="1">
                <a:solidFill>
                  <a:srgbClr val="FFFF00"/>
                </a:solidFill>
                <a:latin typeface="Comic Sans MS" pitchFamily="66" charset="0"/>
              </a:rPr>
              <a:t> </a:t>
            </a:r>
          </a:p>
        </p:txBody>
      </p:sp>
      <p:sp>
        <p:nvSpPr>
          <p:cNvPr id="18440" name="Text Box 8"/>
          <p:cNvSpPr txBox="1">
            <a:spLocks noChangeArrowheads="1"/>
          </p:cNvSpPr>
          <p:nvPr/>
        </p:nvSpPr>
        <p:spPr bwMode="auto">
          <a:xfrm>
            <a:off x="5572125" y="2928938"/>
            <a:ext cx="2203548" cy="461665"/>
          </a:xfrm>
          <a:prstGeom prst="rect">
            <a:avLst/>
          </a:prstGeom>
          <a:noFill/>
          <a:ln w="9525">
            <a:noFill/>
            <a:miter lim="800000"/>
            <a:headEnd/>
            <a:tailEnd/>
          </a:ln>
        </p:spPr>
        <p:txBody>
          <a:bodyPr wrap="none">
            <a:spAutoFit/>
          </a:bodyPr>
          <a:lstStyle/>
          <a:p>
            <a:r>
              <a:rPr lang="en-US" sz="2400" b="1" dirty="0">
                <a:latin typeface="Arial Narrow" pitchFamily="34" charset="0"/>
              </a:rPr>
              <a:t>Upon graduation</a:t>
            </a:r>
          </a:p>
        </p:txBody>
      </p:sp>
      <p:sp>
        <p:nvSpPr>
          <p:cNvPr id="18441" name="Text Box 9"/>
          <p:cNvSpPr txBox="1">
            <a:spLocks noChangeArrowheads="1"/>
          </p:cNvSpPr>
          <p:nvPr/>
        </p:nvSpPr>
        <p:spPr bwMode="auto">
          <a:xfrm>
            <a:off x="5572125" y="4000500"/>
            <a:ext cx="3199614" cy="461665"/>
          </a:xfrm>
          <a:prstGeom prst="rect">
            <a:avLst/>
          </a:prstGeom>
          <a:noFill/>
          <a:ln w="9525">
            <a:noFill/>
            <a:miter lim="800000"/>
            <a:headEnd/>
            <a:tailEnd/>
          </a:ln>
        </p:spPr>
        <p:txBody>
          <a:bodyPr wrap="none">
            <a:spAutoFit/>
          </a:bodyPr>
          <a:lstStyle/>
          <a:p>
            <a:r>
              <a:rPr lang="en-US" sz="2400" b="1" dirty="0">
                <a:latin typeface="Arial Narrow" pitchFamily="34" charset="0"/>
              </a:rPr>
              <a:t>Upon subject completion </a:t>
            </a:r>
          </a:p>
        </p:txBody>
      </p:sp>
      <p:sp>
        <p:nvSpPr>
          <p:cNvPr id="18442" name="Text Box 10"/>
          <p:cNvSpPr txBox="1">
            <a:spLocks noChangeArrowheads="1"/>
          </p:cNvSpPr>
          <p:nvPr/>
        </p:nvSpPr>
        <p:spPr bwMode="auto">
          <a:xfrm>
            <a:off x="5570538" y="5141913"/>
            <a:ext cx="2400717" cy="830997"/>
          </a:xfrm>
          <a:prstGeom prst="rect">
            <a:avLst/>
          </a:prstGeom>
          <a:noFill/>
          <a:ln w="9525">
            <a:noFill/>
            <a:miter lim="800000"/>
            <a:headEnd/>
            <a:tailEnd/>
          </a:ln>
        </p:spPr>
        <p:txBody>
          <a:bodyPr wrap="none">
            <a:spAutoFit/>
          </a:bodyPr>
          <a:lstStyle/>
          <a:p>
            <a:r>
              <a:rPr lang="en-US" sz="2400" b="1" dirty="0">
                <a:latin typeface="Arial Narrow" pitchFamily="34" charset="0"/>
              </a:rPr>
              <a:t>Upon weekly/topic </a:t>
            </a:r>
            <a:endParaRPr lang="en-US" sz="2400" b="1" dirty="0" smtClean="0">
              <a:latin typeface="Arial Narrow" pitchFamily="34" charset="0"/>
            </a:endParaRPr>
          </a:p>
          <a:p>
            <a:r>
              <a:rPr lang="en-US" sz="2400" b="1" dirty="0" smtClean="0">
                <a:latin typeface="Arial Narrow" pitchFamily="34" charset="0"/>
              </a:rPr>
              <a:t>completion </a:t>
            </a:r>
            <a:endParaRPr lang="en-US" sz="2400" b="1" dirty="0">
              <a:latin typeface="Arial Narrow" pitchFamily="34" charset="0"/>
            </a:endParaRPr>
          </a:p>
        </p:txBody>
      </p:sp>
      <p:sp>
        <p:nvSpPr>
          <p:cNvPr id="18443" name="Text Box 11"/>
          <p:cNvSpPr txBox="1">
            <a:spLocks noChangeArrowheads="1"/>
          </p:cNvSpPr>
          <p:nvPr/>
        </p:nvSpPr>
        <p:spPr bwMode="auto">
          <a:xfrm>
            <a:off x="5940152" y="1871663"/>
            <a:ext cx="3200666" cy="695575"/>
          </a:xfrm>
          <a:prstGeom prst="rect">
            <a:avLst/>
          </a:prstGeom>
          <a:noFill/>
          <a:ln w="9525">
            <a:noFill/>
            <a:miter lim="800000"/>
            <a:headEnd/>
            <a:tailEnd/>
          </a:ln>
        </p:spPr>
        <p:txBody>
          <a:bodyPr wrap="none">
            <a:spAutoFit/>
          </a:bodyPr>
          <a:lstStyle/>
          <a:p>
            <a:pPr>
              <a:lnSpc>
                <a:spcPct val="80000"/>
              </a:lnSpc>
            </a:pPr>
            <a:r>
              <a:rPr lang="en-US" sz="2400" b="1" dirty="0">
                <a:latin typeface="Arial Narrow" pitchFamily="34" charset="0"/>
              </a:rPr>
              <a:t>Few years after </a:t>
            </a:r>
          </a:p>
          <a:p>
            <a:pPr>
              <a:lnSpc>
                <a:spcPct val="80000"/>
              </a:lnSpc>
            </a:pPr>
            <a:r>
              <a:rPr lang="en-US" sz="2400" b="1" dirty="0">
                <a:latin typeface="Arial Narrow" pitchFamily="34" charset="0"/>
              </a:rPr>
              <a:t>Graduation – 4 to 5 years </a:t>
            </a:r>
          </a:p>
        </p:txBody>
      </p:sp>
      <p:sp>
        <p:nvSpPr>
          <p:cNvPr id="18444" name="Line 12"/>
          <p:cNvSpPr>
            <a:spLocks noChangeShapeType="1"/>
          </p:cNvSpPr>
          <p:nvPr/>
        </p:nvSpPr>
        <p:spPr bwMode="gray">
          <a:xfrm>
            <a:off x="163513" y="4216400"/>
            <a:ext cx="928687" cy="0"/>
          </a:xfrm>
          <a:prstGeom prst="line">
            <a:avLst/>
          </a:prstGeom>
          <a:noFill/>
          <a:ln w="101600">
            <a:solidFill>
              <a:schemeClr val="hlink"/>
            </a:solidFill>
            <a:round/>
            <a:headEnd/>
            <a:tailEnd type="triangle" w="med" len="med"/>
          </a:ln>
        </p:spPr>
        <p:txBody>
          <a:bodyPr/>
          <a:lstStyle/>
          <a:p>
            <a:endParaRPr lang="en-MY"/>
          </a:p>
        </p:txBody>
      </p:sp>
    </p:spTree>
    <p:extLst>
      <p:ext uri="{BB962C8B-B14F-4D97-AF65-F5344CB8AC3E}">
        <p14:creationId xmlns:p14="http://schemas.microsoft.com/office/powerpoint/2010/main" val="270629921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436"/>
                                        </p:tgtEl>
                                        <p:attrNameLst>
                                          <p:attrName>style.visibility</p:attrName>
                                        </p:attrNameLst>
                                      </p:cBhvr>
                                      <p:to>
                                        <p:strVal val="visible"/>
                                      </p:to>
                                    </p:set>
                                    <p:animEffect transition="in" filter="blinds(horizontal)">
                                      <p:cBhvr>
                                        <p:cTn id="7" dur="500"/>
                                        <p:tgtEl>
                                          <p:spTgt spid="1843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8443"/>
                                        </p:tgtEl>
                                        <p:attrNameLst>
                                          <p:attrName>style.visibility</p:attrName>
                                        </p:attrNameLst>
                                      </p:cBhvr>
                                      <p:to>
                                        <p:strVal val="visible"/>
                                      </p:to>
                                    </p:set>
                                    <p:animEffect transition="in" filter="blinds(horizontal)">
                                      <p:cBhvr>
                                        <p:cTn id="12" dur="500"/>
                                        <p:tgtEl>
                                          <p:spTgt spid="1844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8437"/>
                                        </p:tgtEl>
                                        <p:attrNameLst>
                                          <p:attrName>style.visibility</p:attrName>
                                        </p:attrNameLst>
                                      </p:cBhvr>
                                      <p:to>
                                        <p:strVal val="visible"/>
                                      </p:to>
                                    </p:set>
                                    <p:animEffect transition="in" filter="blinds(horizontal)">
                                      <p:cBhvr>
                                        <p:cTn id="17" dur="500"/>
                                        <p:tgtEl>
                                          <p:spTgt spid="1843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8440"/>
                                        </p:tgtEl>
                                        <p:attrNameLst>
                                          <p:attrName>style.visibility</p:attrName>
                                        </p:attrNameLst>
                                      </p:cBhvr>
                                      <p:to>
                                        <p:strVal val="visible"/>
                                      </p:to>
                                    </p:set>
                                    <p:animEffect transition="in" filter="blinds(horizontal)">
                                      <p:cBhvr>
                                        <p:cTn id="22" dur="500"/>
                                        <p:tgtEl>
                                          <p:spTgt spid="18440"/>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8438"/>
                                        </p:tgtEl>
                                        <p:attrNameLst>
                                          <p:attrName>style.visibility</p:attrName>
                                        </p:attrNameLst>
                                      </p:cBhvr>
                                      <p:to>
                                        <p:strVal val="visible"/>
                                      </p:to>
                                    </p:set>
                                    <p:animEffect transition="in" filter="blinds(horizontal)">
                                      <p:cBhvr>
                                        <p:cTn id="27" dur="500"/>
                                        <p:tgtEl>
                                          <p:spTgt spid="18438"/>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8441"/>
                                        </p:tgtEl>
                                        <p:attrNameLst>
                                          <p:attrName>style.visibility</p:attrName>
                                        </p:attrNameLst>
                                      </p:cBhvr>
                                      <p:to>
                                        <p:strVal val="visible"/>
                                      </p:to>
                                    </p:set>
                                    <p:animEffect transition="in" filter="blinds(horizontal)">
                                      <p:cBhvr>
                                        <p:cTn id="32" dur="500"/>
                                        <p:tgtEl>
                                          <p:spTgt spid="18441"/>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8439"/>
                                        </p:tgtEl>
                                        <p:attrNameLst>
                                          <p:attrName>style.visibility</p:attrName>
                                        </p:attrNameLst>
                                      </p:cBhvr>
                                      <p:to>
                                        <p:strVal val="visible"/>
                                      </p:to>
                                    </p:set>
                                    <p:animEffect transition="in" filter="blinds(horizontal)">
                                      <p:cBhvr>
                                        <p:cTn id="37" dur="500"/>
                                        <p:tgtEl>
                                          <p:spTgt spid="18439"/>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8442"/>
                                        </p:tgtEl>
                                        <p:attrNameLst>
                                          <p:attrName>style.visibility</p:attrName>
                                        </p:attrNameLst>
                                      </p:cBhvr>
                                      <p:to>
                                        <p:strVal val="visible"/>
                                      </p:to>
                                    </p:set>
                                    <p:animEffect transition="in" filter="blinds(horizontal)">
                                      <p:cBhvr>
                                        <p:cTn id="42" dur="500"/>
                                        <p:tgtEl>
                                          <p:spTgt spid="18442"/>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8444"/>
                                        </p:tgtEl>
                                        <p:attrNameLst>
                                          <p:attrName>style.visibility</p:attrName>
                                        </p:attrNameLst>
                                      </p:cBhvr>
                                      <p:to>
                                        <p:strVal val="visible"/>
                                      </p:to>
                                    </p:set>
                                    <p:animEffect transition="in" filter="blinds(horizontal)">
                                      <p:cBhvr>
                                        <p:cTn id="47" dur="500"/>
                                        <p:tgtEl>
                                          <p:spTgt spid="184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6" grpId="0" animBg="1"/>
      <p:bldP spid="18437" grpId="0" animBg="1"/>
      <p:bldP spid="18438" grpId="0" animBg="1"/>
      <p:bldP spid="18439" grpId="0" animBg="1"/>
      <p:bldP spid="18440" grpId="0"/>
      <p:bldP spid="18441" grpId="0"/>
      <p:bldP spid="18442" grpId="0"/>
      <p:bldP spid="18443" grpId="0"/>
      <p:bldP spid="18444"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4"/>
          <p:cNvSpPr>
            <a:spLocks noChangeArrowheads="1"/>
          </p:cNvSpPr>
          <p:nvPr/>
        </p:nvSpPr>
        <p:spPr bwMode="auto">
          <a:xfrm>
            <a:off x="685800" y="1447800"/>
            <a:ext cx="7696200" cy="762000"/>
          </a:xfrm>
          <a:prstGeom prst="rect">
            <a:avLst/>
          </a:prstGeom>
          <a:solidFill>
            <a:srgbClr val="A9F5FF"/>
          </a:solidFill>
          <a:ln w="9525">
            <a:solidFill>
              <a:schemeClr val="tx1"/>
            </a:solidFill>
            <a:miter lim="800000"/>
            <a:headEnd/>
            <a:tailEnd/>
          </a:ln>
        </p:spPr>
        <p:txBody>
          <a:bodyPr wrap="none" anchor="ctr"/>
          <a:lstStyle/>
          <a:p>
            <a:pPr algn="ctr"/>
            <a:r>
              <a:rPr lang="en-US" sz="2000" b="1"/>
              <a:t>Programme Objectives</a:t>
            </a:r>
          </a:p>
        </p:txBody>
      </p:sp>
      <p:sp>
        <p:nvSpPr>
          <p:cNvPr id="31747" name="Rectangle 8"/>
          <p:cNvSpPr>
            <a:spLocks noChangeArrowheads="1"/>
          </p:cNvSpPr>
          <p:nvPr/>
        </p:nvSpPr>
        <p:spPr bwMode="auto">
          <a:xfrm>
            <a:off x="685800" y="228600"/>
            <a:ext cx="3733800" cy="838200"/>
          </a:xfrm>
          <a:prstGeom prst="rect">
            <a:avLst/>
          </a:prstGeom>
          <a:solidFill>
            <a:schemeClr val="tx2"/>
          </a:solidFill>
          <a:ln w="9525">
            <a:solidFill>
              <a:schemeClr val="tx1"/>
            </a:solidFill>
            <a:miter lim="800000"/>
            <a:headEnd/>
            <a:tailEnd/>
          </a:ln>
        </p:spPr>
        <p:txBody>
          <a:bodyPr wrap="none" anchor="ctr"/>
          <a:lstStyle/>
          <a:p>
            <a:pPr algn="ctr"/>
            <a:r>
              <a:rPr lang="en-US" sz="2000" b="1">
                <a:solidFill>
                  <a:srgbClr val="FFFF00"/>
                </a:solidFill>
              </a:rPr>
              <a:t>Institutional</a:t>
            </a:r>
          </a:p>
          <a:p>
            <a:pPr algn="ctr"/>
            <a:r>
              <a:rPr lang="en-US" sz="2000" b="1">
                <a:solidFill>
                  <a:srgbClr val="FFFF00"/>
                </a:solidFill>
              </a:rPr>
              <a:t>Mission Statement</a:t>
            </a:r>
          </a:p>
        </p:txBody>
      </p:sp>
      <p:sp>
        <p:nvSpPr>
          <p:cNvPr id="31748" name="Rectangle 9"/>
          <p:cNvSpPr>
            <a:spLocks noChangeArrowheads="1"/>
          </p:cNvSpPr>
          <p:nvPr/>
        </p:nvSpPr>
        <p:spPr bwMode="auto">
          <a:xfrm>
            <a:off x="4648200" y="228600"/>
            <a:ext cx="3733800" cy="838200"/>
          </a:xfrm>
          <a:prstGeom prst="rect">
            <a:avLst/>
          </a:prstGeom>
          <a:solidFill>
            <a:schemeClr val="tx2"/>
          </a:solidFill>
          <a:ln w="9525">
            <a:solidFill>
              <a:schemeClr val="tx1"/>
            </a:solidFill>
            <a:miter lim="800000"/>
            <a:headEnd/>
            <a:tailEnd/>
          </a:ln>
        </p:spPr>
        <p:txBody>
          <a:bodyPr wrap="none" anchor="ctr"/>
          <a:lstStyle/>
          <a:p>
            <a:pPr algn="ctr"/>
            <a:r>
              <a:rPr lang="en-US" sz="2000" b="1">
                <a:solidFill>
                  <a:srgbClr val="FFFF00"/>
                </a:solidFill>
              </a:rPr>
              <a:t>Stakeholders Interest</a:t>
            </a:r>
          </a:p>
        </p:txBody>
      </p:sp>
      <p:sp>
        <p:nvSpPr>
          <p:cNvPr id="31749" name="Rectangle 10"/>
          <p:cNvSpPr>
            <a:spLocks noChangeArrowheads="1"/>
          </p:cNvSpPr>
          <p:nvPr/>
        </p:nvSpPr>
        <p:spPr bwMode="auto">
          <a:xfrm>
            <a:off x="1066800" y="2667000"/>
            <a:ext cx="7239000" cy="838200"/>
          </a:xfrm>
          <a:prstGeom prst="rect">
            <a:avLst/>
          </a:prstGeom>
          <a:solidFill>
            <a:schemeClr val="tx2"/>
          </a:solidFill>
          <a:ln w="9525">
            <a:solidFill>
              <a:schemeClr val="tx1"/>
            </a:solidFill>
            <a:miter lim="800000"/>
            <a:headEnd/>
            <a:tailEnd/>
          </a:ln>
        </p:spPr>
        <p:txBody>
          <a:bodyPr wrap="none" anchor="ctr"/>
          <a:lstStyle/>
          <a:p>
            <a:pPr algn="ctr"/>
            <a:r>
              <a:rPr lang="en-US" sz="2000" b="1">
                <a:solidFill>
                  <a:srgbClr val="FFFF00"/>
                </a:solidFill>
              </a:rPr>
              <a:t>Programme Outcomes</a:t>
            </a:r>
          </a:p>
          <a:p>
            <a:pPr algn="ctr"/>
            <a:r>
              <a:rPr lang="en-US" sz="2000" b="1">
                <a:solidFill>
                  <a:srgbClr val="FFFF00"/>
                </a:solidFill>
              </a:rPr>
              <a:t>(Knowledge, skills, attitudes of graduates)</a:t>
            </a:r>
          </a:p>
        </p:txBody>
      </p:sp>
      <p:sp>
        <p:nvSpPr>
          <p:cNvPr id="31750" name="Line 12"/>
          <p:cNvSpPr>
            <a:spLocks noChangeShapeType="1"/>
          </p:cNvSpPr>
          <p:nvPr/>
        </p:nvSpPr>
        <p:spPr bwMode="auto">
          <a:xfrm>
            <a:off x="2438400" y="1066800"/>
            <a:ext cx="0" cy="381000"/>
          </a:xfrm>
          <a:prstGeom prst="line">
            <a:avLst/>
          </a:prstGeom>
          <a:noFill/>
          <a:ln w="57150">
            <a:solidFill>
              <a:schemeClr val="tx1"/>
            </a:solidFill>
            <a:round/>
            <a:headEnd/>
            <a:tailEnd type="triangle" w="med" len="med"/>
          </a:ln>
        </p:spPr>
        <p:txBody>
          <a:bodyPr/>
          <a:lstStyle/>
          <a:p>
            <a:endParaRPr lang="en-MY"/>
          </a:p>
        </p:txBody>
      </p:sp>
      <p:sp>
        <p:nvSpPr>
          <p:cNvPr id="31751" name="Line 13"/>
          <p:cNvSpPr>
            <a:spLocks noChangeShapeType="1"/>
          </p:cNvSpPr>
          <p:nvPr/>
        </p:nvSpPr>
        <p:spPr bwMode="auto">
          <a:xfrm flipH="1">
            <a:off x="6705600" y="1143000"/>
            <a:ext cx="0" cy="381000"/>
          </a:xfrm>
          <a:prstGeom prst="line">
            <a:avLst/>
          </a:prstGeom>
          <a:noFill/>
          <a:ln w="57150">
            <a:solidFill>
              <a:schemeClr val="tx1"/>
            </a:solidFill>
            <a:round/>
            <a:headEnd/>
            <a:tailEnd type="triangle" w="med" len="med"/>
          </a:ln>
        </p:spPr>
        <p:txBody>
          <a:bodyPr/>
          <a:lstStyle/>
          <a:p>
            <a:endParaRPr lang="en-MY"/>
          </a:p>
        </p:txBody>
      </p:sp>
      <p:sp>
        <p:nvSpPr>
          <p:cNvPr id="31752" name="Line 14"/>
          <p:cNvSpPr>
            <a:spLocks noChangeShapeType="1"/>
          </p:cNvSpPr>
          <p:nvPr/>
        </p:nvSpPr>
        <p:spPr bwMode="auto">
          <a:xfrm>
            <a:off x="4495800" y="2209800"/>
            <a:ext cx="0" cy="457200"/>
          </a:xfrm>
          <a:prstGeom prst="line">
            <a:avLst/>
          </a:prstGeom>
          <a:noFill/>
          <a:ln w="57150">
            <a:solidFill>
              <a:schemeClr val="tx1"/>
            </a:solidFill>
            <a:round/>
            <a:headEnd/>
            <a:tailEnd type="triangle" w="med" len="med"/>
          </a:ln>
        </p:spPr>
        <p:txBody>
          <a:bodyPr/>
          <a:lstStyle/>
          <a:p>
            <a:endParaRPr lang="en-MY"/>
          </a:p>
        </p:txBody>
      </p:sp>
      <p:sp>
        <p:nvSpPr>
          <p:cNvPr id="31753" name="Rectangle 16"/>
          <p:cNvSpPr>
            <a:spLocks noChangeArrowheads="1"/>
          </p:cNvSpPr>
          <p:nvPr/>
        </p:nvSpPr>
        <p:spPr bwMode="auto">
          <a:xfrm>
            <a:off x="1066800" y="4038600"/>
            <a:ext cx="7239000" cy="914400"/>
          </a:xfrm>
          <a:prstGeom prst="rect">
            <a:avLst/>
          </a:prstGeom>
          <a:solidFill>
            <a:srgbClr val="A9F5FF"/>
          </a:solidFill>
          <a:ln w="9525">
            <a:solidFill>
              <a:schemeClr val="tx1"/>
            </a:solidFill>
            <a:miter lim="800000"/>
            <a:headEnd/>
            <a:tailEnd/>
          </a:ln>
        </p:spPr>
        <p:txBody>
          <a:bodyPr wrap="none" anchor="ctr"/>
          <a:lstStyle/>
          <a:p>
            <a:pPr algn="ctr"/>
            <a:r>
              <a:rPr lang="en-US" sz="2000" b="1"/>
              <a:t>Outcome-Related Course Learning Objectives</a:t>
            </a:r>
          </a:p>
          <a:p>
            <a:pPr algn="ctr"/>
            <a:r>
              <a:rPr lang="en-US" sz="2000" b="1"/>
              <a:t>(Ability to: explain, calculate, derive, design)</a:t>
            </a:r>
          </a:p>
        </p:txBody>
      </p:sp>
      <p:sp>
        <p:nvSpPr>
          <p:cNvPr id="31754" name="Line 18"/>
          <p:cNvSpPr>
            <a:spLocks noChangeShapeType="1"/>
          </p:cNvSpPr>
          <p:nvPr/>
        </p:nvSpPr>
        <p:spPr bwMode="auto">
          <a:xfrm>
            <a:off x="4495800" y="3505200"/>
            <a:ext cx="0" cy="533400"/>
          </a:xfrm>
          <a:prstGeom prst="line">
            <a:avLst/>
          </a:prstGeom>
          <a:noFill/>
          <a:ln w="57150">
            <a:solidFill>
              <a:schemeClr val="tx1"/>
            </a:solidFill>
            <a:round/>
            <a:headEnd/>
            <a:tailEnd type="triangle" w="med" len="med"/>
          </a:ln>
        </p:spPr>
        <p:txBody>
          <a:bodyPr/>
          <a:lstStyle/>
          <a:p>
            <a:endParaRPr lang="en-MY"/>
          </a:p>
        </p:txBody>
      </p:sp>
      <p:sp>
        <p:nvSpPr>
          <p:cNvPr id="31755" name="Rectangle 19"/>
          <p:cNvSpPr>
            <a:spLocks noChangeArrowheads="1"/>
          </p:cNvSpPr>
          <p:nvPr/>
        </p:nvSpPr>
        <p:spPr bwMode="auto">
          <a:xfrm>
            <a:off x="5029200" y="5943600"/>
            <a:ext cx="3886200" cy="838200"/>
          </a:xfrm>
          <a:prstGeom prst="rect">
            <a:avLst/>
          </a:prstGeom>
          <a:solidFill>
            <a:schemeClr val="tx2"/>
          </a:solidFill>
          <a:ln w="9525">
            <a:solidFill>
              <a:schemeClr val="tx1"/>
            </a:solidFill>
            <a:miter lim="800000"/>
            <a:headEnd/>
            <a:tailEnd/>
          </a:ln>
        </p:spPr>
        <p:txBody>
          <a:bodyPr wrap="none" anchor="ctr"/>
          <a:lstStyle/>
          <a:p>
            <a:pPr algn="ctr"/>
            <a:r>
              <a:rPr lang="en-US" sz="2000" b="1">
                <a:solidFill>
                  <a:srgbClr val="FFFF00"/>
                </a:solidFill>
              </a:rPr>
              <a:t>Continual Improvement</a:t>
            </a:r>
          </a:p>
        </p:txBody>
      </p:sp>
      <p:sp>
        <p:nvSpPr>
          <p:cNvPr id="31756" name="Rectangle 20"/>
          <p:cNvSpPr>
            <a:spLocks noChangeArrowheads="1"/>
          </p:cNvSpPr>
          <p:nvPr/>
        </p:nvSpPr>
        <p:spPr bwMode="auto">
          <a:xfrm>
            <a:off x="381000" y="5334000"/>
            <a:ext cx="4495800" cy="838200"/>
          </a:xfrm>
          <a:prstGeom prst="rect">
            <a:avLst/>
          </a:prstGeom>
          <a:solidFill>
            <a:schemeClr val="tx2"/>
          </a:solidFill>
          <a:ln w="9525">
            <a:solidFill>
              <a:schemeClr val="tx1"/>
            </a:solidFill>
            <a:miter lim="800000"/>
            <a:headEnd/>
            <a:tailEnd/>
          </a:ln>
        </p:spPr>
        <p:txBody>
          <a:bodyPr wrap="none" anchor="ctr"/>
          <a:lstStyle/>
          <a:p>
            <a:pPr algn="ctr"/>
            <a:r>
              <a:rPr lang="en-US" sz="2000" b="1">
                <a:solidFill>
                  <a:srgbClr val="FFFF00"/>
                </a:solidFill>
              </a:rPr>
              <a:t>Assessment of Attainment Level</a:t>
            </a:r>
          </a:p>
        </p:txBody>
      </p:sp>
      <p:sp>
        <p:nvSpPr>
          <p:cNvPr id="31757" name="Line 21"/>
          <p:cNvSpPr>
            <a:spLocks noChangeShapeType="1"/>
          </p:cNvSpPr>
          <p:nvPr/>
        </p:nvSpPr>
        <p:spPr bwMode="auto">
          <a:xfrm>
            <a:off x="838200" y="2209800"/>
            <a:ext cx="0" cy="3124200"/>
          </a:xfrm>
          <a:prstGeom prst="line">
            <a:avLst/>
          </a:prstGeom>
          <a:noFill/>
          <a:ln w="57150">
            <a:solidFill>
              <a:schemeClr val="tx1"/>
            </a:solidFill>
            <a:round/>
            <a:headEnd/>
            <a:tailEnd type="triangle" w="med" len="med"/>
          </a:ln>
        </p:spPr>
        <p:txBody>
          <a:bodyPr/>
          <a:lstStyle/>
          <a:p>
            <a:endParaRPr lang="en-MY"/>
          </a:p>
        </p:txBody>
      </p:sp>
      <p:sp>
        <p:nvSpPr>
          <p:cNvPr id="31758" name="Line 22"/>
          <p:cNvSpPr>
            <a:spLocks noChangeShapeType="1"/>
          </p:cNvSpPr>
          <p:nvPr/>
        </p:nvSpPr>
        <p:spPr bwMode="auto">
          <a:xfrm>
            <a:off x="2590800" y="4953000"/>
            <a:ext cx="0" cy="381000"/>
          </a:xfrm>
          <a:prstGeom prst="line">
            <a:avLst/>
          </a:prstGeom>
          <a:noFill/>
          <a:ln w="57150">
            <a:solidFill>
              <a:schemeClr val="tx1"/>
            </a:solidFill>
            <a:round/>
            <a:headEnd/>
            <a:tailEnd type="triangle" w="med" len="med"/>
          </a:ln>
        </p:spPr>
        <p:txBody>
          <a:bodyPr/>
          <a:lstStyle/>
          <a:p>
            <a:endParaRPr lang="en-MY"/>
          </a:p>
        </p:txBody>
      </p:sp>
      <p:sp>
        <p:nvSpPr>
          <p:cNvPr id="31759" name="Line 23"/>
          <p:cNvSpPr>
            <a:spLocks noChangeShapeType="1"/>
          </p:cNvSpPr>
          <p:nvPr/>
        </p:nvSpPr>
        <p:spPr bwMode="auto">
          <a:xfrm>
            <a:off x="2590800" y="6477000"/>
            <a:ext cx="2438400" cy="0"/>
          </a:xfrm>
          <a:prstGeom prst="line">
            <a:avLst/>
          </a:prstGeom>
          <a:noFill/>
          <a:ln w="57150">
            <a:solidFill>
              <a:schemeClr val="tx1"/>
            </a:solidFill>
            <a:round/>
            <a:headEnd/>
            <a:tailEnd type="triangle" w="med" len="med"/>
          </a:ln>
        </p:spPr>
        <p:txBody>
          <a:bodyPr/>
          <a:lstStyle/>
          <a:p>
            <a:endParaRPr lang="en-MY"/>
          </a:p>
        </p:txBody>
      </p:sp>
      <p:sp>
        <p:nvSpPr>
          <p:cNvPr id="31760" name="Line 24"/>
          <p:cNvSpPr>
            <a:spLocks noChangeShapeType="1"/>
          </p:cNvSpPr>
          <p:nvPr/>
        </p:nvSpPr>
        <p:spPr bwMode="auto">
          <a:xfrm>
            <a:off x="2590800" y="6172200"/>
            <a:ext cx="0" cy="304800"/>
          </a:xfrm>
          <a:prstGeom prst="line">
            <a:avLst/>
          </a:prstGeom>
          <a:noFill/>
          <a:ln w="57150">
            <a:solidFill>
              <a:schemeClr val="tx1"/>
            </a:solidFill>
            <a:round/>
            <a:headEnd/>
            <a:tailEnd/>
          </a:ln>
        </p:spPr>
        <p:txBody>
          <a:bodyPr/>
          <a:lstStyle/>
          <a:p>
            <a:endParaRPr lang="en-MY"/>
          </a:p>
        </p:txBody>
      </p:sp>
      <p:pic>
        <p:nvPicPr>
          <p:cNvPr id="31761" name="Picture 25" descr="j0282781"/>
          <p:cNvPicPr>
            <a:picLocks noChangeAspect="1" noChangeArrowheads="1" noCrop="1"/>
          </p:cNvPicPr>
          <p:nvPr/>
        </p:nvPicPr>
        <p:blipFill>
          <a:blip r:embed="rId2" cstate="print"/>
          <a:srcRect/>
          <a:stretch>
            <a:fillRect/>
          </a:stretch>
        </p:blipFill>
        <p:spPr bwMode="auto">
          <a:xfrm>
            <a:off x="7239000" y="4419600"/>
            <a:ext cx="1905000" cy="1819275"/>
          </a:xfrm>
          <a:prstGeom prst="rect">
            <a:avLst/>
          </a:prstGeom>
          <a:noFill/>
          <a:ln w="9525">
            <a:noFill/>
            <a:miter lim="800000"/>
            <a:headEnd/>
            <a:tailEnd/>
          </a:ln>
        </p:spPr>
      </p:pic>
    </p:spTree>
    <p:extLst>
      <p:ext uri="{BB962C8B-B14F-4D97-AF65-F5344CB8AC3E}">
        <p14:creationId xmlns:p14="http://schemas.microsoft.com/office/powerpoint/2010/main" val="61647304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1747"/>
                                        </p:tgtEl>
                                        <p:attrNameLst>
                                          <p:attrName>style.visibility</p:attrName>
                                        </p:attrNameLst>
                                      </p:cBhvr>
                                      <p:to>
                                        <p:strVal val="visible"/>
                                      </p:to>
                                    </p:set>
                                    <p:animEffect transition="in" filter="blinds(horizontal)">
                                      <p:cBhvr>
                                        <p:cTn id="7" dur="500"/>
                                        <p:tgtEl>
                                          <p:spTgt spid="3174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1748"/>
                                        </p:tgtEl>
                                        <p:attrNameLst>
                                          <p:attrName>style.visibility</p:attrName>
                                        </p:attrNameLst>
                                      </p:cBhvr>
                                      <p:to>
                                        <p:strVal val="visible"/>
                                      </p:to>
                                    </p:set>
                                    <p:animEffect transition="in" filter="blinds(horizontal)">
                                      <p:cBhvr>
                                        <p:cTn id="10" dur="500"/>
                                        <p:tgtEl>
                                          <p:spTgt spid="31748"/>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31746"/>
                                        </p:tgtEl>
                                        <p:attrNameLst>
                                          <p:attrName>style.visibility</p:attrName>
                                        </p:attrNameLst>
                                      </p:cBhvr>
                                      <p:to>
                                        <p:strVal val="visible"/>
                                      </p:to>
                                    </p:set>
                                    <p:animEffect transition="in" filter="blinds(horizontal)">
                                      <p:cBhvr>
                                        <p:cTn id="15" dur="500"/>
                                        <p:tgtEl>
                                          <p:spTgt spid="31746"/>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31750"/>
                                        </p:tgtEl>
                                        <p:attrNameLst>
                                          <p:attrName>style.visibility</p:attrName>
                                        </p:attrNameLst>
                                      </p:cBhvr>
                                      <p:to>
                                        <p:strVal val="visible"/>
                                      </p:to>
                                    </p:set>
                                    <p:animEffect transition="in" filter="blinds(horizontal)">
                                      <p:cBhvr>
                                        <p:cTn id="18" dur="500"/>
                                        <p:tgtEl>
                                          <p:spTgt spid="31750"/>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31751"/>
                                        </p:tgtEl>
                                        <p:attrNameLst>
                                          <p:attrName>style.visibility</p:attrName>
                                        </p:attrNameLst>
                                      </p:cBhvr>
                                      <p:to>
                                        <p:strVal val="visible"/>
                                      </p:to>
                                    </p:set>
                                    <p:animEffect transition="in" filter="blinds(horizontal)">
                                      <p:cBhvr>
                                        <p:cTn id="21" dur="500"/>
                                        <p:tgtEl>
                                          <p:spTgt spid="31751"/>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31749"/>
                                        </p:tgtEl>
                                        <p:attrNameLst>
                                          <p:attrName>style.visibility</p:attrName>
                                        </p:attrNameLst>
                                      </p:cBhvr>
                                      <p:to>
                                        <p:strVal val="visible"/>
                                      </p:to>
                                    </p:set>
                                    <p:animEffect transition="in" filter="blinds(horizontal)">
                                      <p:cBhvr>
                                        <p:cTn id="26" dur="500"/>
                                        <p:tgtEl>
                                          <p:spTgt spid="31749"/>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31752"/>
                                        </p:tgtEl>
                                        <p:attrNameLst>
                                          <p:attrName>style.visibility</p:attrName>
                                        </p:attrNameLst>
                                      </p:cBhvr>
                                      <p:to>
                                        <p:strVal val="visible"/>
                                      </p:to>
                                    </p:set>
                                    <p:animEffect transition="in" filter="blinds(horizontal)">
                                      <p:cBhvr>
                                        <p:cTn id="29" dur="500"/>
                                        <p:tgtEl>
                                          <p:spTgt spid="31752"/>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31753"/>
                                        </p:tgtEl>
                                        <p:attrNameLst>
                                          <p:attrName>style.visibility</p:attrName>
                                        </p:attrNameLst>
                                      </p:cBhvr>
                                      <p:to>
                                        <p:strVal val="visible"/>
                                      </p:to>
                                    </p:set>
                                    <p:animEffect transition="in" filter="blinds(horizontal)">
                                      <p:cBhvr>
                                        <p:cTn id="34" dur="500"/>
                                        <p:tgtEl>
                                          <p:spTgt spid="31753"/>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31754"/>
                                        </p:tgtEl>
                                        <p:attrNameLst>
                                          <p:attrName>style.visibility</p:attrName>
                                        </p:attrNameLst>
                                      </p:cBhvr>
                                      <p:to>
                                        <p:strVal val="visible"/>
                                      </p:to>
                                    </p:set>
                                    <p:animEffect transition="in" filter="blinds(horizontal)">
                                      <p:cBhvr>
                                        <p:cTn id="37" dur="500"/>
                                        <p:tgtEl>
                                          <p:spTgt spid="31754"/>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31756"/>
                                        </p:tgtEl>
                                        <p:attrNameLst>
                                          <p:attrName>style.visibility</p:attrName>
                                        </p:attrNameLst>
                                      </p:cBhvr>
                                      <p:to>
                                        <p:strVal val="visible"/>
                                      </p:to>
                                    </p:set>
                                    <p:animEffect transition="in" filter="blinds(horizontal)">
                                      <p:cBhvr>
                                        <p:cTn id="42" dur="500"/>
                                        <p:tgtEl>
                                          <p:spTgt spid="31756"/>
                                        </p:tgtEl>
                                      </p:cBhvr>
                                    </p:animEffect>
                                  </p:childTnLst>
                                </p:cTn>
                              </p:par>
                              <p:par>
                                <p:cTn id="43" presetID="3" presetClass="entr" presetSubtype="10" fill="hold" grpId="0" nodeType="withEffect">
                                  <p:stCondLst>
                                    <p:cond delay="0"/>
                                  </p:stCondLst>
                                  <p:childTnLst>
                                    <p:set>
                                      <p:cBhvr>
                                        <p:cTn id="44" dur="1" fill="hold">
                                          <p:stCondLst>
                                            <p:cond delay="0"/>
                                          </p:stCondLst>
                                        </p:cTn>
                                        <p:tgtEl>
                                          <p:spTgt spid="31758"/>
                                        </p:tgtEl>
                                        <p:attrNameLst>
                                          <p:attrName>style.visibility</p:attrName>
                                        </p:attrNameLst>
                                      </p:cBhvr>
                                      <p:to>
                                        <p:strVal val="visible"/>
                                      </p:to>
                                    </p:set>
                                    <p:animEffect transition="in" filter="blinds(horizontal)">
                                      <p:cBhvr>
                                        <p:cTn id="45" dur="500"/>
                                        <p:tgtEl>
                                          <p:spTgt spid="31758"/>
                                        </p:tgtEl>
                                      </p:cBhvr>
                                    </p:animEffect>
                                  </p:childTnLst>
                                </p:cTn>
                              </p:par>
                              <p:par>
                                <p:cTn id="46" presetID="3" presetClass="entr" presetSubtype="10" fill="hold" grpId="0" nodeType="withEffect">
                                  <p:stCondLst>
                                    <p:cond delay="0"/>
                                  </p:stCondLst>
                                  <p:childTnLst>
                                    <p:set>
                                      <p:cBhvr>
                                        <p:cTn id="47" dur="1" fill="hold">
                                          <p:stCondLst>
                                            <p:cond delay="0"/>
                                          </p:stCondLst>
                                        </p:cTn>
                                        <p:tgtEl>
                                          <p:spTgt spid="31757"/>
                                        </p:tgtEl>
                                        <p:attrNameLst>
                                          <p:attrName>style.visibility</p:attrName>
                                        </p:attrNameLst>
                                      </p:cBhvr>
                                      <p:to>
                                        <p:strVal val="visible"/>
                                      </p:to>
                                    </p:set>
                                    <p:animEffect transition="in" filter="blinds(horizontal)">
                                      <p:cBhvr>
                                        <p:cTn id="48" dur="500"/>
                                        <p:tgtEl>
                                          <p:spTgt spid="31757"/>
                                        </p:tgtEl>
                                      </p:cBhvr>
                                    </p:animEffect>
                                  </p:childTnLst>
                                </p:cTn>
                              </p:par>
                            </p:childTnLst>
                          </p:cTn>
                        </p:par>
                      </p:childTnLst>
                    </p:cTn>
                  </p:par>
                  <p:par>
                    <p:cTn id="49" fill="hold">
                      <p:stCondLst>
                        <p:cond delay="indefinite"/>
                      </p:stCondLst>
                      <p:childTnLst>
                        <p:par>
                          <p:cTn id="50" fill="hold">
                            <p:stCondLst>
                              <p:cond delay="0"/>
                            </p:stCondLst>
                            <p:childTnLst>
                              <p:par>
                                <p:cTn id="51" presetID="3" presetClass="entr" presetSubtype="10" fill="hold" grpId="0" nodeType="clickEffect">
                                  <p:stCondLst>
                                    <p:cond delay="0"/>
                                  </p:stCondLst>
                                  <p:childTnLst>
                                    <p:set>
                                      <p:cBhvr>
                                        <p:cTn id="52" dur="1" fill="hold">
                                          <p:stCondLst>
                                            <p:cond delay="0"/>
                                          </p:stCondLst>
                                        </p:cTn>
                                        <p:tgtEl>
                                          <p:spTgt spid="31755"/>
                                        </p:tgtEl>
                                        <p:attrNameLst>
                                          <p:attrName>style.visibility</p:attrName>
                                        </p:attrNameLst>
                                      </p:cBhvr>
                                      <p:to>
                                        <p:strVal val="visible"/>
                                      </p:to>
                                    </p:set>
                                    <p:animEffect transition="in" filter="blinds(horizontal)">
                                      <p:cBhvr>
                                        <p:cTn id="53" dur="500"/>
                                        <p:tgtEl>
                                          <p:spTgt spid="31755"/>
                                        </p:tgtEl>
                                      </p:cBhvr>
                                    </p:animEffect>
                                  </p:childTnLst>
                                </p:cTn>
                              </p:par>
                              <p:par>
                                <p:cTn id="54" presetID="3" presetClass="entr" presetSubtype="10" fill="hold" grpId="0" nodeType="withEffect">
                                  <p:stCondLst>
                                    <p:cond delay="0"/>
                                  </p:stCondLst>
                                  <p:childTnLst>
                                    <p:set>
                                      <p:cBhvr>
                                        <p:cTn id="55" dur="1" fill="hold">
                                          <p:stCondLst>
                                            <p:cond delay="0"/>
                                          </p:stCondLst>
                                        </p:cTn>
                                        <p:tgtEl>
                                          <p:spTgt spid="31759"/>
                                        </p:tgtEl>
                                        <p:attrNameLst>
                                          <p:attrName>style.visibility</p:attrName>
                                        </p:attrNameLst>
                                      </p:cBhvr>
                                      <p:to>
                                        <p:strVal val="visible"/>
                                      </p:to>
                                    </p:set>
                                    <p:animEffect transition="in" filter="blinds(horizontal)">
                                      <p:cBhvr>
                                        <p:cTn id="56" dur="500"/>
                                        <p:tgtEl>
                                          <p:spTgt spid="31759"/>
                                        </p:tgtEl>
                                      </p:cBhvr>
                                    </p:animEffect>
                                  </p:childTnLst>
                                </p:cTn>
                              </p:par>
                              <p:par>
                                <p:cTn id="57" presetID="3" presetClass="entr" presetSubtype="10" fill="hold" grpId="0" nodeType="withEffect">
                                  <p:stCondLst>
                                    <p:cond delay="0"/>
                                  </p:stCondLst>
                                  <p:childTnLst>
                                    <p:set>
                                      <p:cBhvr>
                                        <p:cTn id="58" dur="1" fill="hold">
                                          <p:stCondLst>
                                            <p:cond delay="0"/>
                                          </p:stCondLst>
                                        </p:cTn>
                                        <p:tgtEl>
                                          <p:spTgt spid="31760"/>
                                        </p:tgtEl>
                                        <p:attrNameLst>
                                          <p:attrName>style.visibility</p:attrName>
                                        </p:attrNameLst>
                                      </p:cBhvr>
                                      <p:to>
                                        <p:strVal val="visible"/>
                                      </p:to>
                                    </p:set>
                                    <p:animEffect transition="in" filter="blinds(horizontal)">
                                      <p:cBhvr>
                                        <p:cTn id="59" dur="500"/>
                                        <p:tgtEl>
                                          <p:spTgt spid="31760"/>
                                        </p:tgtEl>
                                      </p:cBhvr>
                                    </p:animEffect>
                                  </p:childTnLst>
                                </p:cTn>
                              </p:par>
                              <p:par>
                                <p:cTn id="60" presetID="3" presetClass="entr" presetSubtype="10" fill="hold" nodeType="withEffect">
                                  <p:stCondLst>
                                    <p:cond delay="0"/>
                                  </p:stCondLst>
                                  <p:childTnLst>
                                    <p:set>
                                      <p:cBhvr>
                                        <p:cTn id="61" dur="1" fill="hold">
                                          <p:stCondLst>
                                            <p:cond delay="0"/>
                                          </p:stCondLst>
                                        </p:cTn>
                                        <p:tgtEl>
                                          <p:spTgt spid="31761"/>
                                        </p:tgtEl>
                                        <p:attrNameLst>
                                          <p:attrName>style.visibility</p:attrName>
                                        </p:attrNameLst>
                                      </p:cBhvr>
                                      <p:to>
                                        <p:strVal val="visible"/>
                                      </p:to>
                                    </p:set>
                                    <p:animEffect transition="in" filter="blinds(horizontal)">
                                      <p:cBhvr>
                                        <p:cTn id="62" dur="500"/>
                                        <p:tgtEl>
                                          <p:spTgt spid="317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animBg="1"/>
      <p:bldP spid="31747" grpId="0" animBg="1"/>
      <p:bldP spid="31748" grpId="0" animBg="1"/>
      <p:bldP spid="31749" grpId="0" animBg="1"/>
      <p:bldP spid="31750" grpId="0" animBg="1"/>
      <p:bldP spid="31751" grpId="0" animBg="1"/>
      <p:bldP spid="31752" grpId="0" animBg="1"/>
      <p:bldP spid="31753" grpId="0" animBg="1"/>
      <p:bldP spid="31754" grpId="0" animBg="1"/>
      <p:bldP spid="31755" grpId="0" animBg="1"/>
      <p:bldP spid="31756" grpId="0" animBg="1"/>
      <p:bldP spid="31757" grpId="0" animBg="1"/>
      <p:bldP spid="31758" grpId="0" animBg="1"/>
      <p:bldP spid="31759" grpId="0" animBg="1"/>
      <p:bldP spid="31760"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Footer Placeholder 2"/>
          <p:cNvSpPr>
            <a:spLocks noGrp="1"/>
          </p:cNvSpPr>
          <p:nvPr>
            <p:ph type="ftr" sz="quarter" idx="11"/>
          </p:nvPr>
        </p:nvSpPr>
        <p:spPr>
          <a:noFill/>
        </p:spPr>
        <p:txBody>
          <a:bodyPr/>
          <a:lstStyle/>
          <a:p>
            <a:r>
              <a:rPr lang="en-GB" smtClean="0">
                <a:latin typeface="Times New Roman" pitchFamily="18" charset="0"/>
              </a:rPr>
              <a:t>Megat Johari Megat Mohd Noor</a:t>
            </a:r>
          </a:p>
        </p:txBody>
      </p:sp>
      <p:sp>
        <p:nvSpPr>
          <p:cNvPr id="32771" name="Slide Number Placeholder 3"/>
          <p:cNvSpPr>
            <a:spLocks noGrp="1"/>
          </p:cNvSpPr>
          <p:nvPr>
            <p:ph type="sldNum" sz="quarter" idx="12"/>
          </p:nvPr>
        </p:nvSpPr>
        <p:spPr>
          <a:noFill/>
        </p:spPr>
        <p:txBody>
          <a:bodyPr/>
          <a:lstStyle/>
          <a:p>
            <a:fld id="{5DE991CF-8FF0-4304-B790-AFBAF7D79D04}" type="slidenum">
              <a:rPr lang="en-GB" smtClean="0">
                <a:latin typeface="Times New Roman" pitchFamily="18" charset="0"/>
              </a:rPr>
              <a:pPr/>
              <a:t>47</a:t>
            </a:fld>
            <a:endParaRPr lang="en-GB" smtClean="0">
              <a:latin typeface="Times New Roman" pitchFamily="18" charset="0"/>
            </a:endParaRPr>
          </a:p>
        </p:txBody>
      </p:sp>
      <p:sp>
        <p:nvSpPr>
          <p:cNvPr id="32772" name="Rectangle 2"/>
          <p:cNvSpPr>
            <a:spLocks noChangeArrowheads="1"/>
          </p:cNvSpPr>
          <p:nvPr/>
        </p:nvSpPr>
        <p:spPr bwMode="auto">
          <a:xfrm>
            <a:off x="342900" y="1600200"/>
            <a:ext cx="1714500" cy="685800"/>
          </a:xfrm>
          <a:prstGeom prst="rect">
            <a:avLst/>
          </a:prstGeom>
          <a:solidFill>
            <a:srgbClr val="33CCCC"/>
          </a:solidFill>
          <a:ln w="9525">
            <a:solidFill>
              <a:srgbClr val="000000"/>
            </a:solidFill>
            <a:miter lim="800000"/>
            <a:headEnd/>
            <a:tailEnd/>
          </a:ln>
        </p:spPr>
        <p:txBody>
          <a:bodyPr/>
          <a:lstStyle/>
          <a:p>
            <a:r>
              <a:rPr lang="en-US" sz="1100">
                <a:latin typeface="Arial" pitchFamily="34" charset="0"/>
                <a:cs typeface="Times New Roman" pitchFamily="18" charset="0"/>
              </a:rPr>
              <a:t>1. programmeme Objectives</a:t>
            </a:r>
            <a:endParaRPr lang="en-US" sz="1100">
              <a:latin typeface="Arial" pitchFamily="34" charset="0"/>
            </a:endParaRPr>
          </a:p>
          <a:p>
            <a:pPr eaLnBrk="0" hangingPunct="0"/>
            <a:endParaRPr lang="en-US" sz="1800">
              <a:latin typeface="Arial" pitchFamily="34" charset="0"/>
            </a:endParaRPr>
          </a:p>
        </p:txBody>
      </p:sp>
      <p:sp>
        <p:nvSpPr>
          <p:cNvPr id="32773" name="Rectangle 3"/>
          <p:cNvSpPr>
            <a:spLocks noChangeArrowheads="1"/>
          </p:cNvSpPr>
          <p:nvPr/>
        </p:nvSpPr>
        <p:spPr bwMode="auto">
          <a:xfrm>
            <a:off x="3429000" y="1600200"/>
            <a:ext cx="1714500" cy="685800"/>
          </a:xfrm>
          <a:prstGeom prst="rect">
            <a:avLst/>
          </a:prstGeom>
          <a:solidFill>
            <a:srgbClr val="FFFF00"/>
          </a:solidFill>
          <a:ln w="9525">
            <a:solidFill>
              <a:srgbClr val="000000"/>
            </a:solidFill>
            <a:miter lim="800000"/>
            <a:headEnd/>
            <a:tailEnd/>
          </a:ln>
        </p:spPr>
        <p:txBody>
          <a:bodyPr/>
          <a:lstStyle/>
          <a:p>
            <a:r>
              <a:rPr lang="en-US" sz="1100">
                <a:latin typeface="Arial" pitchFamily="34" charset="0"/>
                <a:cs typeface="Times New Roman" pitchFamily="18" charset="0"/>
              </a:rPr>
              <a:t>2. programmeme Outcomes</a:t>
            </a:r>
            <a:endParaRPr lang="en-US" sz="1800">
              <a:latin typeface="Arial" pitchFamily="34" charset="0"/>
            </a:endParaRPr>
          </a:p>
        </p:txBody>
      </p:sp>
      <p:sp>
        <p:nvSpPr>
          <p:cNvPr id="32774" name="Rectangle 4"/>
          <p:cNvSpPr>
            <a:spLocks noChangeArrowheads="1"/>
          </p:cNvSpPr>
          <p:nvPr/>
        </p:nvSpPr>
        <p:spPr bwMode="auto">
          <a:xfrm>
            <a:off x="2057400" y="3890963"/>
            <a:ext cx="2857500" cy="285750"/>
          </a:xfrm>
          <a:prstGeom prst="rect">
            <a:avLst/>
          </a:prstGeom>
          <a:solidFill>
            <a:srgbClr val="99CCFF"/>
          </a:solidFill>
          <a:ln w="9525">
            <a:solidFill>
              <a:srgbClr val="000000"/>
            </a:solidFill>
            <a:miter lim="800000"/>
            <a:headEnd/>
            <a:tailEnd/>
          </a:ln>
        </p:spPr>
        <p:txBody>
          <a:bodyPr/>
          <a:lstStyle/>
          <a:p>
            <a:pPr algn="ctr"/>
            <a:r>
              <a:rPr lang="en-US" sz="1200">
                <a:latin typeface="Arial" pitchFamily="34" charset="0"/>
                <a:cs typeface="Times New Roman" pitchFamily="18" charset="0"/>
              </a:rPr>
              <a:t>3. Develop Curriculum Structure</a:t>
            </a:r>
            <a:endParaRPr lang="en-US" sz="1800">
              <a:latin typeface="Arial" pitchFamily="34" charset="0"/>
            </a:endParaRPr>
          </a:p>
        </p:txBody>
      </p:sp>
      <p:sp>
        <p:nvSpPr>
          <p:cNvPr id="32775" name="Rectangle 5"/>
          <p:cNvSpPr>
            <a:spLocks noChangeArrowheads="1"/>
          </p:cNvSpPr>
          <p:nvPr/>
        </p:nvSpPr>
        <p:spPr bwMode="auto">
          <a:xfrm>
            <a:off x="571500" y="1989138"/>
            <a:ext cx="1714500" cy="571500"/>
          </a:xfrm>
          <a:prstGeom prst="rect">
            <a:avLst/>
          </a:prstGeom>
          <a:solidFill>
            <a:srgbClr val="CCFFFF"/>
          </a:solidFill>
          <a:ln w="9525">
            <a:solidFill>
              <a:srgbClr val="000000"/>
            </a:solidFill>
            <a:miter lim="800000"/>
            <a:headEnd/>
            <a:tailEnd/>
          </a:ln>
        </p:spPr>
        <p:txBody>
          <a:bodyPr/>
          <a:lstStyle/>
          <a:p>
            <a:r>
              <a:rPr lang="en-US" sz="1000">
                <a:latin typeface="Arial" pitchFamily="34" charset="0"/>
                <a:cs typeface="Times New Roman" pitchFamily="18" charset="0"/>
              </a:rPr>
              <a:t>EAC requirements</a:t>
            </a:r>
            <a:endParaRPr lang="en-US" sz="1800">
              <a:latin typeface="Arial" pitchFamily="34" charset="0"/>
            </a:endParaRPr>
          </a:p>
        </p:txBody>
      </p:sp>
      <p:sp>
        <p:nvSpPr>
          <p:cNvPr id="32776" name="Rectangle 6"/>
          <p:cNvSpPr>
            <a:spLocks noChangeArrowheads="1"/>
          </p:cNvSpPr>
          <p:nvPr/>
        </p:nvSpPr>
        <p:spPr bwMode="auto">
          <a:xfrm>
            <a:off x="800100" y="2325688"/>
            <a:ext cx="1714500" cy="571500"/>
          </a:xfrm>
          <a:prstGeom prst="rect">
            <a:avLst/>
          </a:prstGeom>
          <a:solidFill>
            <a:srgbClr val="CCFFFF"/>
          </a:solidFill>
          <a:ln w="9525">
            <a:solidFill>
              <a:srgbClr val="000000"/>
            </a:solidFill>
            <a:miter lim="800000"/>
            <a:headEnd/>
            <a:tailEnd/>
          </a:ln>
        </p:spPr>
        <p:txBody>
          <a:bodyPr/>
          <a:lstStyle/>
          <a:p>
            <a:r>
              <a:rPr lang="en-US" sz="1000">
                <a:latin typeface="Arial" pitchFamily="34" charset="0"/>
                <a:cs typeface="Times New Roman" pitchFamily="18" charset="0"/>
              </a:rPr>
              <a:t>Employers’ requirements</a:t>
            </a:r>
            <a:endParaRPr lang="en-US" sz="1800">
              <a:latin typeface="Arial" pitchFamily="34" charset="0"/>
            </a:endParaRPr>
          </a:p>
        </p:txBody>
      </p:sp>
      <p:sp>
        <p:nvSpPr>
          <p:cNvPr id="32777" name="Rectangle 7"/>
          <p:cNvSpPr>
            <a:spLocks noChangeArrowheads="1"/>
          </p:cNvSpPr>
          <p:nvPr/>
        </p:nvSpPr>
        <p:spPr bwMode="auto">
          <a:xfrm>
            <a:off x="1028700" y="2659063"/>
            <a:ext cx="1714500" cy="571500"/>
          </a:xfrm>
          <a:prstGeom prst="rect">
            <a:avLst/>
          </a:prstGeom>
          <a:solidFill>
            <a:srgbClr val="CCFFFF"/>
          </a:solidFill>
          <a:ln w="9525">
            <a:solidFill>
              <a:srgbClr val="000000"/>
            </a:solidFill>
            <a:miter lim="800000"/>
            <a:headEnd/>
            <a:tailEnd/>
          </a:ln>
        </p:spPr>
        <p:txBody>
          <a:bodyPr/>
          <a:lstStyle/>
          <a:p>
            <a:r>
              <a:rPr lang="en-US" sz="1000">
                <a:latin typeface="Arial" pitchFamily="34" charset="0"/>
                <a:cs typeface="Times New Roman" pitchFamily="18" charset="0"/>
              </a:rPr>
              <a:t>NGOs requirements</a:t>
            </a:r>
            <a:endParaRPr lang="en-US" sz="1800">
              <a:latin typeface="Arial" pitchFamily="34" charset="0"/>
            </a:endParaRPr>
          </a:p>
        </p:txBody>
      </p:sp>
      <p:sp>
        <p:nvSpPr>
          <p:cNvPr id="32778" name="Rectangle 8"/>
          <p:cNvSpPr>
            <a:spLocks noChangeArrowheads="1"/>
          </p:cNvSpPr>
          <p:nvPr/>
        </p:nvSpPr>
        <p:spPr bwMode="auto">
          <a:xfrm>
            <a:off x="1257300" y="2995613"/>
            <a:ext cx="1714500" cy="571500"/>
          </a:xfrm>
          <a:prstGeom prst="rect">
            <a:avLst/>
          </a:prstGeom>
          <a:solidFill>
            <a:srgbClr val="CCFFFF"/>
          </a:solidFill>
          <a:ln w="9525">
            <a:solidFill>
              <a:srgbClr val="000000"/>
            </a:solidFill>
            <a:miter lim="800000"/>
            <a:headEnd/>
            <a:tailEnd/>
          </a:ln>
        </p:spPr>
        <p:txBody>
          <a:bodyPr/>
          <a:lstStyle/>
          <a:p>
            <a:r>
              <a:rPr lang="en-US" sz="1000">
                <a:latin typeface="Arial" pitchFamily="34" charset="0"/>
                <a:cs typeface="Times New Roman" pitchFamily="18" charset="0"/>
              </a:rPr>
              <a:t>School’s vision and mission</a:t>
            </a:r>
            <a:endParaRPr lang="en-US" sz="1800">
              <a:latin typeface="Arial" pitchFamily="34" charset="0"/>
            </a:endParaRPr>
          </a:p>
        </p:txBody>
      </p:sp>
      <p:sp>
        <p:nvSpPr>
          <p:cNvPr id="32779" name="Line 9"/>
          <p:cNvSpPr>
            <a:spLocks noChangeShapeType="1"/>
          </p:cNvSpPr>
          <p:nvPr/>
        </p:nvSpPr>
        <p:spPr bwMode="auto">
          <a:xfrm flipH="1" flipV="1">
            <a:off x="1943100" y="1766888"/>
            <a:ext cx="914400" cy="1485900"/>
          </a:xfrm>
          <a:prstGeom prst="line">
            <a:avLst/>
          </a:prstGeom>
          <a:noFill/>
          <a:ln w="28575">
            <a:solidFill>
              <a:srgbClr val="000000"/>
            </a:solidFill>
            <a:round/>
            <a:headEnd/>
            <a:tailEnd type="triangle" w="med" len="med"/>
          </a:ln>
        </p:spPr>
        <p:txBody>
          <a:bodyPr/>
          <a:lstStyle/>
          <a:p>
            <a:endParaRPr lang="en-MY"/>
          </a:p>
        </p:txBody>
      </p:sp>
      <p:sp>
        <p:nvSpPr>
          <p:cNvPr id="32780" name="Rectangle 10"/>
          <p:cNvSpPr>
            <a:spLocks noChangeArrowheads="1"/>
          </p:cNvSpPr>
          <p:nvPr/>
        </p:nvSpPr>
        <p:spPr bwMode="auto">
          <a:xfrm>
            <a:off x="3657600" y="1981200"/>
            <a:ext cx="1714500" cy="571500"/>
          </a:xfrm>
          <a:prstGeom prst="rect">
            <a:avLst/>
          </a:prstGeom>
          <a:solidFill>
            <a:srgbClr val="FFFF99"/>
          </a:solidFill>
          <a:ln w="9525">
            <a:solidFill>
              <a:srgbClr val="000000"/>
            </a:solidFill>
            <a:miter lim="800000"/>
            <a:headEnd/>
            <a:tailEnd/>
          </a:ln>
        </p:spPr>
        <p:txBody>
          <a:bodyPr/>
          <a:lstStyle/>
          <a:p>
            <a:r>
              <a:rPr lang="en-US" sz="1000">
                <a:latin typeface="Arial" pitchFamily="34" charset="0"/>
                <a:cs typeface="Times New Roman" pitchFamily="18" charset="0"/>
              </a:rPr>
              <a:t>EAC requirements</a:t>
            </a:r>
            <a:endParaRPr lang="en-US" sz="1800">
              <a:latin typeface="Arial" pitchFamily="34" charset="0"/>
            </a:endParaRPr>
          </a:p>
        </p:txBody>
      </p:sp>
      <p:sp>
        <p:nvSpPr>
          <p:cNvPr id="32781" name="Rectangle 11"/>
          <p:cNvSpPr>
            <a:spLocks noChangeArrowheads="1"/>
          </p:cNvSpPr>
          <p:nvPr/>
        </p:nvSpPr>
        <p:spPr bwMode="auto">
          <a:xfrm>
            <a:off x="3886200" y="2325688"/>
            <a:ext cx="1714500" cy="571500"/>
          </a:xfrm>
          <a:prstGeom prst="rect">
            <a:avLst/>
          </a:prstGeom>
          <a:solidFill>
            <a:srgbClr val="FFFF99"/>
          </a:solidFill>
          <a:ln w="9525">
            <a:solidFill>
              <a:srgbClr val="000000"/>
            </a:solidFill>
            <a:miter lim="800000"/>
            <a:headEnd/>
            <a:tailEnd/>
          </a:ln>
        </p:spPr>
        <p:txBody>
          <a:bodyPr/>
          <a:lstStyle/>
          <a:p>
            <a:r>
              <a:rPr lang="en-US" sz="1000">
                <a:latin typeface="Arial" pitchFamily="34" charset="0"/>
                <a:cs typeface="Times New Roman" pitchFamily="18" charset="0"/>
              </a:rPr>
              <a:t>ABET requirements</a:t>
            </a:r>
            <a:endParaRPr lang="en-US" sz="1800">
              <a:latin typeface="Arial" pitchFamily="34" charset="0"/>
            </a:endParaRPr>
          </a:p>
        </p:txBody>
      </p:sp>
      <p:sp>
        <p:nvSpPr>
          <p:cNvPr id="32782" name="Rectangle 12"/>
          <p:cNvSpPr>
            <a:spLocks noChangeArrowheads="1"/>
          </p:cNvSpPr>
          <p:nvPr/>
        </p:nvSpPr>
        <p:spPr bwMode="auto">
          <a:xfrm>
            <a:off x="4114800" y="2659063"/>
            <a:ext cx="1714500" cy="571500"/>
          </a:xfrm>
          <a:prstGeom prst="rect">
            <a:avLst/>
          </a:prstGeom>
          <a:solidFill>
            <a:srgbClr val="FFFF99"/>
          </a:solidFill>
          <a:ln w="9525">
            <a:solidFill>
              <a:srgbClr val="000000"/>
            </a:solidFill>
            <a:miter lim="800000"/>
            <a:headEnd/>
            <a:tailEnd/>
          </a:ln>
        </p:spPr>
        <p:txBody>
          <a:bodyPr/>
          <a:lstStyle/>
          <a:p>
            <a:r>
              <a:rPr lang="en-US" sz="1000">
                <a:latin typeface="Arial" pitchFamily="34" charset="0"/>
                <a:cs typeface="Times New Roman" pitchFamily="18" charset="0"/>
              </a:rPr>
              <a:t>Faculties’ expectations</a:t>
            </a:r>
            <a:endParaRPr lang="en-US" sz="1800">
              <a:latin typeface="Arial" pitchFamily="34" charset="0"/>
            </a:endParaRPr>
          </a:p>
        </p:txBody>
      </p:sp>
      <p:sp>
        <p:nvSpPr>
          <p:cNvPr id="32783" name="Rectangle 13"/>
          <p:cNvSpPr>
            <a:spLocks noChangeArrowheads="1"/>
          </p:cNvSpPr>
          <p:nvPr/>
        </p:nvSpPr>
        <p:spPr bwMode="auto">
          <a:xfrm>
            <a:off x="4343400" y="2995613"/>
            <a:ext cx="1714500" cy="571500"/>
          </a:xfrm>
          <a:prstGeom prst="rect">
            <a:avLst/>
          </a:prstGeom>
          <a:solidFill>
            <a:srgbClr val="FFFF99"/>
          </a:solidFill>
          <a:ln w="9525">
            <a:solidFill>
              <a:srgbClr val="000000"/>
            </a:solidFill>
            <a:miter lim="800000"/>
            <a:headEnd/>
            <a:tailEnd/>
          </a:ln>
        </p:spPr>
        <p:txBody>
          <a:bodyPr/>
          <a:lstStyle/>
          <a:p>
            <a:r>
              <a:rPr lang="en-US" sz="1000">
                <a:latin typeface="Arial" pitchFamily="34" charset="0"/>
                <a:cs typeface="Times New Roman" pitchFamily="18" charset="0"/>
              </a:rPr>
              <a:t>MEEM requirements</a:t>
            </a:r>
            <a:endParaRPr lang="en-US" sz="1800">
              <a:latin typeface="Arial" pitchFamily="34" charset="0"/>
            </a:endParaRPr>
          </a:p>
        </p:txBody>
      </p:sp>
      <p:sp>
        <p:nvSpPr>
          <p:cNvPr id="32784" name="Line 14"/>
          <p:cNvSpPr>
            <a:spLocks noChangeShapeType="1"/>
          </p:cNvSpPr>
          <p:nvPr/>
        </p:nvSpPr>
        <p:spPr bwMode="auto">
          <a:xfrm>
            <a:off x="2057400" y="1878013"/>
            <a:ext cx="1371600" cy="0"/>
          </a:xfrm>
          <a:prstGeom prst="line">
            <a:avLst/>
          </a:prstGeom>
          <a:noFill/>
          <a:ln w="28575">
            <a:solidFill>
              <a:srgbClr val="000000"/>
            </a:solidFill>
            <a:round/>
            <a:headEnd type="triangle" w="med" len="med"/>
            <a:tailEnd type="triangle" w="med" len="med"/>
          </a:ln>
        </p:spPr>
        <p:txBody>
          <a:bodyPr/>
          <a:lstStyle/>
          <a:p>
            <a:endParaRPr lang="en-MY"/>
          </a:p>
        </p:txBody>
      </p:sp>
      <p:sp>
        <p:nvSpPr>
          <p:cNvPr id="32785" name="Line 15"/>
          <p:cNvSpPr>
            <a:spLocks noChangeShapeType="1"/>
          </p:cNvSpPr>
          <p:nvPr/>
        </p:nvSpPr>
        <p:spPr bwMode="auto">
          <a:xfrm flipH="1" flipV="1">
            <a:off x="5029200" y="1766888"/>
            <a:ext cx="914400" cy="1485900"/>
          </a:xfrm>
          <a:prstGeom prst="line">
            <a:avLst/>
          </a:prstGeom>
          <a:noFill/>
          <a:ln w="28575">
            <a:solidFill>
              <a:srgbClr val="000000"/>
            </a:solidFill>
            <a:round/>
            <a:headEnd/>
            <a:tailEnd type="triangle" w="med" len="med"/>
          </a:ln>
        </p:spPr>
        <p:txBody>
          <a:bodyPr/>
          <a:lstStyle/>
          <a:p>
            <a:endParaRPr lang="en-MY"/>
          </a:p>
        </p:txBody>
      </p:sp>
      <p:sp>
        <p:nvSpPr>
          <p:cNvPr id="32786" name="Line 16"/>
          <p:cNvSpPr>
            <a:spLocks noChangeShapeType="1"/>
          </p:cNvSpPr>
          <p:nvPr/>
        </p:nvSpPr>
        <p:spPr bwMode="auto">
          <a:xfrm>
            <a:off x="3543300" y="2325688"/>
            <a:ext cx="0" cy="1600200"/>
          </a:xfrm>
          <a:prstGeom prst="line">
            <a:avLst/>
          </a:prstGeom>
          <a:noFill/>
          <a:ln w="28575">
            <a:solidFill>
              <a:srgbClr val="000000"/>
            </a:solidFill>
            <a:round/>
            <a:headEnd type="triangle" w="med" len="med"/>
            <a:tailEnd type="triangle" w="med" len="med"/>
          </a:ln>
        </p:spPr>
        <p:txBody>
          <a:bodyPr/>
          <a:lstStyle/>
          <a:p>
            <a:endParaRPr lang="en-MY"/>
          </a:p>
        </p:txBody>
      </p:sp>
      <p:sp>
        <p:nvSpPr>
          <p:cNvPr id="32787" name="Line 17"/>
          <p:cNvSpPr>
            <a:spLocks noChangeShapeType="1"/>
          </p:cNvSpPr>
          <p:nvPr/>
        </p:nvSpPr>
        <p:spPr bwMode="auto">
          <a:xfrm>
            <a:off x="3543300" y="4170363"/>
            <a:ext cx="0" cy="334962"/>
          </a:xfrm>
          <a:prstGeom prst="line">
            <a:avLst/>
          </a:prstGeom>
          <a:noFill/>
          <a:ln w="28575">
            <a:solidFill>
              <a:srgbClr val="000000"/>
            </a:solidFill>
            <a:round/>
            <a:headEnd type="triangle" w="med" len="med"/>
            <a:tailEnd type="triangle" w="med" len="med"/>
          </a:ln>
        </p:spPr>
        <p:txBody>
          <a:bodyPr/>
          <a:lstStyle/>
          <a:p>
            <a:endParaRPr lang="en-MY"/>
          </a:p>
        </p:txBody>
      </p:sp>
      <p:sp>
        <p:nvSpPr>
          <p:cNvPr id="32788" name="Rectangle 18"/>
          <p:cNvSpPr>
            <a:spLocks noChangeArrowheads="1"/>
          </p:cNvSpPr>
          <p:nvPr/>
        </p:nvSpPr>
        <p:spPr bwMode="auto">
          <a:xfrm>
            <a:off x="2057400" y="5170488"/>
            <a:ext cx="2857500" cy="342900"/>
          </a:xfrm>
          <a:prstGeom prst="rect">
            <a:avLst/>
          </a:prstGeom>
          <a:solidFill>
            <a:srgbClr val="99CCFF"/>
          </a:solidFill>
          <a:ln w="9525">
            <a:solidFill>
              <a:srgbClr val="000000"/>
            </a:solidFill>
            <a:miter lim="800000"/>
            <a:headEnd/>
            <a:tailEnd/>
          </a:ln>
        </p:spPr>
        <p:txBody>
          <a:bodyPr/>
          <a:lstStyle/>
          <a:p>
            <a:pPr algn="ctr"/>
            <a:r>
              <a:rPr lang="en-US" sz="1200">
                <a:latin typeface="Arial" pitchFamily="34" charset="0"/>
                <a:cs typeface="Times New Roman" pitchFamily="18" charset="0"/>
              </a:rPr>
              <a:t>5. Develop Course outcomes</a:t>
            </a:r>
            <a:endParaRPr lang="en-US" sz="1800">
              <a:latin typeface="Arial" pitchFamily="34" charset="0"/>
            </a:endParaRPr>
          </a:p>
        </p:txBody>
      </p:sp>
      <p:sp>
        <p:nvSpPr>
          <p:cNvPr id="32789" name="Rectangle 19"/>
          <p:cNvSpPr>
            <a:spLocks noChangeArrowheads="1"/>
          </p:cNvSpPr>
          <p:nvPr/>
        </p:nvSpPr>
        <p:spPr bwMode="auto">
          <a:xfrm>
            <a:off x="1000125" y="6134100"/>
            <a:ext cx="4714875" cy="571500"/>
          </a:xfrm>
          <a:prstGeom prst="rect">
            <a:avLst/>
          </a:prstGeom>
          <a:solidFill>
            <a:srgbClr val="FFCC00"/>
          </a:solidFill>
          <a:ln w="9525">
            <a:solidFill>
              <a:srgbClr val="000000"/>
            </a:solidFill>
            <a:miter lim="800000"/>
            <a:headEnd/>
            <a:tailEnd/>
          </a:ln>
        </p:spPr>
        <p:txBody>
          <a:bodyPr/>
          <a:lstStyle/>
          <a:p>
            <a:pPr algn="ctr"/>
            <a:r>
              <a:rPr lang="en-US" sz="1200">
                <a:latin typeface="Arial" pitchFamily="34" charset="0"/>
                <a:cs typeface="Times New Roman" pitchFamily="18" charset="0"/>
              </a:rPr>
              <a:t>Assessment and Evaluation for Continual Improvement</a:t>
            </a:r>
            <a:endParaRPr lang="en-US" sz="1800">
              <a:latin typeface="Arial" pitchFamily="34" charset="0"/>
            </a:endParaRPr>
          </a:p>
        </p:txBody>
      </p:sp>
      <p:sp>
        <p:nvSpPr>
          <p:cNvPr id="32790" name="Rectangle 20"/>
          <p:cNvSpPr>
            <a:spLocks noChangeArrowheads="1"/>
          </p:cNvSpPr>
          <p:nvPr/>
        </p:nvSpPr>
        <p:spPr bwMode="auto">
          <a:xfrm>
            <a:off x="2057400" y="4495800"/>
            <a:ext cx="2857500" cy="342900"/>
          </a:xfrm>
          <a:prstGeom prst="rect">
            <a:avLst/>
          </a:prstGeom>
          <a:solidFill>
            <a:srgbClr val="99CCFF"/>
          </a:solidFill>
          <a:ln w="9525">
            <a:solidFill>
              <a:srgbClr val="000000"/>
            </a:solidFill>
            <a:miter lim="800000"/>
            <a:headEnd/>
            <a:tailEnd/>
          </a:ln>
        </p:spPr>
        <p:txBody>
          <a:bodyPr/>
          <a:lstStyle/>
          <a:p>
            <a:pPr algn="ctr"/>
            <a:r>
              <a:rPr lang="en-US" sz="1200">
                <a:latin typeface="Arial" pitchFamily="34" charset="0"/>
                <a:cs typeface="Times New Roman" pitchFamily="18" charset="0"/>
              </a:rPr>
              <a:t>4. Develop Course learning outcomes</a:t>
            </a:r>
            <a:endParaRPr lang="en-US" sz="1100">
              <a:latin typeface="Arial" pitchFamily="34" charset="0"/>
            </a:endParaRPr>
          </a:p>
          <a:p>
            <a:pPr eaLnBrk="0" hangingPunct="0"/>
            <a:endParaRPr lang="en-US" sz="1800">
              <a:latin typeface="Arial" pitchFamily="34" charset="0"/>
            </a:endParaRPr>
          </a:p>
        </p:txBody>
      </p:sp>
      <p:sp>
        <p:nvSpPr>
          <p:cNvPr id="32791" name="Line 21"/>
          <p:cNvSpPr>
            <a:spLocks noChangeShapeType="1"/>
          </p:cNvSpPr>
          <p:nvPr/>
        </p:nvSpPr>
        <p:spPr bwMode="auto">
          <a:xfrm>
            <a:off x="3543300" y="4832350"/>
            <a:ext cx="0" cy="342900"/>
          </a:xfrm>
          <a:prstGeom prst="line">
            <a:avLst/>
          </a:prstGeom>
          <a:noFill/>
          <a:ln w="28575">
            <a:solidFill>
              <a:srgbClr val="000000"/>
            </a:solidFill>
            <a:round/>
            <a:headEnd type="triangle" w="med" len="med"/>
            <a:tailEnd type="triangle" w="med" len="med"/>
          </a:ln>
        </p:spPr>
        <p:txBody>
          <a:bodyPr/>
          <a:lstStyle/>
          <a:p>
            <a:endParaRPr lang="en-MY"/>
          </a:p>
        </p:txBody>
      </p:sp>
      <p:sp>
        <p:nvSpPr>
          <p:cNvPr id="32792" name="Line 22"/>
          <p:cNvSpPr>
            <a:spLocks noChangeShapeType="1"/>
          </p:cNvSpPr>
          <p:nvPr/>
        </p:nvSpPr>
        <p:spPr bwMode="auto">
          <a:xfrm>
            <a:off x="228600" y="1447800"/>
            <a:ext cx="6057900" cy="0"/>
          </a:xfrm>
          <a:prstGeom prst="line">
            <a:avLst/>
          </a:prstGeom>
          <a:noFill/>
          <a:ln w="9525">
            <a:solidFill>
              <a:srgbClr val="000000"/>
            </a:solidFill>
            <a:round/>
            <a:headEnd/>
            <a:tailEnd/>
          </a:ln>
        </p:spPr>
        <p:txBody>
          <a:bodyPr/>
          <a:lstStyle/>
          <a:p>
            <a:endParaRPr lang="en-MY"/>
          </a:p>
        </p:txBody>
      </p:sp>
      <p:sp>
        <p:nvSpPr>
          <p:cNvPr id="32793" name="Line 23"/>
          <p:cNvSpPr>
            <a:spLocks noChangeShapeType="1"/>
          </p:cNvSpPr>
          <p:nvPr/>
        </p:nvSpPr>
        <p:spPr bwMode="auto">
          <a:xfrm>
            <a:off x="228600" y="1447800"/>
            <a:ext cx="0" cy="4343400"/>
          </a:xfrm>
          <a:prstGeom prst="line">
            <a:avLst/>
          </a:prstGeom>
          <a:noFill/>
          <a:ln w="9525">
            <a:solidFill>
              <a:srgbClr val="000000"/>
            </a:solidFill>
            <a:round/>
            <a:headEnd/>
            <a:tailEnd/>
          </a:ln>
        </p:spPr>
        <p:txBody>
          <a:bodyPr/>
          <a:lstStyle/>
          <a:p>
            <a:endParaRPr lang="en-MY"/>
          </a:p>
        </p:txBody>
      </p:sp>
      <p:sp>
        <p:nvSpPr>
          <p:cNvPr id="32794" name="Line 24"/>
          <p:cNvSpPr>
            <a:spLocks noChangeShapeType="1"/>
          </p:cNvSpPr>
          <p:nvPr/>
        </p:nvSpPr>
        <p:spPr bwMode="auto">
          <a:xfrm>
            <a:off x="228600" y="5791200"/>
            <a:ext cx="6057900" cy="0"/>
          </a:xfrm>
          <a:prstGeom prst="line">
            <a:avLst/>
          </a:prstGeom>
          <a:noFill/>
          <a:ln w="9525">
            <a:solidFill>
              <a:srgbClr val="000000"/>
            </a:solidFill>
            <a:round/>
            <a:headEnd/>
            <a:tailEnd/>
          </a:ln>
        </p:spPr>
        <p:txBody>
          <a:bodyPr/>
          <a:lstStyle/>
          <a:p>
            <a:endParaRPr lang="en-MY"/>
          </a:p>
        </p:txBody>
      </p:sp>
      <p:sp>
        <p:nvSpPr>
          <p:cNvPr id="32795" name="Line 25"/>
          <p:cNvSpPr>
            <a:spLocks noChangeShapeType="1"/>
          </p:cNvSpPr>
          <p:nvPr/>
        </p:nvSpPr>
        <p:spPr bwMode="auto">
          <a:xfrm>
            <a:off x="6286500" y="1447800"/>
            <a:ext cx="0" cy="4343400"/>
          </a:xfrm>
          <a:prstGeom prst="line">
            <a:avLst/>
          </a:prstGeom>
          <a:noFill/>
          <a:ln w="9525">
            <a:solidFill>
              <a:srgbClr val="000000"/>
            </a:solidFill>
            <a:round/>
            <a:headEnd/>
            <a:tailEnd/>
          </a:ln>
        </p:spPr>
        <p:txBody>
          <a:bodyPr/>
          <a:lstStyle/>
          <a:p>
            <a:endParaRPr lang="en-MY"/>
          </a:p>
        </p:txBody>
      </p:sp>
      <p:sp>
        <p:nvSpPr>
          <p:cNvPr id="32796" name="Line 26"/>
          <p:cNvSpPr>
            <a:spLocks noChangeShapeType="1"/>
          </p:cNvSpPr>
          <p:nvPr/>
        </p:nvSpPr>
        <p:spPr bwMode="auto">
          <a:xfrm>
            <a:off x="3543300" y="5791200"/>
            <a:ext cx="0" cy="342900"/>
          </a:xfrm>
          <a:prstGeom prst="line">
            <a:avLst/>
          </a:prstGeom>
          <a:noFill/>
          <a:ln w="28575">
            <a:solidFill>
              <a:srgbClr val="000000"/>
            </a:solidFill>
            <a:round/>
            <a:headEnd type="triangle" w="med" len="med"/>
            <a:tailEnd type="triangle" w="med" len="med"/>
          </a:ln>
        </p:spPr>
        <p:txBody>
          <a:bodyPr/>
          <a:lstStyle/>
          <a:p>
            <a:endParaRPr lang="en-MY"/>
          </a:p>
        </p:txBody>
      </p:sp>
      <p:sp>
        <p:nvSpPr>
          <p:cNvPr id="32797" name="Rectangle 27"/>
          <p:cNvSpPr>
            <a:spLocks noChangeArrowheads="1"/>
          </p:cNvSpPr>
          <p:nvPr/>
        </p:nvSpPr>
        <p:spPr bwMode="auto">
          <a:xfrm>
            <a:off x="57150" y="796925"/>
            <a:ext cx="9144000" cy="0"/>
          </a:xfrm>
          <a:prstGeom prst="rect">
            <a:avLst/>
          </a:prstGeom>
          <a:noFill/>
          <a:ln w="9525">
            <a:noFill/>
            <a:miter lim="800000"/>
            <a:headEnd/>
            <a:tailEnd/>
          </a:ln>
        </p:spPr>
        <p:txBody>
          <a:bodyPr wrap="none" anchor="ctr">
            <a:spAutoFit/>
          </a:bodyPr>
          <a:lstStyle/>
          <a:p>
            <a:endParaRPr lang="en-MY"/>
          </a:p>
        </p:txBody>
      </p:sp>
      <p:sp>
        <p:nvSpPr>
          <p:cNvPr id="32798" name="Rectangle 28"/>
          <p:cNvSpPr>
            <a:spLocks noChangeArrowheads="1"/>
          </p:cNvSpPr>
          <p:nvPr/>
        </p:nvSpPr>
        <p:spPr bwMode="auto">
          <a:xfrm>
            <a:off x="57150" y="796925"/>
            <a:ext cx="9144000" cy="0"/>
          </a:xfrm>
          <a:prstGeom prst="rect">
            <a:avLst/>
          </a:prstGeom>
          <a:noFill/>
          <a:ln w="9525">
            <a:noFill/>
            <a:miter lim="800000"/>
            <a:headEnd/>
            <a:tailEnd/>
          </a:ln>
        </p:spPr>
        <p:txBody>
          <a:bodyPr wrap="none" anchor="ctr">
            <a:spAutoFit/>
          </a:bodyPr>
          <a:lstStyle/>
          <a:p>
            <a:endParaRPr lang="en-US" sz="1800">
              <a:latin typeface="Arial" pitchFamily="34" charset="0"/>
            </a:endParaRPr>
          </a:p>
        </p:txBody>
      </p:sp>
      <p:sp>
        <p:nvSpPr>
          <p:cNvPr id="32799" name="Rectangle 29"/>
          <p:cNvSpPr>
            <a:spLocks noChangeArrowheads="1"/>
          </p:cNvSpPr>
          <p:nvPr/>
        </p:nvSpPr>
        <p:spPr bwMode="auto">
          <a:xfrm>
            <a:off x="304800" y="990600"/>
            <a:ext cx="5899150" cy="366713"/>
          </a:xfrm>
          <a:prstGeom prst="rect">
            <a:avLst/>
          </a:prstGeom>
          <a:noFill/>
          <a:ln w="9525">
            <a:noFill/>
            <a:miter lim="800000"/>
            <a:headEnd/>
            <a:tailEnd/>
          </a:ln>
        </p:spPr>
        <p:txBody>
          <a:bodyPr wrap="none" anchor="ctr">
            <a:spAutoFit/>
          </a:bodyPr>
          <a:lstStyle/>
          <a:p>
            <a:r>
              <a:rPr lang="en-US" sz="1800" b="1">
                <a:latin typeface="Arial" pitchFamily="34" charset="0"/>
              </a:rPr>
              <a:t>Development Concept of Outcome-based Education </a:t>
            </a:r>
          </a:p>
        </p:txBody>
      </p:sp>
      <p:sp>
        <p:nvSpPr>
          <p:cNvPr id="32800" name="Rectangle 30"/>
          <p:cNvSpPr>
            <a:spLocks noChangeArrowheads="1"/>
          </p:cNvSpPr>
          <p:nvPr/>
        </p:nvSpPr>
        <p:spPr bwMode="auto">
          <a:xfrm>
            <a:off x="7315200" y="3352800"/>
            <a:ext cx="1676400" cy="2292350"/>
          </a:xfrm>
          <a:prstGeom prst="rect">
            <a:avLst/>
          </a:prstGeom>
          <a:solidFill>
            <a:srgbClr val="FFCC99"/>
          </a:solidFill>
          <a:ln w="9525">
            <a:solidFill>
              <a:srgbClr val="000000"/>
            </a:solidFill>
            <a:miter lim="800000"/>
            <a:headEnd/>
            <a:tailEnd/>
          </a:ln>
        </p:spPr>
        <p:txBody>
          <a:bodyPr/>
          <a:lstStyle/>
          <a:p>
            <a:r>
              <a:rPr lang="en-US" sz="1200">
                <a:latin typeface="Arial" pitchFamily="34" charset="0"/>
                <a:cs typeface="Times New Roman" pitchFamily="18" charset="0"/>
              </a:rPr>
              <a:t>                      Skills &amp; </a:t>
            </a:r>
            <a:endParaRPr lang="en-US" sz="1100">
              <a:latin typeface="Arial" pitchFamily="34" charset="0"/>
            </a:endParaRPr>
          </a:p>
          <a:p>
            <a:pPr eaLnBrk="0" hangingPunct="0"/>
            <a:r>
              <a:rPr lang="en-US" sz="1200">
                <a:latin typeface="Arial" pitchFamily="34" charset="0"/>
                <a:cs typeface="Times New Roman" pitchFamily="18" charset="0"/>
              </a:rPr>
              <a:t>                      Attitude</a:t>
            </a:r>
            <a:endParaRPr lang="en-US" sz="1800">
              <a:latin typeface="Arial" pitchFamily="34" charset="0"/>
            </a:endParaRPr>
          </a:p>
          <a:p>
            <a:endParaRPr lang="en-US" sz="1200">
              <a:latin typeface="Arial" pitchFamily="34" charset="0"/>
              <a:cs typeface="Times New Roman" pitchFamily="18" charset="0"/>
            </a:endParaRPr>
          </a:p>
          <a:p>
            <a:endParaRPr lang="en-US" sz="1200">
              <a:latin typeface="Arial" pitchFamily="34" charset="0"/>
              <a:cs typeface="Times New Roman" pitchFamily="18" charset="0"/>
            </a:endParaRPr>
          </a:p>
          <a:p>
            <a:endParaRPr lang="en-US" sz="1200">
              <a:latin typeface="Arial" pitchFamily="34" charset="0"/>
              <a:cs typeface="Times New Roman" pitchFamily="18" charset="0"/>
            </a:endParaRPr>
          </a:p>
          <a:p>
            <a:endParaRPr lang="en-US" sz="1200">
              <a:latin typeface="Arial" pitchFamily="34" charset="0"/>
              <a:cs typeface="Times New Roman" pitchFamily="18" charset="0"/>
            </a:endParaRPr>
          </a:p>
          <a:p>
            <a:endParaRPr lang="en-US" sz="1200">
              <a:latin typeface="Arial" pitchFamily="34" charset="0"/>
              <a:cs typeface="Times New Roman" pitchFamily="18" charset="0"/>
            </a:endParaRPr>
          </a:p>
          <a:p>
            <a:r>
              <a:rPr lang="en-US" sz="1200">
                <a:latin typeface="Arial" pitchFamily="34" charset="0"/>
                <a:cs typeface="Times New Roman" pitchFamily="18" charset="0"/>
              </a:rPr>
              <a:t>Knowledge</a:t>
            </a:r>
          </a:p>
        </p:txBody>
      </p:sp>
      <p:sp>
        <p:nvSpPr>
          <p:cNvPr id="32801" name="Text Box 31"/>
          <p:cNvSpPr txBox="1">
            <a:spLocks noChangeArrowheads="1"/>
          </p:cNvSpPr>
          <p:nvPr/>
        </p:nvSpPr>
        <p:spPr bwMode="auto">
          <a:xfrm>
            <a:off x="6324600" y="3352800"/>
            <a:ext cx="990600" cy="2400300"/>
          </a:xfrm>
          <a:prstGeom prst="rect">
            <a:avLst/>
          </a:prstGeom>
          <a:solidFill>
            <a:srgbClr val="FFFFFF"/>
          </a:solidFill>
          <a:ln w="9525">
            <a:noFill/>
            <a:miter lim="800000"/>
            <a:headEnd/>
            <a:tailEnd/>
          </a:ln>
        </p:spPr>
        <p:txBody>
          <a:bodyPr/>
          <a:lstStyle/>
          <a:p>
            <a:r>
              <a:rPr lang="en-US" sz="1200">
                <a:latin typeface="Arial" pitchFamily="34" charset="0"/>
                <a:cs typeface="Times New Roman" pitchFamily="18" charset="0"/>
              </a:rPr>
              <a:t>Semester 8</a:t>
            </a:r>
            <a:endParaRPr lang="en-US" sz="1100">
              <a:latin typeface="Arial" pitchFamily="34" charset="0"/>
            </a:endParaRPr>
          </a:p>
          <a:p>
            <a:pPr eaLnBrk="0" hangingPunct="0"/>
            <a:endParaRPr lang="en-US" sz="1200">
              <a:latin typeface="Arial" pitchFamily="34" charset="0"/>
              <a:cs typeface="Times New Roman" pitchFamily="18" charset="0"/>
            </a:endParaRPr>
          </a:p>
          <a:p>
            <a:pPr eaLnBrk="0" hangingPunct="0"/>
            <a:endParaRPr lang="en-US" sz="1200">
              <a:latin typeface="Arial" pitchFamily="34" charset="0"/>
              <a:cs typeface="Times New Roman" pitchFamily="18" charset="0"/>
            </a:endParaRPr>
          </a:p>
          <a:p>
            <a:pPr eaLnBrk="0" hangingPunct="0"/>
            <a:endParaRPr lang="en-US" sz="1200">
              <a:latin typeface="Arial" pitchFamily="34" charset="0"/>
              <a:cs typeface="Times New Roman" pitchFamily="18" charset="0"/>
            </a:endParaRPr>
          </a:p>
          <a:p>
            <a:pPr eaLnBrk="0" hangingPunct="0"/>
            <a:endParaRPr lang="en-US" sz="1200">
              <a:latin typeface="Arial" pitchFamily="34" charset="0"/>
              <a:cs typeface="Times New Roman" pitchFamily="18" charset="0"/>
            </a:endParaRPr>
          </a:p>
          <a:p>
            <a:pPr eaLnBrk="0" hangingPunct="0"/>
            <a:endParaRPr lang="en-US" sz="1200">
              <a:latin typeface="Arial" pitchFamily="34" charset="0"/>
              <a:cs typeface="Times New Roman" pitchFamily="18" charset="0"/>
            </a:endParaRPr>
          </a:p>
          <a:p>
            <a:pPr eaLnBrk="0" hangingPunct="0"/>
            <a:endParaRPr lang="en-US" sz="1200">
              <a:latin typeface="Arial" pitchFamily="34" charset="0"/>
              <a:cs typeface="Times New Roman" pitchFamily="18" charset="0"/>
            </a:endParaRPr>
          </a:p>
          <a:p>
            <a:pPr eaLnBrk="0" hangingPunct="0"/>
            <a:endParaRPr lang="en-US" sz="1200">
              <a:latin typeface="Arial" pitchFamily="34" charset="0"/>
              <a:cs typeface="Times New Roman" pitchFamily="18" charset="0"/>
            </a:endParaRPr>
          </a:p>
          <a:p>
            <a:pPr eaLnBrk="0" hangingPunct="0"/>
            <a:endParaRPr lang="en-US" sz="1200">
              <a:latin typeface="Arial" pitchFamily="34" charset="0"/>
              <a:cs typeface="Times New Roman" pitchFamily="18" charset="0"/>
            </a:endParaRPr>
          </a:p>
          <a:p>
            <a:pPr eaLnBrk="0" hangingPunct="0"/>
            <a:endParaRPr lang="en-US" sz="1200">
              <a:latin typeface="Arial" pitchFamily="34" charset="0"/>
              <a:cs typeface="Times New Roman" pitchFamily="18" charset="0"/>
            </a:endParaRPr>
          </a:p>
          <a:p>
            <a:pPr eaLnBrk="0" hangingPunct="0"/>
            <a:endParaRPr lang="en-US" sz="1200">
              <a:latin typeface="Arial" pitchFamily="34" charset="0"/>
              <a:cs typeface="Times New Roman" pitchFamily="18" charset="0"/>
            </a:endParaRPr>
          </a:p>
          <a:p>
            <a:pPr eaLnBrk="0" hangingPunct="0"/>
            <a:r>
              <a:rPr lang="en-US" sz="1200">
                <a:latin typeface="Arial" pitchFamily="34" charset="0"/>
                <a:cs typeface="Times New Roman" pitchFamily="18" charset="0"/>
              </a:rPr>
              <a:t>Semester 1</a:t>
            </a:r>
            <a:endParaRPr lang="en-US" sz="1800">
              <a:latin typeface="Arial" pitchFamily="34" charset="0"/>
            </a:endParaRPr>
          </a:p>
        </p:txBody>
      </p:sp>
      <p:sp>
        <p:nvSpPr>
          <p:cNvPr id="32802" name="Rectangle 32"/>
          <p:cNvSpPr>
            <a:spLocks noChangeArrowheads="1"/>
          </p:cNvSpPr>
          <p:nvPr/>
        </p:nvSpPr>
        <p:spPr bwMode="auto">
          <a:xfrm>
            <a:off x="7315200" y="762000"/>
            <a:ext cx="1676400" cy="2292350"/>
          </a:xfrm>
          <a:prstGeom prst="rect">
            <a:avLst/>
          </a:prstGeom>
          <a:solidFill>
            <a:srgbClr val="A6F8C1"/>
          </a:solidFill>
          <a:ln w="9525">
            <a:solidFill>
              <a:srgbClr val="000000"/>
            </a:solidFill>
            <a:miter lim="800000"/>
            <a:headEnd/>
            <a:tailEnd/>
          </a:ln>
        </p:spPr>
        <p:txBody>
          <a:bodyPr/>
          <a:lstStyle/>
          <a:p>
            <a:r>
              <a:rPr lang="en-US" sz="1200">
                <a:latin typeface="Arial" pitchFamily="34" charset="0"/>
                <a:cs typeface="Times New Roman" pitchFamily="18" charset="0"/>
              </a:rPr>
              <a:t>                      Skills &amp; </a:t>
            </a:r>
          </a:p>
          <a:p>
            <a:r>
              <a:rPr lang="en-US" sz="1200">
                <a:latin typeface="Arial" pitchFamily="34" charset="0"/>
                <a:cs typeface="Times New Roman" pitchFamily="18" charset="0"/>
              </a:rPr>
              <a:t>                      Attitude</a:t>
            </a:r>
            <a:endParaRPr lang="en-US" sz="1100">
              <a:latin typeface="Arial" pitchFamily="34" charset="0"/>
            </a:endParaRPr>
          </a:p>
          <a:p>
            <a:endParaRPr lang="en-US" sz="1200">
              <a:latin typeface="Arial" pitchFamily="34" charset="0"/>
              <a:cs typeface="Times New Roman" pitchFamily="18" charset="0"/>
            </a:endParaRPr>
          </a:p>
          <a:p>
            <a:endParaRPr lang="en-US" sz="1200">
              <a:latin typeface="Arial" pitchFamily="34" charset="0"/>
              <a:cs typeface="Times New Roman" pitchFamily="18" charset="0"/>
            </a:endParaRPr>
          </a:p>
          <a:p>
            <a:endParaRPr lang="en-US" sz="1200">
              <a:latin typeface="Arial" pitchFamily="34" charset="0"/>
              <a:cs typeface="Times New Roman" pitchFamily="18" charset="0"/>
            </a:endParaRPr>
          </a:p>
          <a:p>
            <a:endParaRPr lang="en-US" sz="1200">
              <a:latin typeface="Arial" pitchFamily="34" charset="0"/>
              <a:cs typeface="Times New Roman" pitchFamily="18" charset="0"/>
            </a:endParaRPr>
          </a:p>
          <a:p>
            <a:r>
              <a:rPr lang="en-US" sz="1200">
                <a:latin typeface="Arial" pitchFamily="34" charset="0"/>
                <a:cs typeface="Times New Roman" pitchFamily="18" charset="0"/>
              </a:rPr>
              <a:t>Knowledge</a:t>
            </a:r>
          </a:p>
        </p:txBody>
      </p:sp>
      <p:sp>
        <p:nvSpPr>
          <p:cNvPr id="32803" name="Line 33"/>
          <p:cNvSpPr>
            <a:spLocks noChangeShapeType="1"/>
          </p:cNvSpPr>
          <p:nvPr/>
        </p:nvSpPr>
        <p:spPr bwMode="auto">
          <a:xfrm flipV="1">
            <a:off x="6781800" y="3733800"/>
            <a:ext cx="0" cy="1485900"/>
          </a:xfrm>
          <a:prstGeom prst="line">
            <a:avLst/>
          </a:prstGeom>
          <a:noFill/>
          <a:ln w="38100">
            <a:solidFill>
              <a:srgbClr val="000000"/>
            </a:solidFill>
            <a:round/>
            <a:headEnd/>
            <a:tailEnd type="triangle" w="med" len="med"/>
          </a:ln>
        </p:spPr>
        <p:txBody>
          <a:bodyPr/>
          <a:lstStyle/>
          <a:p>
            <a:endParaRPr lang="en-MY"/>
          </a:p>
        </p:txBody>
      </p:sp>
      <p:sp>
        <p:nvSpPr>
          <p:cNvPr id="32804" name="Line 34"/>
          <p:cNvSpPr>
            <a:spLocks noChangeShapeType="1"/>
          </p:cNvSpPr>
          <p:nvPr/>
        </p:nvSpPr>
        <p:spPr bwMode="auto">
          <a:xfrm>
            <a:off x="8305800" y="3352800"/>
            <a:ext cx="0" cy="2286000"/>
          </a:xfrm>
          <a:prstGeom prst="line">
            <a:avLst/>
          </a:prstGeom>
          <a:noFill/>
          <a:ln w="28575">
            <a:solidFill>
              <a:srgbClr val="000000"/>
            </a:solidFill>
            <a:round/>
            <a:headEnd/>
            <a:tailEnd/>
          </a:ln>
        </p:spPr>
        <p:txBody>
          <a:bodyPr/>
          <a:lstStyle/>
          <a:p>
            <a:endParaRPr lang="en-MY"/>
          </a:p>
        </p:txBody>
      </p:sp>
      <p:sp>
        <p:nvSpPr>
          <p:cNvPr id="32805" name="Line 35"/>
          <p:cNvSpPr>
            <a:spLocks noChangeShapeType="1"/>
          </p:cNvSpPr>
          <p:nvPr/>
        </p:nvSpPr>
        <p:spPr bwMode="auto">
          <a:xfrm>
            <a:off x="8153400" y="762000"/>
            <a:ext cx="533400" cy="1143000"/>
          </a:xfrm>
          <a:prstGeom prst="line">
            <a:avLst/>
          </a:prstGeom>
          <a:noFill/>
          <a:ln w="28575">
            <a:solidFill>
              <a:srgbClr val="000000"/>
            </a:solidFill>
            <a:round/>
            <a:headEnd/>
            <a:tailEnd/>
          </a:ln>
        </p:spPr>
        <p:txBody>
          <a:bodyPr/>
          <a:lstStyle/>
          <a:p>
            <a:endParaRPr lang="en-MY"/>
          </a:p>
        </p:txBody>
      </p:sp>
      <p:sp>
        <p:nvSpPr>
          <p:cNvPr id="32806" name="Line 36"/>
          <p:cNvSpPr>
            <a:spLocks noChangeShapeType="1"/>
          </p:cNvSpPr>
          <p:nvPr/>
        </p:nvSpPr>
        <p:spPr bwMode="auto">
          <a:xfrm flipH="1">
            <a:off x="8153400" y="1905000"/>
            <a:ext cx="533400" cy="1143000"/>
          </a:xfrm>
          <a:prstGeom prst="line">
            <a:avLst/>
          </a:prstGeom>
          <a:noFill/>
          <a:ln w="28575">
            <a:solidFill>
              <a:srgbClr val="000000"/>
            </a:solidFill>
            <a:round/>
            <a:headEnd/>
            <a:tailEnd/>
          </a:ln>
        </p:spPr>
        <p:txBody>
          <a:bodyPr/>
          <a:lstStyle/>
          <a:p>
            <a:endParaRPr lang="en-MY"/>
          </a:p>
        </p:txBody>
      </p:sp>
      <p:sp>
        <p:nvSpPr>
          <p:cNvPr id="32807" name="Text Box 37"/>
          <p:cNvSpPr txBox="1">
            <a:spLocks noChangeArrowheads="1"/>
          </p:cNvSpPr>
          <p:nvPr/>
        </p:nvSpPr>
        <p:spPr bwMode="auto">
          <a:xfrm>
            <a:off x="6705600" y="5867400"/>
            <a:ext cx="2438400" cy="647700"/>
          </a:xfrm>
          <a:prstGeom prst="rect">
            <a:avLst/>
          </a:prstGeom>
          <a:solidFill>
            <a:srgbClr val="FFFFFF"/>
          </a:solidFill>
          <a:ln w="9525">
            <a:noFill/>
            <a:miter lim="800000"/>
            <a:headEnd/>
            <a:tailEnd/>
          </a:ln>
        </p:spPr>
        <p:txBody>
          <a:bodyPr/>
          <a:lstStyle/>
          <a:p>
            <a:r>
              <a:rPr lang="en-US" sz="1200" i="1">
                <a:cs typeface="Times New Roman" pitchFamily="18" charset="0"/>
              </a:rPr>
              <a:t>Model A: Equal emphasis on the knowledge, skills and attitude from the early years until graduation </a:t>
            </a:r>
            <a:endParaRPr lang="en-US" sz="1800" i="1"/>
          </a:p>
        </p:txBody>
      </p:sp>
      <p:sp>
        <p:nvSpPr>
          <p:cNvPr id="32808" name="Text Box 38"/>
          <p:cNvSpPr txBox="1">
            <a:spLocks noChangeArrowheads="1"/>
          </p:cNvSpPr>
          <p:nvPr/>
        </p:nvSpPr>
        <p:spPr bwMode="auto">
          <a:xfrm>
            <a:off x="5715000" y="76200"/>
            <a:ext cx="3429000" cy="609600"/>
          </a:xfrm>
          <a:prstGeom prst="rect">
            <a:avLst/>
          </a:prstGeom>
          <a:solidFill>
            <a:srgbClr val="FFFFFF"/>
          </a:solidFill>
          <a:ln w="9525">
            <a:noFill/>
            <a:miter lim="800000"/>
            <a:headEnd/>
            <a:tailEnd/>
          </a:ln>
        </p:spPr>
        <p:txBody>
          <a:bodyPr/>
          <a:lstStyle/>
          <a:p>
            <a:r>
              <a:rPr lang="en-US" sz="1200" i="1">
                <a:cs typeface="Times New Roman" pitchFamily="18" charset="0"/>
              </a:rPr>
              <a:t>Model B: Greater emphasis on skills and attitude at the early years but lesser toward the middle years and back to greater emphasis near graduation</a:t>
            </a:r>
            <a:endParaRPr lang="en-US" sz="1800" i="1"/>
          </a:p>
        </p:txBody>
      </p:sp>
      <p:sp>
        <p:nvSpPr>
          <p:cNvPr id="32809" name="Rectangle 39"/>
          <p:cNvSpPr>
            <a:spLocks noChangeArrowheads="1"/>
          </p:cNvSpPr>
          <p:nvPr/>
        </p:nvSpPr>
        <p:spPr bwMode="auto">
          <a:xfrm>
            <a:off x="0" y="1171575"/>
            <a:ext cx="9144000" cy="0"/>
          </a:xfrm>
          <a:prstGeom prst="rect">
            <a:avLst/>
          </a:prstGeom>
          <a:noFill/>
          <a:ln w="9525">
            <a:noFill/>
            <a:miter lim="800000"/>
            <a:headEnd/>
            <a:tailEnd/>
          </a:ln>
        </p:spPr>
        <p:txBody>
          <a:bodyPr wrap="none" anchor="ctr">
            <a:spAutoFit/>
          </a:bodyPr>
          <a:lstStyle/>
          <a:p>
            <a:endParaRPr lang="en-MY"/>
          </a:p>
        </p:txBody>
      </p:sp>
      <p:sp>
        <p:nvSpPr>
          <p:cNvPr id="32810" name="Rectangle 40"/>
          <p:cNvSpPr>
            <a:spLocks noChangeArrowheads="1"/>
          </p:cNvSpPr>
          <p:nvPr/>
        </p:nvSpPr>
        <p:spPr bwMode="auto">
          <a:xfrm>
            <a:off x="0" y="1171575"/>
            <a:ext cx="184150" cy="717550"/>
          </a:xfrm>
          <a:prstGeom prst="rect">
            <a:avLst/>
          </a:prstGeom>
          <a:noFill/>
          <a:ln w="9525">
            <a:noFill/>
            <a:miter lim="800000"/>
            <a:headEnd/>
            <a:tailEnd/>
          </a:ln>
        </p:spPr>
        <p:txBody>
          <a:bodyPr wrap="none" anchor="ctr">
            <a:spAutoFit/>
          </a:bodyPr>
          <a:lstStyle/>
          <a:p>
            <a:pPr>
              <a:tabLst>
                <a:tab pos="457200" algn="r"/>
                <a:tab pos="2743200" algn="ctr"/>
                <a:tab pos="5486400" algn="r"/>
              </a:tabLst>
            </a:pPr>
            <a:r>
              <a:rPr lang="en-US" sz="1200">
                <a:latin typeface="Arial" pitchFamily="34" charset="0"/>
                <a:cs typeface="Times New Roman" pitchFamily="18" charset="0"/>
              </a:rPr>
              <a:t/>
            </a:r>
            <a:br>
              <a:rPr lang="en-US" sz="1200">
                <a:latin typeface="Arial" pitchFamily="34" charset="0"/>
                <a:cs typeface="Times New Roman" pitchFamily="18" charset="0"/>
              </a:rPr>
            </a:br>
            <a:endParaRPr lang="en-US" sz="1100">
              <a:latin typeface="Arial" pitchFamily="34" charset="0"/>
            </a:endParaRPr>
          </a:p>
          <a:p>
            <a:pPr eaLnBrk="0" hangingPunct="0">
              <a:tabLst>
                <a:tab pos="457200" algn="r"/>
                <a:tab pos="2743200" algn="ctr"/>
                <a:tab pos="5486400" algn="r"/>
              </a:tabLst>
            </a:pPr>
            <a:endParaRPr lang="en-US" sz="1800">
              <a:latin typeface="Arial" pitchFamily="34" charset="0"/>
            </a:endParaRPr>
          </a:p>
        </p:txBody>
      </p:sp>
      <p:sp>
        <p:nvSpPr>
          <p:cNvPr id="32811" name="Rectangle 41"/>
          <p:cNvSpPr>
            <a:spLocks noChangeArrowheads="1"/>
          </p:cNvSpPr>
          <p:nvPr/>
        </p:nvSpPr>
        <p:spPr bwMode="auto">
          <a:xfrm>
            <a:off x="0" y="1889125"/>
            <a:ext cx="184150" cy="731838"/>
          </a:xfrm>
          <a:prstGeom prst="rect">
            <a:avLst/>
          </a:prstGeom>
          <a:noFill/>
          <a:ln w="9525">
            <a:noFill/>
            <a:miter lim="800000"/>
            <a:headEnd/>
            <a:tailEnd/>
          </a:ln>
        </p:spPr>
        <p:txBody>
          <a:bodyPr wrap="none" anchor="ctr">
            <a:spAutoFit/>
          </a:bodyPr>
          <a:lstStyle/>
          <a:p>
            <a:pPr>
              <a:tabLst>
                <a:tab pos="457200" algn="r"/>
                <a:tab pos="2743200" algn="ctr"/>
                <a:tab pos="5486400" algn="r"/>
              </a:tabLst>
            </a:pPr>
            <a:endParaRPr lang="en-US" sz="1200">
              <a:latin typeface="Arial" pitchFamily="34" charset="0"/>
              <a:cs typeface="Times New Roman" pitchFamily="18" charset="0"/>
            </a:endParaRPr>
          </a:p>
          <a:p>
            <a:pPr eaLnBrk="0" hangingPunct="0">
              <a:tabLst>
                <a:tab pos="457200" algn="r"/>
                <a:tab pos="2743200" algn="ctr"/>
                <a:tab pos="5486400" algn="r"/>
              </a:tabLst>
            </a:pPr>
            <a:r>
              <a:rPr lang="en-US" sz="1200">
                <a:latin typeface="Arial" pitchFamily="34" charset="0"/>
                <a:cs typeface="Times New Roman" pitchFamily="18" charset="0"/>
              </a:rPr>
              <a:t/>
            </a:r>
            <a:br>
              <a:rPr lang="en-US" sz="1200">
                <a:latin typeface="Arial" pitchFamily="34" charset="0"/>
                <a:cs typeface="Times New Roman" pitchFamily="18" charset="0"/>
              </a:rPr>
            </a:br>
            <a:endParaRPr lang="en-US" sz="1800">
              <a:latin typeface="Arial" pitchFamily="34" charset="0"/>
            </a:endParaRPr>
          </a:p>
        </p:txBody>
      </p:sp>
      <p:sp>
        <p:nvSpPr>
          <p:cNvPr id="32812" name="Text Box 42"/>
          <p:cNvSpPr txBox="1">
            <a:spLocks noChangeArrowheads="1"/>
          </p:cNvSpPr>
          <p:nvPr/>
        </p:nvSpPr>
        <p:spPr bwMode="auto">
          <a:xfrm>
            <a:off x="6324600" y="762000"/>
            <a:ext cx="990600" cy="2286000"/>
          </a:xfrm>
          <a:prstGeom prst="rect">
            <a:avLst/>
          </a:prstGeom>
          <a:solidFill>
            <a:srgbClr val="FFFFFF"/>
          </a:solidFill>
          <a:ln w="9525">
            <a:noFill/>
            <a:miter lim="800000"/>
            <a:headEnd/>
            <a:tailEnd/>
          </a:ln>
        </p:spPr>
        <p:txBody>
          <a:bodyPr/>
          <a:lstStyle/>
          <a:p>
            <a:r>
              <a:rPr lang="en-US" sz="1200">
                <a:latin typeface="Arial" pitchFamily="34" charset="0"/>
                <a:cs typeface="Times New Roman" pitchFamily="18" charset="0"/>
              </a:rPr>
              <a:t>Semester 8</a:t>
            </a:r>
            <a:endParaRPr lang="en-US" sz="1100">
              <a:latin typeface="Arial" pitchFamily="34" charset="0"/>
            </a:endParaRPr>
          </a:p>
          <a:p>
            <a:pPr eaLnBrk="0" hangingPunct="0"/>
            <a:endParaRPr lang="en-US" sz="1200">
              <a:latin typeface="Arial" pitchFamily="34" charset="0"/>
              <a:cs typeface="Times New Roman" pitchFamily="18" charset="0"/>
            </a:endParaRPr>
          </a:p>
          <a:p>
            <a:pPr eaLnBrk="0" hangingPunct="0"/>
            <a:endParaRPr lang="en-US" sz="1200">
              <a:latin typeface="Arial" pitchFamily="34" charset="0"/>
              <a:cs typeface="Times New Roman" pitchFamily="18" charset="0"/>
            </a:endParaRPr>
          </a:p>
          <a:p>
            <a:pPr eaLnBrk="0" hangingPunct="0"/>
            <a:endParaRPr lang="en-US" sz="1200">
              <a:latin typeface="Arial" pitchFamily="34" charset="0"/>
              <a:cs typeface="Times New Roman" pitchFamily="18" charset="0"/>
            </a:endParaRPr>
          </a:p>
          <a:p>
            <a:pPr eaLnBrk="0" hangingPunct="0"/>
            <a:endParaRPr lang="en-US" sz="1200">
              <a:latin typeface="Arial" pitchFamily="34" charset="0"/>
              <a:cs typeface="Times New Roman" pitchFamily="18" charset="0"/>
            </a:endParaRPr>
          </a:p>
          <a:p>
            <a:pPr eaLnBrk="0" hangingPunct="0"/>
            <a:endParaRPr lang="en-US" sz="1200">
              <a:latin typeface="Arial" pitchFamily="34" charset="0"/>
              <a:cs typeface="Times New Roman" pitchFamily="18" charset="0"/>
            </a:endParaRPr>
          </a:p>
          <a:p>
            <a:pPr eaLnBrk="0" hangingPunct="0"/>
            <a:endParaRPr lang="en-US" sz="1200">
              <a:latin typeface="Arial" pitchFamily="34" charset="0"/>
              <a:cs typeface="Times New Roman" pitchFamily="18" charset="0"/>
            </a:endParaRPr>
          </a:p>
          <a:p>
            <a:pPr eaLnBrk="0" hangingPunct="0"/>
            <a:endParaRPr lang="en-US" sz="1200">
              <a:latin typeface="Arial" pitchFamily="34" charset="0"/>
              <a:cs typeface="Times New Roman" pitchFamily="18" charset="0"/>
            </a:endParaRPr>
          </a:p>
          <a:p>
            <a:pPr eaLnBrk="0" hangingPunct="0"/>
            <a:endParaRPr lang="en-US" sz="1200">
              <a:latin typeface="Arial" pitchFamily="34" charset="0"/>
              <a:cs typeface="Times New Roman" pitchFamily="18" charset="0"/>
            </a:endParaRPr>
          </a:p>
          <a:p>
            <a:pPr eaLnBrk="0" hangingPunct="0"/>
            <a:endParaRPr lang="en-US" sz="1200">
              <a:latin typeface="Arial" pitchFamily="34" charset="0"/>
              <a:cs typeface="Times New Roman" pitchFamily="18" charset="0"/>
            </a:endParaRPr>
          </a:p>
          <a:p>
            <a:pPr eaLnBrk="0" hangingPunct="0"/>
            <a:endParaRPr lang="en-US" sz="1200">
              <a:latin typeface="Arial" pitchFamily="34" charset="0"/>
              <a:cs typeface="Times New Roman" pitchFamily="18" charset="0"/>
            </a:endParaRPr>
          </a:p>
          <a:p>
            <a:pPr eaLnBrk="0" hangingPunct="0"/>
            <a:r>
              <a:rPr lang="en-US" sz="1200">
                <a:latin typeface="Arial" pitchFamily="34" charset="0"/>
                <a:cs typeface="Times New Roman" pitchFamily="18" charset="0"/>
              </a:rPr>
              <a:t>Semester 1</a:t>
            </a:r>
            <a:endParaRPr lang="en-US" sz="1800">
              <a:latin typeface="Arial" pitchFamily="34" charset="0"/>
            </a:endParaRPr>
          </a:p>
        </p:txBody>
      </p:sp>
      <p:sp>
        <p:nvSpPr>
          <p:cNvPr id="32813" name="Line 43"/>
          <p:cNvSpPr>
            <a:spLocks noChangeShapeType="1"/>
          </p:cNvSpPr>
          <p:nvPr/>
        </p:nvSpPr>
        <p:spPr bwMode="auto">
          <a:xfrm flipV="1">
            <a:off x="6781800" y="1143000"/>
            <a:ext cx="0" cy="1485900"/>
          </a:xfrm>
          <a:prstGeom prst="line">
            <a:avLst/>
          </a:prstGeom>
          <a:noFill/>
          <a:ln w="38100">
            <a:solidFill>
              <a:srgbClr val="000000"/>
            </a:solidFill>
            <a:round/>
            <a:headEnd/>
            <a:tailEnd type="triangle" w="med" len="med"/>
          </a:ln>
        </p:spPr>
        <p:txBody>
          <a:bodyPr/>
          <a:lstStyle/>
          <a:p>
            <a:endParaRPr lang="en-MY"/>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2772"/>
                                        </p:tgtEl>
                                        <p:attrNameLst>
                                          <p:attrName>style.visibility</p:attrName>
                                        </p:attrNameLst>
                                      </p:cBhvr>
                                      <p:to>
                                        <p:strVal val="visible"/>
                                      </p:to>
                                    </p:set>
                                    <p:animEffect transition="in" filter="dissolve">
                                      <p:cBhvr>
                                        <p:cTn id="7" dur="500"/>
                                        <p:tgtEl>
                                          <p:spTgt spid="3277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2775"/>
                                        </p:tgtEl>
                                        <p:attrNameLst>
                                          <p:attrName>style.visibility</p:attrName>
                                        </p:attrNameLst>
                                      </p:cBhvr>
                                      <p:to>
                                        <p:strVal val="visible"/>
                                      </p:to>
                                    </p:set>
                                    <p:animEffect transition="in" filter="dissolve">
                                      <p:cBhvr>
                                        <p:cTn id="10" dur="500"/>
                                        <p:tgtEl>
                                          <p:spTgt spid="32775"/>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2776"/>
                                        </p:tgtEl>
                                        <p:attrNameLst>
                                          <p:attrName>style.visibility</p:attrName>
                                        </p:attrNameLst>
                                      </p:cBhvr>
                                      <p:to>
                                        <p:strVal val="visible"/>
                                      </p:to>
                                    </p:set>
                                    <p:animEffect transition="in" filter="dissolve">
                                      <p:cBhvr>
                                        <p:cTn id="13" dur="500"/>
                                        <p:tgtEl>
                                          <p:spTgt spid="32776"/>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32777"/>
                                        </p:tgtEl>
                                        <p:attrNameLst>
                                          <p:attrName>style.visibility</p:attrName>
                                        </p:attrNameLst>
                                      </p:cBhvr>
                                      <p:to>
                                        <p:strVal val="visible"/>
                                      </p:to>
                                    </p:set>
                                    <p:animEffect transition="in" filter="dissolve">
                                      <p:cBhvr>
                                        <p:cTn id="16" dur="500"/>
                                        <p:tgtEl>
                                          <p:spTgt spid="32777"/>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32778"/>
                                        </p:tgtEl>
                                        <p:attrNameLst>
                                          <p:attrName>style.visibility</p:attrName>
                                        </p:attrNameLst>
                                      </p:cBhvr>
                                      <p:to>
                                        <p:strVal val="visible"/>
                                      </p:to>
                                    </p:set>
                                    <p:animEffect transition="in" filter="dissolve">
                                      <p:cBhvr>
                                        <p:cTn id="19" dur="500"/>
                                        <p:tgtEl>
                                          <p:spTgt spid="32778"/>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32779"/>
                                        </p:tgtEl>
                                        <p:attrNameLst>
                                          <p:attrName>style.visibility</p:attrName>
                                        </p:attrNameLst>
                                      </p:cBhvr>
                                      <p:to>
                                        <p:strVal val="visible"/>
                                      </p:to>
                                    </p:set>
                                    <p:animEffect transition="in" filter="dissolve">
                                      <p:cBhvr>
                                        <p:cTn id="22" dur="500"/>
                                        <p:tgtEl>
                                          <p:spTgt spid="32779"/>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2773"/>
                                        </p:tgtEl>
                                        <p:attrNameLst>
                                          <p:attrName>style.visibility</p:attrName>
                                        </p:attrNameLst>
                                      </p:cBhvr>
                                      <p:to>
                                        <p:strVal val="visible"/>
                                      </p:to>
                                    </p:set>
                                    <p:animEffect transition="in" filter="dissolve">
                                      <p:cBhvr>
                                        <p:cTn id="27" dur="500"/>
                                        <p:tgtEl>
                                          <p:spTgt spid="32773"/>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32780"/>
                                        </p:tgtEl>
                                        <p:attrNameLst>
                                          <p:attrName>style.visibility</p:attrName>
                                        </p:attrNameLst>
                                      </p:cBhvr>
                                      <p:to>
                                        <p:strVal val="visible"/>
                                      </p:to>
                                    </p:set>
                                    <p:animEffect transition="in" filter="dissolve">
                                      <p:cBhvr>
                                        <p:cTn id="30" dur="500"/>
                                        <p:tgtEl>
                                          <p:spTgt spid="32780"/>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32781"/>
                                        </p:tgtEl>
                                        <p:attrNameLst>
                                          <p:attrName>style.visibility</p:attrName>
                                        </p:attrNameLst>
                                      </p:cBhvr>
                                      <p:to>
                                        <p:strVal val="visible"/>
                                      </p:to>
                                    </p:set>
                                    <p:animEffect transition="in" filter="dissolve">
                                      <p:cBhvr>
                                        <p:cTn id="33" dur="500"/>
                                        <p:tgtEl>
                                          <p:spTgt spid="32781"/>
                                        </p:tgtEl>
                                      </p:cBhvr>
                                    </p:animEffect>
                                  </p:childTnLst>
                                </p:cTn>
                              </p:par>
                              <p:par>
                                <p:cTn id="34" presetID="9" presetClass="entr" presetSubtype="0" fill="hold" grpId="0" nodeType="withEffect">
                                  <p:stCondLst>
                                    <p:cond delay="0"/>
                                  </p:stCondLst>
                                  <p:childTnLst>
                                    <p:set>
                                      <p:cBhvr>
                                        <p:cTn id="35" dur="1" fill="hold">
                                          <p:stCondLst>
                                            <p:cond delay="0"/>
                                          </p:stCondLst>
                                        </p:cTn>
                                        <p:tgtEl>
                                          <p:spTgt spid="32782"/>
                                        </p:tgtEl>
                                        <p:attrNameLst>
                                          <p:attrName>style.visibility</p:attrName>
                                        </p:attrNameLst>
                                      </p:cBhvr>
                                      <p:to>
                                        <p:strVal val="visible"/>
                                      </p:to>
                                    </p:set>
                                    <p:animEffect transition="in" filter="dissolve">
                                      <p:cBhvr>
                                        <p:cTn id="36" dur="500"/>
                                        <p:tgtEl>
                                          <p:spTgt spid="32782"/>
                                        </p:tgtEl>
                                      </p:cBhvr>
                                    </p:animEffect>
                                  </p:childTnLst>
                                </p:cTn>
                              </p:par>
                              <p:par>
                                <p:cTn id="37" presetID="9" presetClass="entr" presetSubtype="0" fill="hold" grpId="0" nodeType="withEffect">
                                  <p:stCondLst>
                                    <p:cond delay="0"/>
                                  </p:stCondLst>
                                  <p:childTnLst>
                                    <p:set>
                                      <p:cBhvr>
                                        <p:cTn id="38" dur="1" fill="hold">
                                          <p:stCondLst>
                                            <p:cond delay="0"/>
                                          </p:stCondLst>
                                        </p:cTn>
                                        <p:tgtEl>
                                          <p:spTgt spid="32783"/>
                                        </p:tgtEl>
                                        <p:attrNameLst>
                                          <p:attrName>style.visibility</p:attrName>
                                        </p:attrNameLst>
                                      </p:cBhvr>
                                      <p:to>
                                        <p:strVal val="visible"/>
                                      </p:to>
                                    </p:set>
                                    <p:animEffect transition="in" filter="dissolve">
                                      <p:cBhvr>
                                        <p:cTn id="39" dur="500"/>
                                        <p:tgtEl>
                                          <p:spTgt spid="32783"/>
                                        </p:tgtEl>
                                      </p:cBhvr>
                                    </p:animEffect>
                                  </p:childTnLst>
                                </p:cTn>
                              </p:par>
                              <p:par>
                                <p:cTn id="40" presetID="9" presetClass="entr" presetSubtype="0" fill="hold" grpId="0" nodeType="withEffect">
                                  <p:stCondLst>
                                    <p:cond delay="0"/>
                                  </p:stCondLst>
                                  <p:childTnLst>
                                    <p:set>
                                      <p:cBhvr>
                                        <p:cTn id="41" dur="1" fill="hold">
                                          <p:stCondLst>
                                            <p:cond delay="0"/>
                                          </p:stCondLst>
                                        </p:cTn>
                                        <p:tgtEl>
                                          <p:spTgt spid="32785"/>
                                        </p:tgtEl>
                                        <p:attrNameLst>
                                          <p:attrName>style.visibility</p:attrName>
                                        </p:attrNameLst>
                                      </p:cBhvr>
                                      <p:to>
                                        <p:strVal val="visible"/>
                                      </p:to>
                                    </p:set>
                                    <p:animEffect transition="in" filter="dissolve">
                                      <p:cBhvr>
                                        <p:cTn id="42" dur="500"/>
                                        <p:tgtEl>
                                          <p:spTgt spid="32785"/>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32784"/>
                                        </p:tgtEl>
                                        <p:attrNameLst>
                                          <p:attrName>style.visibility</p:attrName>
                                        </p:attrNameLst>
                                      </p:cBhvr>
                                      <p:to>
                                        <p:strVal val="visible"/>
                                      </p:to>
                                    </p:set>
                                    <p:animEffect transition="in" filter="dissolve">
                                      <p:cBhvr>
                                        <p:cTn id="47" dur="500"/>
                                        <p:tgtEl>
                                          <p:spTgt spid="32784"/>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32786"/>
                                        </p:tgtEl>
                                        <p:attrNameLst>
                                          <p:attrName>style.visibility</p:attrName>
                                        </p:attrNameLst>
                                      </p:cBhvr>
                                      <p:to>
                                        <p:strVal val="visible"/>
                                      </p:to>
                                    </p:set>
                                    <p:animEffect transition="in" filter="dissolve">
                                      <p:cBhvr>
                                        <p:cTn id="52" dur="500"/>
                                        <p:tgtEl>
                                          <p:spTgt spid="32786"/>
                                        </p:tgtEl>
                                      </p:cBhvr>
                                    </p:animEffect>
                                  </p:childTnLst>
                                </p:cTn>
                              </p:par>
                              <p:par>
                                <p:cTn id="53" presetID="9" presetClass="entr" presetSubtype="0" fill="hold" grpId="0" nodeType="withEffect">
                                  <p:stCondLst>
                                    <p:cond delay="0"/>
                                  </p:stCondLst>
                                  <p:childTnLst>
                                    <p:set>
                                      <p:cBhvr>
                                        <p:cTn id="54" dur="1" fill="hold">
                                          <p:stCondLst>
                                            <p:cond delay="0"/>
                                          </p:stCondLst>
                                        </p:cTn>
                                        <p:tgtEl>
                                          <p:spTgt spid="32774"/>
                                        </p:tgtEl>
                                        <p:attrNameLst>
                                          <p:attrName>style.visibility</p:attrName>
                                        </p:attrNameLst>
                                      </p:cBhvr>
                                      <p:to>
                                        <p:strVal val="visible"/>
                                      </p:to>
                                    </p:set>
                                    <p:animEffect transition="in" filter="dissolve">
                                      <p:cBhvr>
                                        <p:cTn id="55" dur="500"/>
                                        <p:tgtEl>
                                          <p:spTgt spid="32774"/>
                                        </p:tgtEl>
                                      </p:cBhvr>
                                    </p:animEffect>
                                  </p:childTnLst>
                                </p:cTn>
                              </p:par>
                            </p:childTnLst>
                          </p:cTn>
                        </p:par>
                      </p:childTnLst>
                    </p:cTn>
                  </p:par>
                  <p:par>
                    <p:cTn id="56" fill="hold">
                      <p:stCondLst>
                        <p:cond delay="indefinite"/>
                      </p:stCondLst>
                      <p:childTnLst>
                        <p:par>
                          <p:cTn id="57" fill="hold">
                            <p:stCondLst>
                              <p:cond delay="0"/>
                            </p:stCondLst>
                            <p:childTnLst>
                              <p:par>
                                <p:cTn id="58" presetID="9" presetClass="entr" presetSubtype="0" fill="hold" grpId="0" nodeType="clickEffect">
                                  <p:stCondLst>
                                    <p:cond delay="0"/>
                                  </p:stCondLst>
                                  <p:childTnLst>
                                    <p:set>
                                      <p:cBhvr>
                                        <p:cTn id="59" dur="1" fill="hold">
                                          <p:stCondLst>
                                            <p:cond delay="0"/>
                                          </p:stCondLst>
                                        </p:cTn>
                                        <p:tgtEl>
                                          <p:spTgt spid="32787"/>
                                        </p:tgtEl>
                                        <p:attrNameLst>
                                          <p:attrName>style.visibility</p:attrName>
                                        </p:attrNameLst>
                                      </p:cBhvr>
                                      <p:to>
                                        <p:strVal val="visible"/>
                                      </p:to>
                                    </p:set>
                                    <p:animEffect transition="in" filter="dissolve">
                                      <p:cBhvr>
                                        <p:cTn id="60" dur="500"/>
                                        <p:tgtEl>
                                          <p:spTgt spid="32787"/>
                                        </p:tgtEl>
                                      </p:cBhvr>
                                    </p:animEffect>
                                  </p:childTnLst>
                                </p:cTn>
                              </p:par>
                              <p:par>
                                <p:cTn id="61" presetID="9" presetClass="entr" presetSubtype="0" fill="hold" grpId="0" nodeType="withEffect">
                                  <p:stCondLst>
                                    <p:cond delay="0"/>
                                  </p:stCondLst>
                                  <p:childTnLst>
                                    <p:set>
                                      <p:cBhvr>
                                        <p:cTn id="62" dur="1" fill="hold">
                                          <p:stCondLst>
                                            <p:cond delay="0"/>
                                          </p:stCondLst>
                                        </p:cTn>
                                        <p:tgtEl>
                                          <p:spTgt spid="32790"/>
                                        </p:tgtEl>
                                        <p:attrNameLst>
                                          <p:attrName>style.visibility</p:attrName>
                                        </p:attrNameLst>
                                      </p:cBhvr>
                                      <p:to>
                                        <p:strVal val="visible"/>
                                      </p:to>
                                    </p:set>
                                    <p:animEffect transition="in" filter="dissolve">
                                      <p:cBhvr>
                                        <p:cTn id="63" dur="500"/>
                                        <p:tgtEl>
                                          <p:spTgt spid="32790"/>
                                        </p:tgtEl>
                                      </p:cBhvr>
                                    </p:animEffect>
                                  </p:childTnLst>
                                </p:cTn>
                              </p:par>
                            </p:childTnLst>
                          </p:cTn>
                        </p:par>
                      </p:childTnLst>
                    </p:cTn>
                  </p:par>
                  <p:par>
                    <p:cTn id="64" fill="hold">
                      <p:stCondLst>
                        <p:cond delay="indefinite"/>
                      </p:stCondLst>
                      <p:childTnLst>
                        <p:par>
                          <p:cTn id="65" fill="hold">
                            <p:stCondLst>
                              <p:cond delay="0"/>
                            </p:stCondLst>
                            <p:childTnLst>
                              <p:par>
                                <p:cTn id="66" presetID="9" presetClass="entr" presetSubtype="0" fill="hold" grpId="0" nodeType="clickEffect">
                                  <p:stCondLst>
                                    <p:cond delay="0"/>
                                  </p:stCondLst>
                                  <p:childTnLst>
                                    <p:set>
                                      <p:cBhvr>
                                        <p:cTn id="67" dur="1" fill="hold">
                                          <p:stCondLst>
                                            <p:cond delay="0"/>
                                          </p:stCondLst>
                                        </p:cTn>
                                        <p:tgtEl>
                                          <p:spTgt spid="32788"/>
                                        </p:tgtEl>
                                        <p:attrNameLst>
                                          <p:attrName>style.visibility</p:attrName>
                                        </p:attrNameLst>
                                      </p:cBhvr>
                                      <p:to>
                                        <p:strVal val="visible"/>
                                      </p:to>
                                    </p:set>
                                    <p:animEffect transition="in" filter="dissolve">
                                      <p:cBhvr>
                                        <p:cTn id="68" dur="500"/>
                                        <p:tgtEl>
                                          <p:spTgt spid="32788"/>
                                        </p:tgtEl>
                                      </p:cBhvr>
                                    </p:animEffect>
                                  </p:childTnLst>
                                </p:cTn>
                              </p:par>
                              <p:par>
                                <p:cTn id="69" presetID="9" presetClass="entr" presetSubtype="0" fill="hold" grpId="0" nodeType="withEffect">
                                  <p:stCondLst>
                                    <p:cond delay="0"/>
                                  </p:stCondLst>
                                  <p:childTnLst>
                                    <p:set>
                                      <p:cBhvr>
                                        <p:cTn id="70" dur="1" fill="hold">
                                          <p:stCondLst>
                                            <p:cond delay="0"/>
                                          </p:stCondLst>
                                        </p:cTn>
                                        <p:tgtEl>
                                          <p:spTgt spid="32791"/>
                                        </p:tgtEl>
                                        <p:attrNameLst>
                                          <p:attrName>style.visibility</p:attrName>
                                        </p:attrNameLst>
                                      </p:cBhvr>
                                      <p:to>
                                        <p:strVal val="visible"/>
                                      </p:to>
                                    </p:set>
                                    <p:animEffect transition="in" filter="dissolve">
                                      <p:cBhvr>
                                        <p:cTn id="71" dur="500"/>
                                        <p:tgtEl>
                                          <p:spTgt spid="32791"/>
                                        </p:tgtEl>
                                      </p:cBhvr>
                                    </p:animEffect>
                                  </p:childTnLst>
                                </p:cTn>
                              </p:par>
                            </p:childTnLst>
                          </p:cTn>
                        </p:par>
                      </p:childTnLst>
                    </p:cTn>
                  </p:par>
                  <p:par>
                    <p:cTn id="72" fill="hold">
                      <p:stCondLst>
                        <p:cond delay="indefinite"/>
                      </p:stCondLst>
                      <p:childTnLst>
                        <p:par>
                          <p:cTn id="73" fill="hold">
                            <p:stCondLst>
                              <p:cond delay="0"/>
                            </p:stCondLst>
                            <p:childTnLst>
                              <p:par>
                                <p:cTn id="74" presetID="9" presetClass="entr" presetSubtype="0" fill="hold" grpId="0" nodeType="clickEffect">
                                  <p:stCondLst>
                                    <p:cond delay="0"/>
                                  </p:stCondLst>
                                  <p:childTnLst>
                                    <p:set>
                                      <p:cBhvr>
                                        <p:cTn id="75" dur="1" fill="hold">
                                          <p:stCondLst>
                                            <p:cond delay="0"/>
                                          </p:stCondLst>
                                        </p:cTn>
                                        <p:tgtEl>
                                          <p:spTgt spid="32789"/>
                                        </p:tgtEl>
                                        <p:attrNameLst>
                                          <p:attrName>style.visibility</p:attrName>
                                        </p:attrNameLst>
                                      </p:cBhvr>
                                      <p:to>
                                        <p:strVal val="visible"/>
                                      </p:to>
                                    </p:set>
                                    <p:animEffect transition="in" filter="dissolve">
                                      <p:cBhvr>
                                        <p:cTn id="76" dur="500"/>
                                        <p:tgtEl>
                                          <p:spTgt spid="32789"/>
                                        </p:tgtEl>
                                      </p:cBhvr>
                                    </p:animEffect>
                                  </p:childTnLst>
                                </p:cTn>
                              </p:par>
                              <p:par>
                                <p:cTn id="77" presetID="9" presetClass="entr" presetSubtype="0" fill="hold" grpId="0" nodeType="withEffect">
                                  <p:stCondLst>
                                    <p:cond delay="0"/>
                                  </p:stCondLst>
                                  <p:childTnLst>
                                    <p:set>
                                      <p:cBhvr>
                                        <p:cTn id="78" dur="1" fill="hold">
                                          <p:stCondLst>
                                            <p:cond delay="0"/>
                                          </p:stCondLst>
                                        </p:cTn>
                                        <p:tgtEl>
                                          <p:spTgt spid="32796"/>
                                        </p:tgtEl>
                                        <p:attrNameLst>
                                          <p:attrName>style.visibility</p:attrName>
                                        </p:attrNameLst>
                                      </p:cBhvr>
                                      <p:to>
                                        <p:strVal val="visible"/>
                                      </p:to>
                                    </p:set>
                                    <p:animEffect transition="in" filter="dissolve">
                                      <p:cBhvr>
                                        <p:cTn id="79" dur="500"/>
                                        <p:tgtEl>
                                          <p:spTgt spid="32796"/>
                                        </p:tgtEl>
                                      </p:cBhvr>
                                    </p:animEffect>
                                  </p:childTnLst>
                                </p:cTn>
                              </p:par>
                            </p:childTnLst>
                          </p:cTn>
                        </p:par>
                      </p:childTnLst>
                    </p:cTn>
                  </p:par>
                  <p:par>
                    <p:cTn id="80" fill="hold">
                      <p:stCondLst>
                        <p:cond delay="indefinite"/>
                      </p:stCondLst>
                      <p:childTnLst>
                        <p:par>
                          <p:cTn id="81" fill="hold">
                            <p:stCondLst>
                              <p:cond delay="0"/>
                            </p:stCondLst>
                            <p:childTnLst>
                              <p:par>
                                <p:cTn id="82" presetID="9" presetClass="entr" presetSubtype="0" fill="hold" grpId="0" nodeType="clickEffect">
                                  <p:stCondLst>
                                    <p:cond delay="0"/>
                                  </p:stCondLst>
                                  <p:childTnLst>
                                    <p:set>
                                      <p:cBhvr>
                                        <p:cTn id="83" dur="1" fill="hold">
                                          <p:stCondLst>
                                            <p:cond delay="0"/>
                                          </p:stCondLst>
                                        </p:cTn>
                                        <p:tgtEl>
                                          <p:spTgt spid="32802"/>
                                        </p:tgtEl>
                                        <p:attrNameLst>
                                          <p:attrName>style.visibility</p:attrName>
                                        </p:attrNameLst>
                                      </p:cBhvr>
                                      <p:to>
                                        <p:strVal val="visible"/>
                                      </p:to>
                                    </p:set>
                                    <p:animEffect transition="in" filter="dissolve">
                                      <p:cBhvr>
                                        <p:cTn id="84" dur="500"/>
                                        <p:tgtEl>
                                          <p:spTgt spid="32802"/>
                                        </p:tgtEl>
                                      </p:cBhvr>
                                    </p:animEffect>
                                  </p:childTnLst>
                                </p:cTn>
                              </p:par>
                              <p:par>
                                <p:cTn id="85" presetID="9" presetClass="entr" presetSubtype="0" fill="hold" grpId="0" nodeType="withEffect">
                                  <p:stCondLst>
                                    <p:cond delay="0"/>
                                  </p:stCondLst>
                                  <p:childTnLst>
                                    <p:set>
                                      <p:cBhvr>
                                        <p:cTn id="86" dur="1" fill="hold">
                                          <p:stCondLst>
                                            <p:cond delay="0"/>
                                          </p:stCondLst>
                                        </p:cTn>
                                        <p:tgtEl>
                                          <p:spTgt spid="32805"/>
                                        </p:tgtEl>
                                        <p:attrNameLst>
                                          <p:attrName>style.visibility</p:attrName>
                                        </p:attrNameLst>
                                      </p:cBhvr>
                                      <p:to>
                                        <p:strVal val="visible"/>
                                      </p:to>
                                    </p:set>
                                    <p:animEffect transition="in" filter="dissolve">
                                      <p:cBhvr>
                                        <p:cTn id="87" dur="500"/>
                                        <p:tgtEl>
                                          <p:spTgt spid="32805"/>
                                        </p:tgtEl>
                                      </p:cBhvr>
                                    </p:animEffect>
                                  </p:childTnLst>
                                </p:cTn>
                              </p:par>
                              <p:par>
                                <p:cTn id="88" presetID="9" presetClass="entr" presetSubtype="0" fill="hold" grpId="0" nodeType="withEffect">
                                  <p:stCondLst>
                                    <p:cond delay="0"/>
                                  </p:stCondLst>
                                  <p:childTnLst>
                                    <p:set>
                                      <p:cBhvr>
                                        <p:cTn id="89" dur="1" fill="hold">
                                          <p:stCondLst>
                                            <p:cond delay="0"/>
                                          </p:stCondLst>
                                        </p:cTn>
                                        <p:tgtEl>
                                          <p:spTgt spid="32806"/>
                                        </p:tgtEl>
                                        <p:attrNameLst>
                                          <p:attrName>style.visibility</p:attrName>
                                        </p:attrNameLst>
                                      </p:cBhvr>
                                      <p:to>
                                        <p:strVal val="visible"/>
                                      </p:to>
                                    </p:set>
                                    <p:animEffect transition="in" filter="dissolve">
                                      <p:cBhvr>
                                        <p:cTn id="90" dur="500"/>
                                        <p:tgtEl>
                                          <p:spTgt spid="32806"/>
                                        </p:tgtEl>
                                      </p:cBhvr>
                                    </p:animEffect>
                                  </p:childTnLst>
                                </p:cTn>
                              </p:par>
                              <p:par>
                                <p:cTn id="91" presetID="9" presetClass="entr" presetSubtype="0" fill="hold" grpId="0" nodeType="withEffect">
                                  <p:stCondLst>
                                    <p:cond delay="0"/>
                                  </p:stCondLst>
                                  <p:childTnLst>
                                    <p:set>
                                      <p:cBhvr>
                                        <p:cTn id="92" dur="1" fill="hold">
                                          <p:stCondLst>
                                            <p:cond delay="0"/>
                                          </p:stCondLst>
                                        </p:cTn>
                                        <p:tgtEl>
                                          <p:spTgt spid="32808"/>
                                        </p:tgtEl>
                                        <p:attrNameLst>
                                          <p:attrName>style.visibility</p:attrName>
                                        </p:attrNameLst>
                                      </p:cBhvr>
                                      <p:to>
                                        <p:strVal val="visible"/>
                                      </p:to>
                                    </p:set>
                                    <p:animEffect transition="in" filter="dissolve">
                                      <p:cBhvr>
                                        <p:cTn id="93" dur="500"/>
                                        <p:tgtEl>
                                          <p:spTgt spid="32808"/>
                                        </p:tgtEl>
                                      </p:cBhvr>
                                    </p:animEffect>
                                  </p:childTnLst>
                                </p:cTn>
                              </p:par>
                              <p:par>
                                <p:cTn id="94" presetID="9" presetClass="entr" presetSubtype="0" fill="hold" grpId="0" nodeType="withEffect">
                                  <p:stCondLst>
                                    <p:cond delay="0"/>
                                  </p:stCondLst>
                                  <p:childTnLst>
                                    <p:set>
                                      <p:cBhvr>
                                        <p:cTn id="95" dur="1" fill="hold">
                                          <p:stCondLst>
                                            <p:cond delay="0"/>
                                          </p:stCondLst>
                                        </p:cTn>
                                        <p:tgtEl>
                                          <p:spTgt spid="32812"/>
                                        </p:tgtEl>
                                        <p:attrNameLst>
                                          <p:attrName>style.visibility</p:attrName>
                                        </p:attrNameLst>
                                      </p:cBhvr>
                                      <p:to>
                                        <p:strVal val="visible"/>
                                      </p:to>
                                    </p:set>
                                    <p:animEffect transition="in" filter="dissolve">
                                      <p:cBhvr>
                                        <p:cTn id="96" dur="500"/>
                                        <p:tgtEl>
                                          <p:spTgt spid="32812"/>
                                        </p:tgtEl>
                                      </p:cBhvr>
                                    </p:animEffect>
                                  </p:childTnLst>
                                </p:cTn>
                              </p:par>
                              <p:par>
                                <p:cTn id="97" presetID="9" presetClass="entr" presetSubtype="0" fill="hold" grpId="0" nodeType="withEffect">
                                  <p:stCondLst>
                                    <p:cond delay="0"/>
                                  </p:stCondLst>
                                  <p:childTnLst>
                                    <p:set>
                                      <p:cBhvr>
                                        <p:cTn id="98" dur="1" fill="hold">
                                          <p:stCondLst>
                                            <p:cond delay="0"/>
                                          </p:stCondLst>
                                        </p:cTn>
                                        <p:tgtEl>
                                          <p:spTgt spid="32813"/>
                                        </p:tgtEl>
                                        <p:attrNameLst>
                                          <p:attrName>style.visibility</p:attrName>
                                        </p:attrNameLst>
                                      </p:cBhvr>
                                      <p:to>
                                        <p:strVal val="visible"/>
                                      </p:to>
                                    </p:set>
                                    <p:animEffect transition="in" filter="dissolve">
                                      <p:cBhvr>
                                        <p:cTn id="99" dur="500"/>
                                        <p:tgtEl>
                                          <p:spTgt spid="32813"/>
                                        </p:tgtEl>
                                      </p:cBhvr>
                                    </p:animEffect>
                                  </p:childTnLst>
                                </p:cTn>
                              </p:par>
                            </p:childTnLst>
                          </p:cTn>
                        </p:par>
                      </p:childTnLst>
                    </p:cTn>
                  </p:par>
                  <p:par>
                    <p:cTn id="100" fill="hold">
                      <p:stCondLst>
                        <p:cond delay="indefinite"/>
                      </p:stCondLst>
                      <p:childTnLst>
                        <p:par>
                          <p:cTn id="101" fill="hold">
                            <p:stCondLst>
                              <p:cond delay="0"/>
                            </p:stCondLst>
                            <p:childTnLst>
                              <p:par>
                                <p:cTn id="102" presetID="9" presetClass="entr" presetSubtype="0" fill="hold" grpId="0" nodeType="clickEffect">
                                  <p:stCondLst>
                                    <p:cond delay="0"/>
                                  </p:stCondLst>
                                  <p:childTnLst>
                                    <p:set>
                                      <p:cBhvr>
                                        <p:cTn id="103" dur="1" fill="hold">
                                          <p:stCondLst>
                                            <p:cond delay="0"/>
                                          </p:stCondLst>
                                        </p:cTn>
                                        <p:tgtEl>
                                          <p:spTgt spid="32800"/>
                                        </p:tgtEl>
                                        <p:attrNameLst>
                                          <p:attrName>style.visibility</p:attrName>
                                        </p:attrNameLst>
                                      </p:cBhvr>
                                      <p:to>
                                        <p:strVal val="visible"/>
                                      </p:to>
                                    </p:set>
                                    <p:animEffect transition="in" filter="dissolve">
                                      <p:cBhvr>
                                        <p:cTn id="104" dur="500"/>
                                        <p:tgtEl>
                                          <p:spTgt spid="32800"/>
                                        </p:tgtEl>
                                      </p:cBhvr>
                                    </p:animEffect>
                                  </p:childTnLst>
                                </p:cTn>
                              </p:par>
                              <p:par>
                                <p:cTn id="105" presetID="9" presetClass="entr" presetSubtype="0" fill="hold" grpId="0" nodeType="withEffect">
                                  <p:stCondLst>
                                    <p:cond delay="0"/>
                                  </p:stCondLst>
                                  <p:childTnLst>
                                    <p:set>
                                      <p:cBhvr>
                                        <p:cTn id="106" dur="1" fill="hold">
                                          <p:stCondLst>
                                            <p:cond delay="0"/>
                                          </p:stCondLst>
                                        </p:cTn>
                                        <p:tgtEl>
                                          <p:spTgt spid="32801"/>
                                        </p:tgtEl>
                                        <p:attrNameLst>
                                          <p:attrName>style.visibility</p:attrName>
                                        </p:attrNameLst>
                                      </p:cBhvr>
                                      <p:to>
                                        <p:strVal val="visible"/>
                                      </p:to>
                                    </p:set>
                                    <p:animEffect transition="in" filter="dissolve">
                                      <p:cBhvr>
                                        <p:cTn id="107" dur="500"/>
                                        <p:tgtEl>
                                          <p:spTgt spid="32801"/>
                                        </p:tgtEl>
                                      </p:cBhvr>
                                    </p:animEffect>
                                  </p:childTnLst>
                                </p:cTn>
                              </p:par>
                              <p:par>
                                <p:cTn id="108" presetID="9" presetClass="entr" presetSubtype="0" fill="hold" grpId="0" nodeType="withEffect">
                                  <p:stCondLst>
                                    <p:cond delay="0"/>
                                  </p:stCondLst>
                                  <p:childTnLst>
                                    <p:set>
                                      <p:cBhvr>
                                        <p:cTn id="109" dur="1" fill="hold">
                                          <p:stCondLst>
                                            <p:cond delay="0"/>
                                          </p:stCondLst>
                                        </p:cTn>
                                        <p:tgtEl>
                                          <p:spTgt spid="32803"/>
                                        </p:tgtEl>
                                        <p:attrNameLst>
                                          <p:attrName>style.visibility</p:attrName>
                                        </p:attrNameLst>
                                      </p:cBhvr>
                                      <p:to>
                                        <p:strVal val="visible"/>
                                      </p:to>
                                    </p:set>
                                    <p:animEffect transition="in" filter="dissolve">
                                      <p:cBhvr>
                                        <p:cTn id="110" dur="500"/>
                                        <p:tgtEl>
                                          <p:spTgt spid="32803"/>
                                        </p:tgtEl>
                                      </p:cBhvr>
                                    </p:animEffect>
                                  </p:childTnLst>
                                </p:cTn>
                              </p:par>
                              <p:par>
                                <p:cTn id="111" presetID="9" presetClass="entr" presetSubtype="0" fill="hold" grpId="0" nodeType="withEffect">
                                  <p:stCondLst>
                                    <p:cond delay="0"/>
                                  </p:stCondLst>
                                  <p:childTnLst>
                                    <p:set>
                                      <p:cBhvr>
                                        <p:cTn id="112" dur="1" fill="hold">
                                          <p:stCondLst>
                                            <p:cond delay="0"/>
                                          </p:stCondLst>
                                        </p:cTn>
                                        <p:tgtEl>
                                          <p:spTgt spid="32804"/>
                                        </p:tgtEl>
                                        <p:attrNameLst>
                                          <p:attrName>style.visibility</p:attrName>
                                        </p:attrNameLst>
                                      </p:cBhvr>
                                      <p:to>
                                        <p:strVal val="visible"/>
                                      </p:to>
                                    </p:set>
                                    <p:animEffect transition="in" filter="dissolve">
                                      <p:cBhvr>
                                        <p:cTn id="113" dur="500"/>
                                        <p:tgtEl>
                                          <p:spTgt spid="32804"/>
                                        </p:tgtEl>
                                      </p:cBhvr>
                                    </p:animEffect>
                                  </p:childTnLst>
                                </p:cTn>
                              </p:par>
                              <p:par>
                                <p:cTn id="114" presetID="9" presetClass="entr" presetSubtype="0" fill="hold" grpId="0" nodeType="withEffect">
                                  <p:stCondLst>
                                    <p:cond delay="0"/>
                                  </p:stCondLst>
                                  <p:childTnLst>
                                    <p:set>
                                      <p:cBhvr>
                                        <p:cTn id="115" dur="1" fill="hold">
                                          <p:stCondLst>
                                            <p:cond delay="0"/>
                                          </p:stCondLst>
                                        </p:cTn>
                                        <p:tgtEl>
                                          <p:spTgt spid="32807"/>
                                        </p:tgtEl>
                                        <p:attrNameLst>
                                          <p:attrName>style.visibility</p:attrName>
                                        </p:attrNameLst>
                                      </p:cBhvr>
                                      <p:to>
                                        <p:strVal val="visible"/>
                                      </p:to>
                                    </p:set>
                                    <p:animEffect transition="in" filter="dissolve">
                                      <p:cBhvr>
                                        <p:cTn id="116" dur="500"/>
                                        <p:tgtEl>
                                          <p:spTgt spid="328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2" grpId="0" animBg="1"/>
      <p:bldP spid="32773" grpId="0" animBg="1"/>
      <p:bldP spid="32774" grpId="0" animBg="1"/>
      <p:bldP spid="32775" grpId="0" animBg="1"/>
      <p:bldP spid="32776" grpId="0" animBg="1"/>
      <p:bldP spid="32777" grpId="0" animBg="1"/>
      <p:bldP spid="32778" grpId="0" animBg="1"/>
      <p:bldP spid="32779" grpId="0" animBg="1"/>
      <p:bldP spid="32780" grpId="0" animBg="1"/>
      <p:bldP spid="32781" grpId="0" animBg="1"/>
      <p:bldP spid="32782" grpId="0" animBg="1"/>
      <p:bldP spid="32783" grpId="0" animBg="1"/>
      <p:bldP spid="32784" grpId="0" animBg="1"/>
      <p:bldP spid="32785" grpId="0" animBg="1"/>
      <p:bldP spid="32786" grpId="0" animBg="1"/>
      <p:bldP spid="32787" grpId="0" animBg="1"/>
      <p:bldP spid="32788" grpId="0" animBg="1"/>
      <p:bldP spid="32789" grpId="0" animBg="1"/>
      <p:bldP spid="32790" grpId="0" animBg="1"/>
      <p:bldP spid="32791" grpId="0" animBg="1"/>
      <p:bldP spid="32796" grpId="0" animBg="1"/>
      <p:bldP spid="32800" grpId="0" animBg="1"/>
      <p:bldP spid="32801" grpId="0" animBg="1"/>
      <p:bldP spid="32802" grpId="0" animBg="1"/>
      <p:bldP spid="32803" grpId="0" animBg="1"/>
      <p:bldP spid="32804" grpId="0" animBg="1"/>
      <p:bldP spid="32805" grpId="0" animBg="1"/>
      <p:bldP spid="32806" grpId="0" animBg="1"/>
      <p:bldP spid="32807" grpId="0" animBg="1"/>
      <p:bldP spid="32808" grpId="0" animBg="1"/>
      <p:bldP spid="32812" grpId="0" animBg="1"/>
      <p:bldP spid="32813"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Oval 2"/>
          <p:cNvSpPr>
            <a:spLocks noChangeArrowheads="1"/>
          </p:cNvSpPr>
          <p:nvPr/>
        </p:nvSpPr>
        <p:spPr bwMode="auto">
          <a:xfrm>
            <a:off x="1219200" y="685800"/>
            <a:ext cx="3810000" cy="457200"/>
          </a:xfrm>
          <a:prstGeom prst="ellipse">
            <a:avLst/>
          </a:prstGeom>
          <a:solidFill>
            <a:srgbClr val="FFFF00"/>
          </a:solidFill>
          <a:ln w="9525">
            <a:solidFill>
              <a:schemeClr val="tx1"/>
            </a:solidFill>
            <a:round/>
            <a:headEnd/>
            <a:tailEnd/>
          </a:ln>
        </p:spPr>
        <p:txBody>
          <a:bodyPr wrap="none" anchor="ctr"/>
          <a:lstStyle/>
          <a:p>
            <a:pPr algn="ctr"/>
            <a:r>
              <a:rPr lang="en-US" sz="1400" b="1"/>
              <a:t>Programme EO / O Development/ Review</a:t>
            </a:r>
          </a:p>
        </p:txBody>
      </p:sp>
      <p:sp>
        <p:nvSpPr>
          <p:cNvPr id="33795" name="Oval 3"/>
          <p:cNvSpPr>
            <a:spLocks noChangeArrowheads="1"/>
          </p:cNvSpPr>
          <p:nvPr/>
        </p:nvSpPr>
        <p:spPr bwMode="auto">
          <a:xfrm>
            <a:off x="6019800" y="152400"/>
            <a:ext cx="2895600" cy="914400"/>
          </a:xfrm>
          <a:prstGeom prst="ellipse">
            <a:avLst/>
          </a:prstGeom>
          <a:solidFill>
            <a:srgbClr val="FAF4A4"/>
          </a:solidFill>
          <a:ln w="9525">
            <a:solidFill>
              <a:schemeClr val="tx1"/>
            </a:solidFill>
            <a:round/>
            <a:headEnd/>
            <a:tailEnd/>
          </a:ln>
        </p:spPr>
        <p:txBody>
          <a:bodyPr wrap="none" anchor="ctr"/>
          <a:lstStyle/>
          <a:p>
            <a:pPr algn="ctr"/>
            <a:r>
              <a:rPr lang="en-US" sz="1400" u="sng" dirty="0"/>
              <a:t>Internal Stakeholders</a:t>
            </a:r>
          </a:p>
          <a:p>
            <a:pPr algn="ctr"/>
            <a:r>
              <a:rPr lang="en-US" sz="1400" b="1" dirty="0">
                <a:solidFill>
                  <a:srgbClr val="FF0000"/>
                </a:solidFill>
              </a:rPr>
              <a:t>Teachers</a:t>
            </a:r>
          </a:p>
          <a:p>
            <a:pPr algn="ctr"/>
            <a:r>
              <a:rPr lang="en-US" sz="1400" b="1" dirty="0"/>
              <a:t>Students</a:t>
            </a:r>
          </a:p>
          <a:p>
            <a:pPr algn="ctr"/>
            <a:r>
              <a:rPr lang="en-US" sz="1400" b="1" dirty="0"/>
              <a:t>University</a:t>
            </a:r>
          </a:p>
        </p:txBody>
      </p:sp>
      <p:sp>
        <p:nvSpPr>
          <p:cNvPr id="33796" name="Oval 4"/>
          <p:cNvSpPr>
            <a:spLocks noChangeArrowheads="1"/>
          </p:cNvSpPr>
          <p:nvPr/>
        </p:nvSpPr>
        <p:spPr bwMode="auto">
          <a:xfrm>
            <a:off x="6096000" y="1219200"/>
            <a:ext cx="2971800" cy="990600"/>
          </a:xfrm>
          <a:prstGeom prst="ellipse">
            <a:avLst/>
          </a:prstGeom>
          <a:solidFill>
            <a:srgbClr val="FAF4A4"/>
          </a:solidFill>
          <a:ln w="9525">
            <a:solidFill>
              <a:schemeClr val="tx1"/>
            </a:solidFill>
            <a:round/>
            <a:headEnd/>
            <a:tailEnd/>
          </a:ln>
        </p:spPr>
        <p:txBody>
          <a:bodyPr wrap="none" anchor="ctr"/>
          <a:lstStyle/>
          <a:p>
            <a:pPr algn="ctr"/>
            <a:r>
              <a:rPr lang="en-US" sz="1400" u="sng" dirty="0"/>
              <a:t>External Stakeholders</a:t>
            </a:r>
          </a:p>
          <a:p>
            <a:pPr algn="ctr"/>
            <a:r>
              <a:rPr lang="en-US" sz="1400" b="1" dirty="0"/>
              <a:t>Potential Employers / Industry</a:t>
            </a:r>
          </a:p>
          <a:p>
            <a:pPr algn="ctr"/>
            <a:r>
              <a:rPr lang="en-US" sz="1400" b="1" dirty="0"/>
              <a:t>Alumni</a:t>
            </a:r>
          </a:p>
          <a:p>
            <a:pPr algn="ctr"/>
            <a:r>
              <a:rPr lang="en-US" sz="1400" b="1" dirty="0"/>
              <a:t>Regulatory Body</a:t>
            </a:r>
          </a:p>
        </p:txBody>
      </p:sp>
      <p:sp>
        <p:nvSpPr>
          <p:cNvPr id="33797" name="Oval 5"/>
          <p:cNvSpPr>
            <a:spLocks noChangeArrowheads="1"/>
          </p:cNvSpPr>
          <p:nvPr/>
        </p:nvSpPr>
        <p:spPr bwMode="auto">
          <a:xfrm>
            <a:off x="1403648" y="1285875"/>
            <a:ext cx="4114800" cy="1071563"/>
          </a:xfrm>
          <a:prstGeom prst="ellipse">
            <a:avLst/>
          </a:prstGeom>
          <a:solidFill>
            <a:srgbClr val="FFFF00"/>
          </a:solidFill>
          <a:ln w="9525">
            <a:solidFill>
              <a:schemeClr val="tx1"/>
            </a:solidFill>
            <a:round/>
            <a:headEnd/>
            <a:tailEnd/>
          </a:ln>
        </p:spPr>
        <p:txBody>
          <a:bodyPr wrap="none" anchor="ctr"/>
          <a:lstStyle/>
          <a:p>
            <a:pPr algn="ctr"/>
            <a:r>
              <a:rPr lang="en-US"/>
              <a:t>Course O / Content </a:t>
            </a:r>
          </a:p>
          <a:p>
            <a:pPr algn="ctr"/>
            <a:r>
              <a:rPr lang="en-US"/>
              <a:t>Development / Review </a:t>
            </a:r>
          </a:p>
          <a:p>
            <a:pPr algn="ctr"/>
            <a:r>
              <a:rPr lang="en-US" sz="1200" b="1"/>
              <a:t>1, 2, 3 ……</a:t>
            </a:r>
          </a:p>
        </p:txBody>
      </p:sp>
      <p:sp>
        <p:nvSpPr>
          <p:cNvPr id="33798" name="Oval 6"/>
          <p:cNvSpPr>
            <a:spLocks noChangeArrowheads="1"/>
          </p:cNvSpPr>
          <p:nvPr/>
        </p:nvSpPr>
        <p:spPr bwMode="auto">
          <a:xfrm>
            <a:off x="1500188" y="2514600"/>
            <a:ext cx="3910012" cy="685800"/>
          </a:xfrm>
          <a:prstGeom prst="ellipse">
            <a:avLst/>
          </a:prstGeom>
          <a:solidFill>
            <a:srgbClr val="FFFF00"/>
          </a:solidFill>
          <a:ln w="9525">
            <a:solidFill>
              <a:schemeClr val="tx1"/>
            </a:solidFill>
            <a:round/>
            <a:headEnd/>
            <a:tailEnd/>
          </a:ln>
        </p:spPr>
        <p:txBody>
          <a:bodyPr wrap="none" anchor="ctr"/>
          <a:lstStyle/>
          <a:p>
            <a:pPr algn="ctr"/>
            <a:r>
              <a:rPr lang="en-US"/>
              <a:t>Course Implementation </a:t>
            </a:r>
          </a:p>
          <a:p>
            <a:pPr algn="ctr"/>
            <a:r>
              <a:rPr lang="en-US" sz="1200" b="1"/>
              <a:t>1, 2, 3 ……</a:t>
            </a:r>
          </a:p>
        </p:txBody>
      </p:sp>
      <p:sp>
        <p:nvSpPr>
          <p:cNvPr id="33799" name="Line 7"/>
          <p:cNvSpPr>
            <a:spLocks noChangeShapeType="1"/>
          </p:cNvSpPr>
          <p:nvPr/>
        </p:nvSpPr>
        <p:spPr bwMode="auto">
          <a:xfrm flipH="1">
            <a:off x="3347864" y="1143000"/>
            <a:ext cx="4936" cy="197768"/>
          </a:xfrm>
          <a:prstGeom prst="line">
            <a:avLst/>
          </a:prstGeom>
          <a:noFill/>
          <a:ln w="19050">
            <a:solidFill>
              <a:schemeClr val="tx1"/>
            </a:solidFill>
            <a:round/>
            <a:headEnd/>
            <a:tailEnd type="triangle" w="med" len="med"/>
          </a:ln>
        </p:spPr>
        <p:txBody>
          <a:bodyPr/>
          <a:lstStyle/>
          <a:p>
            <a:endParaRPr lang="en-MY"/>
          </a:p>
        </p:txBody>
      </p:sp>
      <p:sp>
        <p:nvSpPr>
          <p:cNvPr id="33800" name="Oval 8"/>
          <p:cNvSpPr>
            <a:spLocks noChangeArrowheads="1"/>
          </p:cNvSpPr>
          <p:nvPr/>
        </p:nvSpPr>
        <p:spPr bwMode="auto">
          <a:xfrm>
            <a:off x="1371600" y="3352800"/>
            <a:ext cx="4419600" cy="1362075"/>
          </a:xfrm>
          <a:prstGeom prst="ellipse">
            <a:avLst/>
          </a:prstGeom>
          <a:solidFill>
            <a:srgbClr val="FFFF00"/>
          </a:solidFill>
          <a:ln w="9525">
            <a:solidFill>
              <a:schemeClr val="tx1"/>
            </a:solidFill>
            <a:round/>
            <a:headEnd/>
            <a:tailEnd/>
          </a:ln>
        </p:spPr>
        <p:txBody>
          <a:bodyPr wrap="none" anchor="ctr"/>
          <a:lstStyle/>
          <a:p>
            <a:pPr algn="ctr"/>
            <a:r>
              <a:rPr lang="en-US"/>
              <a:t>Course Assessment </a:t>
            </a:r>
          </a:p>
          <a:p>
            <a:pPr algn="ctr"/>
            <a:r>
              <a:rPr lang="en-US" sz="1200" b="1"/>
              <a:t>1, 2, 3 ……</a:t>
            </a:r>
            <a:endParaRPr lang="en-US"/>
          </a:p>
          <a:p>
            <a:pPr algn="ctr"/>
            <a:r>
              <a:rPr lang="en-US" sz="1200" b="1"/>
              <a:t>Teacher – Knowledge, Skills, Affective</a:t>
            </a:r>
          </a:p>
          <a:p>
            <a:pPr algn="ctr"/>
            <a:r>
              <a:rPr lang="en-US" sz="1200" b="1"/>
              <a:t>Students – Teaching</a:t>
            </a:r>
          </a:p>
          <a:p>
            <a:pPr algn="ctr"/>
            <a:r>
              <a:rPr lang="en-US" sz="1200" b="1"/>
              <a:t>Teacher – Descriptive Self Assessment </a:t>
            </a:r>
          </a:p>
          <a:p>
            <a:pPr algn="ctr"/>
            <a:r>
              <a:rPr lang="en-US" sz="1200" b="1"/>
              <a:t>on Cohort’s Achievement </a:t>
            </a:r>
          </a:p>
        </p:txBody>
      </p:sp>
      <p:sp>
        <p:nvSpPr>
          <p:cNvPr id="33801" name="Oval 9"/>
          <p:cNvSpPr>
            <a:spLocks noChangeArrowheads="1"/>
          </p:cNvSpPr>
          <p:nvPr/>
        </p:nvSpPr>
        <p:spPr bwMode="auto">
          <a:xfrm>
            <a:off x="1295400" y="4800600"/>
            <a:ext cx="4419600" cy="1771650"/>
          </a:xfrm>
          <a:prstGeom prst="ellipse">
            <a:avLst/>
          </a:prstGeom>
          <a:solidFill>
            <a:srgbClr val="FFFF00"/>
          </a:solidFill>
          <a:ln w="9525">
            <a:solidFill>
              <a:schemeClr val="tx1"/>
            </a:solidFill>
            <a:round/>
            <a:headEnd/>
            <a:tailEnd/>
          </a:ln>
        </p:spPr>
        <p:txBody>
          <a:bodyPr wrap="none" anchor="ctr"/>
          <a:lstStyle/>
          <a:p>
            <a:pPr algn="ctr"/>
            <a:r>
              <a:rPr lang="en-US" dirty="0" err="1"/>
              <a:t>Programme</a:t>
            </a:r>
            <a:r>
              <a:rPr lang="en-US" dirty="0"/>
              <a:t> Evaluation</a:t>
            </a:r>
          </a:p>
          <a:p>
            <a:pPr algn="ctr"/>
            <a:r>
              <a:rPr lang="en-US" sz="1400" b="1" dirty="0"/>
              <a:t>Summative - direct</a:t>
            </a:r>
          </a:p>
          <a:p>
            <a:pPr algn="ctr"/>
            <a:r>
              <a:rPr lang="en-US" sz="1400" b="1" dirty="0"/>
              <a:t>Exit Survey - indirect</a:t>
            </a:r>
          </a:p>
          <a:p>
            <a:pPr algn="ctr"/>
            <a:r>
              <a:rPr lang="en-US" sz="1400" b="1" dirty="0"/>
              <a:t>Industry Survey - indirect</a:t>
            </a:r>
          </a:p>
          <a:p>
            <a:pPr algn="ctr"/>
            <a:r>
              <a:rPr lang="en-US" sz="1400" b="1" dirty="0"/>
              <a:t>Alumni Survey - indirect</a:t>
            </a:r>
          </a:p>
          <a:p>
            <a:pPr algn="ctr"/>
            <a:r>
              <a:rPr lang="en-US" sz="1400" b="1" dirty="0"/>
              <a:t>External – direct</a:t>
            </a:r>
          </a:p>
          <a:p>
            <a:pPr algn="ctr"/>
            <a:r>
              <a:rPr lang="en-US" sz="1400" b="1" dirty="0"/>
              <a:t>Accreditation - direct</a:t>
            </a:r>
          </a:p>
        </p:txBody>
      </p:sp>
      <p:sp>
        <p:nvSpPr>
          <p:cNvPr id="33802" name="Line 10"/>
          <p:cNvSpPr>
            <a:spLocks noChangeShapeType="1"/>
          </p:cNvSpPr>
          <p:nvPr/>
        </p:nvSpPr>
        <p:spPr bwMode="auto">
          <a:xfrm>
            <a:off x="4495800" y="3124200"/>
            <a:ext cx="0" cy="304800"/>
          </a:xfrm>
          <a:prstGeom prst="line">
            <a:avLst/>
          </a:prstGeom>
          <a:noFill/>
          <a:ln w="19050">
            <a:solidFill>
              <a:schemeClr val="tx1"/>
            </a:solidFill>
            <a:round/>
            <a:headEnd/>
            <a:tailEnd type="triangle" w="med" len="med"/>
          </a:ln>
        </p:spPr>
        <p:txBody>
          <a:bodyPr/>
          <a:lstStyle/>
          <a:p>
            <a:endParaRPr lang="en-MY"/>
          </a:p>
        </p:txBody>
      </p:sp>
      <p:sp>
        <p:nvSpPr>
          <p:cNvPr id="33803" name="Line 11"/>
          <p:cNvSpPr>
            <a:spLocks noChangeShapeType="1"/>
          </p:cNvSpPr>
          <p:nvPr/>
        </p:nvSpPr>
        <p:spPr bwMode="auto">
          <a:xfrm>
            <a:off x="4953000" y="4543425"/>
            <a:ext cx="0" cy="457200"/>
          </a:xfrm>
          <a:prstGeom prst="line">
            <a:avLst/>
          </a:prstGeom>
          <a:noFill/>
          <a:ln w="19050">
            <a:solidFill>
              <a:schemeClr val="tx1"/>
            </a:solidFill>
            <a:round/>
            <a:headEnd/>
            <a:tailEnd type="triangle" w="med" len="med"/>
          </a:ln>
        </p:spPr>
        <p:txBody>
          <a:bodyPr/>
          <a:lstStyle/>
          <a:p>
            <a:endParaRPr lang="en-MY"/>
          </a:p>
        </p:txBody>
      </p:sp>
      <p:sp>
        <p:nvSpPr>
          <p:cNvPr id="33804" name="Rectangle 12"/>
          <p:cNvSpPr>
            <a:spLocks noChangeArrowheads="1"/>
          </p:cNvSpPr>
          <p:nvPr/>
        </p:nvSpPr>
        <p:spPr bwMode="auto">
          <a:xfrm>
            <a:off x="0" y="0"/>
            <a:ext cx="4429125" cy="609600"/>
          </a:xfrm>
          <a:prstGeom prst="rect">
            <a:avLst/>
          </a:prstGeom>
          <a:solidFill>
            <a:schemeClr val="folHlink"/>
          </a:solidFill>
          <a:ln w="9525">
            <a:solidFill>
              <a:schemeClr val="tx1"/>
            </a:solidFill>
            <a:miter lim="800000"/>
            <a:headEnd/>
            <a:tailEnd/>
          </a:ln>
        </p:spPr>
        <p:txBody>
          <a:bodyPr wrap="none" anchor="ctr"/>
          <a:lstStyle/>
          <a:p>
            <a:pPr algn="ctr"/>
            <a:r>
              <a:rPr lang="en-US" sz="2000">
                <a:solidFill>
                  <a:schemeClr val="bg1"/>
                </a:solidFill>
              </a:rPr>
              <a:t>Educational Process - Stakeholders</a:t>
            </a:r>
          </a:p>
        </p:txBody>
      </p:sp>
      <p:sp>
        <p:nvSpPr>
          <p:cNvPr id="33805" name="Line 13"/>
          <p:cNvSpPr>
            <a:spLocks noChangeShapeType="1"/>
          </p:cNvSpPr>
          <p:nvPr/>
        </p:nvSpPr>
        <p:spPr bwMode="auto">
          <a:xfrm flipH="1">
            <a:off x="258763" y="1600200"/>
            <a:ext cx="46037" cy="5043488"/>
          </a:xfrm>
          <a:prstGeom prst="line">
            <a:avLst/>
          </a:prstGeom>
          <a:noFill/>
          <a:ln w="57150">
            <a:solidFill>
              <a:schemeClr val="hlink"/>
            </a:solidFill>
            <a:round/>
            <a:headEnd type="triangle" w="med" len="med"/>
            <a:tailEnd/>
          </a:ln>
        </p:spPr>
        <p:txBody>
          <a:bodyPr/>
          <a:lstStyle/>
          <a:p>
            <a:endParaRPr lang="en-MY"/>
          </a:p>
        </p:txBody>
      </p:sp>
      <p:sp>
        <p:nvSpPr>
          <p:cNvPr id="33806" name="Rectangle 14"/>
          <p:cNvSpPr>
            <a:spLocks noChangeArrowheads="1"/>
          </p:cNvSpPr>
          <p:nvPr/>
        </p:nvSpPr>
        <p:spPr bwMode="auto">
          <a:xfrm>
            <a:off x="-158825" y="609600"/>
            <a:ext cx="914401" cy="914400"/>
          </a:xfrm>
          <a:prstGeom prst="rect">
            <a:avLst/>
          </a:prstGeom>
          <a:noFill/>
          <a:ln w="9525">
            <a:noFill/>
            <a:miter lim="800000"/>
            <a:headEnd/>
            <a:tailEnd/>
          </a:ln>
        </p:spPr>
        <p:txBody>
          <a:bodyPr wrap="none" anchor="ctr"/>
          <a:lstStyle/>
          <a:p>
            <a:pPr algn="ctr"/>
            <a:r>
              <a:rPr lang="en-US" sz="2000" dirty="0"/>
              <a:t>Pull</a:t>
            </a:r>
          </a:p>
          <a:p>
            <a:pPr algn="ctr"/>
            <a:r>
              <a:rPr lang="en-US" sz="2000" dirty="0"/>
              <a:t>factor</a:t>
            </a:r>
          </a:p>
        </p:txBody>
      </p:sp>
      <p:sp>
        <p:nvSpPr>
          <p:cNvPr id="33807" name="Oval 15"/>
          <p:cNvSpPr>
            <a:spLocks noChangeArrowheads="1"/>
          </p:cNvSpPr>
          <p:nvPr/>
        </p:nvSpPr>
        <p:spPr bwMode="auto">
          <a:xfrm>
            <a:off x="6324600" y="3429000"/>
            <a:ext cx="2743200" cy="990600"/>
          </a:xfrm>
          <a:prstGeom prst="ellipse">
            <a:avLst/>
          </a:prstGeom>
          <a:solidFill>
            <a:srgbClr val="FAF4A4"/>
          </a:solidFill>
          <a:ln w="9525">
            <a:solidFill>
              <a:schemeClr val="tx1"/>
            </a:solidFill>
            <a:round/>
            <a:headEnd/>
            <a:tailEnd/>
          </a:ln>
        </p:spPr>
        <p:txBody>
          <a:bodyPr wrap="none" anchor="ctr"/>
          <a:lstStyle/>
          <a:p>
            <a:pPr algn="ctr"/>
            <a:r>
              <a:rPr lang="en-US" sz="1400" u="sng" dirty="0"/>
              <a:t>Internal Stakeholders</a:t>
            </a:r>
          </a:p>
          <a:p>
            <a:pPr algn="ctr"/>
            <a:r>
              <a:rPr lang="en-US" sz="1400" b="1" dirty="0">
                <a:solidFill>
                  <a:srgbClr val="FF0000"/>
                </a:solidFill>
              </a:rPr>
              <a:t>Teachers</a:t>
            </a:r>
          </a:p>
          <a:p>
            <a:pPr algn="ctr"/>
            <a:r>
              <a:rPr lang="en-US" sz="1400" b="1" dirty="0"/>
              <a:t>Technicians</a:t>
            </a:r>
          </a:p>
          <a:p>
            <a:pPr algn="ctr"/>
            <a:r>
              <a:rPr lang="en-US" sz="1400" b="1" dirty="0"/>
              <a:t>Students</a:t>
            </a:r>
          </a:p>
        </p:txBody>
      </p:sp>
      <p:sp>
        <p:nvSpPr>
          <p:cNvPr id="33808" name="Oval 16"/>
          <p:cNvSpPr>
            <a:spLocks noChangeArrowheads="1"/>
          </p:cNvSpPr>
          <p:nvPr/>
        </p:nvSpPr>
        <p:spPr bwMode="auto">
          <a:xfrm>
            <a:off x="6248400" y="4572000"/>
            <a:ext cx="2743200" cy="762000"/>
          </a:xfrm>
          <a:prstGeom prst="ellipse">
            <a:avLst/>
          </a:prstGeom>
          <a:solidFill>
            <a:srgbClr val="FAF4A4"/>
          </a:solidFill>
          <a:ln w="9525">
            <a:solidFill>
              <a:schemeClr val="tx1"/>
            </a:solidFill>
            <a:round/>
            <a:headEnd/>
            <a:tailEnd/>
          </a:ln>
        </p:spPr>
        <p:txBody>
          <a:bodyPr wrap="none" anchor="ctr"/>
          <a:lstStyle/>
          <a:p>
            <a:pPr algn="ctr"/>
            <a:r>
              <a:rPr lang="en-US" sz="1400" u="sng" dirty="0"/>
              <a:t>Internal Stakeholders</a:t>
            </a:r>
          </a:p>
          <a:p>
            <a:pPr algn="ctr"/>
            <a:r>
              <a:rPr lang="en-US" sz="1400" b="1" dirty="0">
                <a:solidFill>
                  <a:srgbClr val="FF0000"/>
                </a:solidFill>
              </a:rPr>
              <a:t>Teachers</a:t>
            </a:r>
          </a:p>
          <a:p>
            <a:pPr algn="ctr"/>
            <a:r>
              <a:rPr lang="en-US" sz="1400" b="1" dirty="0"/>
              <a:t>Students</a:t>
            </a:r>
          </a:p>
        </p:txBody>
      </p:sp>
      <p:sp>
        <p:nvSpPr>
          <p:cNvPr id="33809" name="Oval 17"/>
          <p:cNvSpPr>
            <a:spLocks noChangeArrowheads="1"/>
          </p:cNvSpPr>
          <p:nvPr/>
        </p:nvSpPr>
        <p:spPr bwMode="auto">
          <a:xfrm>
            <a:off x="6096000" y="5486400"/>
            <a:ext cx="2819400" cy="1219200"/>
          </a:xfrm>
          <a:prstGeom prst="ellipse">
            <a:avLst/>
          </a:prstGeom>
          <a:solidFill>
            <a:srgbClr val="FAF4A4"/>
          </a:solidFill>
          <a:ln w="9525">
            <a:solidFill>
              <a:schemeClr val="tx1"/>
            </a:solidFill>
            <a:round/>
            <a:headEnd/>
            <a:tailEnd/>
          </a:ln>
        </p:spPr>
        <p:txBody>
          <a:bodyPr wrap="none" anchor="ctr"/>
          <a:lstStyle/>
          <a:p>
            <a:pPr algn="ctr"/>
            <a:r>
              <a:rPr lang="en-US" sz="1400" u="sng" dirty="0"/>
              <a:t>External Stakeholders</a:t>
            </a:r>
          </a:p>
          <a:p>
            <a:pPr algn="ctr"/>
            <a:r>
              <a:rPr lang="en-US" sz="1400" b="1" dirty="0"/>
              <a:t>Potential Employers / Industry</a:t>
            </a:r>
          </a:p>
          <a:p>
            <a:pPr algn="ctr"/>
            <a:r>
              <a:rPr lang="en-US" sz="1400" b="1" dirty="0"/>
              <a:t>Alumni</a:t>
            </a:r>
          </a:p>
          <a:p>
            <a:pPr algn="ctr"/>
            <a:r>
              <a:rPr lang="en-US" sz="1400" b="1" dirty="0"/>
              <a:t>Regulatory Body</a:t>
            </a:r>
          </a:p>
          <a:p>
            <a:pPr algn="ctr"/>
            <a:r>
              <a:rPr lang="en-US" sz="1400" b="1" dirty="0"/>
              <a:t>External Assessor</a:t>
            </a:r>
          </a:p>
        </p:txBody>
      </p:sp>
      <p:cxnSp>
        <p:nvCxnSpPr>
          <p:cNvPr id="33810" name="AutoShape 18"/>
          <p:cNvCxnSpPr>
            <a:cxnSpLocks noChangeShapeType="1"/>
            <a:stCxn id="33809" idx="2"/>
            <a:endCxn id="33801" idx="5"/>
          </p:cNvCxnSpPr>
          <p:nvPr/>
        </p:nvCxnSpPr>
        <p:spPr bwMode="auto">
          <a:xfrm rot="10800000" flipV="1">
            <a:off x="5067300" y="6096000"/>
            <a:ext cx="1028700" cy="217488"/>
          </a:xfrm>
          <a:prstGeom prst="bentConnector4">
            <a:avLst>
              <a:gd name="adj1" fmla="val 18528"/>
              <a:gd name="adj2" fmla="val 261389"/>
            </a:avLst>
          </a:prstGeom>
          <a:noFill/>
          <a:ln w="9525">
            <a:solidFill>
              <a:schemeClr val="tx1"/>
            </a:solidFill>
            <a:miter lim="800000"/>
            <a:headEnd/>
            <a:tailEnd type="triangle" w="med" len="med"/>
          </a:ln>
        </p:spPr>
      </p:cxnSp>
      <p:cxnSp>
        <p:nvCxnSpPr>
          <p:cNvPr id="33811" name="AutoShape 19"/>
          <p:cNvCxnSpPr>
            <a:cxnSpLocks noChangeShapeType="1"/>
            <a:endCxn id="33801" idx="6"/>
          </p:cNvCxnSpPr>
          <p:nvPr/>
        </p:nvCxnSpPr>
        <p:spPr bwMode="auto">
          <a:xfrm rot="5400000">
            <a:off x="5653087" y="5091113"/>
            <a:ext cx="657225" cy="533400"/>
          </a:xfrm>
          <a:prstGeom prst="bentConnector2">
            <a:avLst/>
          </a:prstGeom>
          <a:noFill/>
          <a:ln w="9525">
            <a:solidFill>
              <a:schemeClr val="tx1"/>
            </a:solidFill>
            <a:miter lim="800000"/>
            <a:headEnd/>
            <a:tailEnd type="triangle" w="med" len="med"/>
          </a:ln>
        </p:spPr>
      </p:cxnSp>
      <p:cxnSp>
        <p:nvCxnSpPr>
          <p:cNvPr id="33812" name="AutoShape 20"/>
          <p:cNvCxnSpPr>
            <a:cxnSpLocks noChangeShapeType="1"/>
            <a:stCxn id="33794" idx="7"/>
            <a:endCxn id="33795" idx="2"/>
          </p:cNvCxnSpPr>
          <p:nvPr/>
        </p:nvCxnSpPr>
        <p:spPr bwMode="auto">
          <a:xfrm rot="-5400000">
            <a:off x="5174456" y="-92868"/>
            <a:ext cx="142875" cy="1547812"/>
          </a:xfrm>
          <a:prstGeom prst="bentConnector2">
            <a:avLst/>
          </a:prstGeom>
          <a:noFill/>
          <a:ln w="9525">
            <a:solidFill>
              <a:schemeClr val="tx1"/>
            </a:solidFill>
            <a:miter lim="800000"/>
            <a:headEnd type="triangle" w="med" len="med"/>
            <a:tailEnd/>
          </a:ln>
        </p:spPr>
      </p:cxnSp>
      <p:cxnSp>
        <p:nvCxnSpPr>
          <p:cNvPr id="33813" name="AutoShape 21"/>
          <p:cNvCxnSpPr>
            <a:cxnSpLocks noChangeShapeType="1"/>
            <a:stCxn id="33794" idx="6"/>
          </p:cNvCxnSpPr>
          <p:nvPr/>
        </p:nvCxnSpPr>
        <p:spPr bwMode="auto">
          <a:xfrm>
            <a:off x="5029200" y="914400"/>
            <a:ext cx="1120775" cy="677863"/>
          </a:xfrm>
          <a:prstGeom prst="bentConnector3">
            <a:avLst>
              <a:gd name="adj1" fmla="val 50000"/>
            </a:avLst>
          </a:prstGeom>
          <a:noFill/>
          <a:ln w="9525">
            <a:solidFill>
              <a:schemeClr val="tx1"/>
            </a:solidFill>
            <a:miter lim="800000"/>
            <a:headEnd type="triangle" w="med" len="med"/>
            <a:tailEnd/>
          </a:ln>
        </p:spPr>
      </p:cxnSp>
      <p:cxnSp>
        <p:nvCxnSpPr>
          <p:cNvPr id="33814" name="AutoShape 22"/>
          <p:cNvCxnSpPr>
            <a:cxnSpLocks noChangeShapeType="1"/>
            <a:stCxn id="33797" idx="4"/>
            <a:endCxn id="33798" idx="0"/>
          </p:cNvCxnSpPr>
          <p:nvPr/>
        </p:nvCxnSpPr>
        <p:spPr bwMode="auto">
          <a:xfrm flipH="1">
            <a:off x="3455194" y="2357438"/>
            <a:ext cx="5854" cy="157162"/>
          </a:xfrm>
          <a:prstGeom prst="straightConnector1">
            <a:avLst/>
          </a:prstGeom>
          <a:noFill/>
          <a:ln w="19050">
            <a:solidFill>
              <a:schemeClr val="tx1"/>
            </a:solidFill>
            <a:round/>
            <a:headEnd/>
            <a:tailEnd type="triangle" w="med" len="med"/>
          </a:ln>
        </p:spPr>
      </p:cxnSp>
      <p:cxnSp>
        <p:nvCxnSpPr>
          <p:cNvPr id="33815" name="AutoShape 23"/>
          <p:cNvCxnSpPr>
            <a:cxnSpLocks noChangeShapeType="1"/>
            <a:stCxn id="33800" idx="2"/>
            <a:endCxn id="33797" idx="2"/>
          </p:cNvCxnSpPr>
          <p:nvPr/>
        </p:nvCxnSpPr>
        <p:spPr bwMode="auto">
          <a:xfrm rot="10800000" flipH="1">
            <a:off x="1371600" y="1821658"/>
            <a:ext cx="32048" cy="2212181"/>
          </a:xfrm>
          <a:prstGeom prst="bentConnector3">
            <a:avLst>
              <a:gd name="adj1" fmla="val -713305"/>
            </a:avLst>
          </a:prstGeom>
          <a:noFill/>
          <a:ln w="19050">
            <a:solidFill>
              <a:schemeClr val="tx1"/>
            </a:solidFill>
            <a:miter lim="800000"/>
            <a:headEnd/>
            <a:tailEnd type="triangle" w="med" len="med"/>
          </a:ln>
        </p:spPr>
      </p:cxnSp>
      <p:cxnSp>
        <p:nvCxnSpPr>
          <p:cNvPr id="33816" name="AutoShape 24"/>
          <p:cNvCxnSpPr>
            <a:cxnSpLocks noChangeShapeType="1"/>
            <a:stCxn id="33808" idx="2"/>
            <a:endCxn id="33800" idx="6"/>
          </p:cNvCxnSpPr>
          <p:nvPr/>
        </p:nvCxnSpPr>
        <p:spPr bwMode="auto">
          <a:xfrm rot="10800000">
            <a:off x="5791200" y="4033838"/>
            <a:ext cx="457200" cy="919162"/>
          </a:xfrm>
          <a:prstGeom prst="bentConnector3">
            <a:avLst>
              <a:gd name="adj1" fmla="val 50000"/>
            </a:avLst>
          </a:prstGeom>
          <a:noFill/>
          <a:ln w="9525">
            <a:solidFill>
              <a:schemeClr val="tx1"/>
            </a:solidFill>
            <a:miter lim="800000"/>
            <a:headEnd/>
            <a:tailEnd type="triangle" w="med" len="med"/>
          </a:ln>
        </p:spPr>
      </p:cxnSp>
      <p:cxnSp>
        <p:nvCxnSpPr>
          <p:cNvPr id="33817" name="AutoShape 25"/>
          <p:cNvCxnSpPr>
            <a:cxnSpLocks noChangeShapeType="1"/>
            <a:stCxn id="33807" idx="2"/>
            <a:endCxn id="33798" idx="6"/>
          </p:cNvCxnSpPr>
          <p:nvPr/>
        </p:nvCxnSpPr>
        <p:spPr bwMode="auto">
          <a:xfrm rot="10800000">
            <a:off x="5410200" y="2857500"/>
            <a:ext cx="914400" cy="1066800"/>
          </a:xfrm>
          <a:prstGeom prst="bentConnector3">
            <a:avLst>
              <a:gd name="adj1" fmla="val 50000"/>
            </a:avLst>
          </a:prstGeom>
          <a:noFill/>
          <a:ln w="9525">
            <a:solidFill>
              <a:schemeClr val="tx1"/>
            </a:solidFill>
            <a:miter lim="800000"/>
            <a:headEnd/>
            <a:tailEnd type="triangle" w="med" len="med"/>
          </a:ln>
        </p:spPr>
      </p:cxnSp>
      <p:sp>
        <p:nvSpPr>
          <p:cNvPr id="33818" name="Rectangle 26"/>
          <p:cNvSpPr>
            <a:spLocks noChangeArrowheads="1"/>
          </p:cNvSpPr>
          <p:nvPr/>
        </p:nvSpPr>
        <p:spPr bwMode="auto">
          <a:xfrm rot="-5400000">
            <a:off x="-495300" y="5524500"/>
            <a:ext cx="2057400" cy="609600"/>
          </a:xfrm>
          <a:prstGeom prst="rect">
            <a:avLst/>
          </a:prstGeom>
          <a:noFill/>
          <a:ln w="9525">
            <a:noFill/>
            <a:miter lim="800000"/>
            <a:headEnd/>
            <a:tailEnd/>
          </a:ln>
        </p:spPr>
        <p:txBody>
          <a:bodyPr wrap="none" anchor="ctr"/>
          <a:lstStyle/>
          <a:p>
            <a:pPr algn="ctr"/>
            <a:r>
              <a:rPr lang="en-US" dirty="0"/>
              <a:t>Summative</a:t>
            </a:r>
          </a:p>
        </p:txBody>
      </p:sp>
      <p:sp>
        <p:nvSpPr>
          <p:cNvPr id="33819" name="Rectangle 27"/>
          <p:cNvSpPr>
            <a:spLocks noChangeArrowheads="1"/>
          </p:cNvSpPr>
          <p:nvPr/>
        </p:nvSpPr>
        <p:spPr bwMode="auto">
          <a:xfrm rot="-5400000">
            <a:off x="-1040607" y="3126582"/>
            <a:ext cx="3071813" cy="533400"/>
          </a:xfrm>
          <a:prstGeom prst="rect">
            <a:avLst/>
          </a:prstGeom>
          <a:noFill/>
          <a:ln w="9525">
            <a:noFill/>
            <a:miter lim="800000"/>
            <a:headEnd/>
            <a:tailEnd/>
          </a:ln>
        </p:spPr>
        <p:txBody>
          <a:bodyPr wrap="none" anchor="ctr"/>
          <a:lstStyle/>
          <a:p>
            <a:pPr algn="ctr"/>
            <a:r>
              <a:rPr lang="en-US" dirty="0"/>
              <a:t>Formative / Summative</a:t>
            </a:r>
          </a:p>
        </p:txBody>
      </p:sp>
      <p:sp>
        <p:nvSpPr>
          <p:cNvPr id="33820" name="AutoShape 28"/>
          <p:cNvSpPr>
            <a:spLocks/>
          </p:cNvSpPr>
          <p:nvPr/>
        </p:nvSpPr>
        <p:spPr bwMode="auto">
          <a:xfrm>
            <a:off x="685800" y="2438400"/>
            <a:ext cx="152400" cy="2133600"/>
          </a:xfrm>
          <a:prstGeom prst="leftBrace">
            <a:avLst>
              <a:gd name="adj1" fmla="val 116667"/>
              <a:gd name="adj2" fmla="val 50000"/>
            </a:avLst>
          </a:prstGeom>
          <a:noFill/>
          <a:ln w="9525">
            <a:solidFill>
              <a:schemeClr val="tx1"/>
            </a:solidFill>
            <a:round/>
            <a:headEnd/>
            <a:tailEnd/>
          </a:ln>
        </p:spPr>
        <p:txBody>
          <a:bodyPr wrap="none" anchor="ctr"/>
          <a:lstStyle/>
          <a:p>
            <a:endParaRPr lang="en-MY"/>
          </a:p>
        </p:txBody>
      </p:sp>
      <p:sp>
        <p:nvSpPr>
          <p:cNvPr id="33821" name="AutoShape 29"/>
          <p:cNvSpPr>
            <a:spLocks/>
          </p:cNvSpPr>
          <p:nvPr/>
        </p:nvSpPr>
        <p:spPr bwMode="auto">
          <a:xfrm>
            <a:off x="762000" y="5029200"/>
            <a:ext cx="76200" cy="1295400"/>
          </a:xfrm>
          <a:prstGeom prst="leftBrace">
            <a:avLst>
              <a:gd name="adj1" fmla="val 141667"/>
              <a:gd name="adj2" fmla="val 50000"/>
            </a:avLst>
          </a:prstGeom>
          <a:noFill/>
          <a:ln w="9525">
            <a:solidFill>
              <a:schemeClr val="tx1"/>
            </a:solidFill>
            <a:round/>
            <a:headEnd/>
            <a:tailEnd/>
          </a:ln>
        </p:spPr>
        <p:txBody>
          <a:bodyPr wrap="none" anchor="ctr"/>
          <a:lstStyle/>
          <a:p>
            <a:endParaRPr lang="en-MY"/>
          </a:p>
        </p:txBody>
      </p:sp>
      <p:sp>
        <p:nvSpPr>
          <p:cNvPr id="33822" name="Oval 30"/>
          <p:cNvSpPr>
            <a:spLocks noChangeArrowheads="1"/>
          </p:cNvSpPr>
          <p:nvPr/>
        </p:nvSpPr>
        <p:spPr bwMode="auto">
          <a:xfrm>
            <a:off x="6172200" y="2514600"/>
            <a:ext cx="2895600" cy="609600"/>
          </a:xfrm>
          <a:prstGeom prst="ellipse">
            <a:avLst/>
          </a:prstGeom>
          <a:solidFill>
            <a:srgbClr val="FAF4A4"/>
          </a:solidFill>
          <a:ln w="9525">
            <a:solidFill>
              <a:schemeClr val="tx1"/>
            </a:solidFill>
            <a:round/>
            <a:headEnd/>
            <a:tailEnd/>
          </a:ln>
        </p:spPr>
        <p:txBody>
          <a:bodyPr wrap="none" anchor="ctr"/>
          <a:lstStyle/>
          <a:p>
            <a:pPr algn="ctr"/>
            <a:r>
              <a:rPr lang="en-US" sz="1400" u="sng" dirty="0"/>
              <a:t>Internal Stakeholders</a:t>
            </a:r>
          </a:p>
          <a:p>
            <a:pPr algn="ctr"/>
            <a:r>
              <a:rPr lang="en-US" sz="1400" b="1" dirty="0">
                <a:solidFill>
                  <a:srgbClr val="FF0000"/>
                </a:solidFill>
              </a:rPr>
              <a:t>Teachers</a:t>
            </a:r>
          </a:p>
        </p:txBody>
      </p:sp>
      <p:cxnSp>
        <p:nvCxnSpPr>
          <p:cNvPr id="33823" name="AutoShape 31"/>
          <p:cNvCxnSpPr>
            <a:cxnSpLocks noChangeShapeType="1"/>
            <a:stCxn id="33822" idx="2"/>
            <a:endCxn id="33797" idx="6"/>
          </p:cNvCxnSpPr>
          <p:nvPr/>
        </p:nvCxnSpPr>
        <p:spPr bwMode="auto">
          <a:xfrm rot="10800000">
            <a:off x="5518448" y="1821658"/>
            <a:ext cx="653752" cy="997743"/>
          </a:xfrm>
          <a:prstGeom prst="bentConnector3">
            <a:avLst>
              <a:gd name="adj1" fmla="val 50000"/>
            </a:avLst>
          </a:prstGeom>
          <a:noFill/>
          <a:ln w="9525">
            <a:solidFill>
              <a:schemeClr val="tx1"/>
            </a:solidFill>
            <a:miter lim="800000"/>
            <a:headEnd/>
            <a:tailEnd type="triangle" w="med" len="med"/>
          </a:ln>
        </p:spPr>
      </p:cxnSp>
      <p:cxnSp>
        <p:nvCxnSpPr>
          <p:cNvPr id="33824" name="AutoShape 32"/>
          <p:cNvCxnSpPr>
            <a:cxnSpLocks noChangeShapeType="1"/>
            <a:stCxn id="33801" idx="2"/>
            <a:endCxn id="33794" idx="2"/>
          </p:cNvCxnSpPr>
          <p:nvPr/>
        </p:nvCxnSpPr>
        <p:spPr bwMode="auto">
          <a:xfrm rot="10800000">
            <a:off x="1219200" y="914400"/>
            <a:ext cx="76200" cy="4772025"/>
          </a:xfrm>
          <a:prstGeom prst="bentConnector3">
            <a:avLst>
              <a:gd name="adj1" fmla="val 400000"/>
            </a:avLst>
          </a:prstGeom>
          <a:noFill/>
          <a:ln w="19050">
            <a:solidFill>
              <a:schemeClr val="tx1"/>
            </a:solidFill>
            <a:miter lim="800000"/>
            <a:headEnd/>
            <a:tailEnd type="triangle" w="med" len="med"/>
          </a:ln>
        </p:spPr>
      </p:cxnSp>
      <p:cxnSp>
        <p:nvCxnSpPr>
          <p:cNvPr id="33825" name="AutoShape 33"/>
          <p:cNvCxnSpPr>
            <a:cxnSpLocks noChangeShapeType="1"/>
            <a:stCxn id="33796" idx="1"/>
            <a:endCxn id="33797" idx="7"/>
          </p:cNvCxnSpPr>
          <p:nvPr/>
        </p:nvCxnSpPr>
        <p:spPr bwMode="auto">
          <a:xfrm rot="16200000" flipH="1" flipV="1">
            <a:off x="5684264" y="595855"/>
            <a:ext cx="78532" cy="1615361"/>
          </a:xfrm>
          <a:prstGeom prst="bentConnector3">
            <a:avLst>
              <a:gd name="adj1" fmla="val -475819"/>
            </a:avLst>
          </a:prstGeom>
          <a:noFill/>
          <a:ln w="9525">
            <a:solidFill>
              <a:schemeClr val="tx1"/>
            </a:solidFill>
            <a:prstDash val="dash"/>
            <a:miter lim="800000"/>
            <a:headEnd/>
            <a:tailEnd type="triangle" w="med" len="med"/>
          </a:ln>
        </p:spPr>
      </p:cxnSp>
      <p:sp>
        <p:nvSpPr>
          <p:cNvPr id="33827" name="Text Box 35"/>
          <p:cNvSpPr txBox="1">
            <a:spLocks noChangeArrowheads="1"/>
          </p:cNvSpPr>
          <p:nvPr/>
        </p:nvSpPr>
        <p:spPr bwMode="auto">
          <a:xfrm rot="-5400000">
            <a:off x="-23018" y="1318418"/>
            <a:ext cx="1479550" cy="366713"/>
          </a:xfrm>
          <a:prstGeom prst="rect">
            <a:avLst/>
          </a:prstGeom>
          <a:noFill/>
          <a:ln w="9525">
            <a:noFill/>
            <a:miter lim="800000"/>
            <a:headEnd/>
            <a:tailEnd/>
          </a:ln>
        </p:spPr>
        <p:txBody>
          <a:bodyPr wrap="none">
            <a:spAutoFit/>
          </a:bodyPr>
          <a:lstStyle/>
          <a:p>
            <a:r>
              <a:rPr lang="en-US" dirty="0"/>
              <a:t>Specification</a:t>
            </a:r>
          </a:p>
        </p:txBody>
      </p:sp>
      <p:sp>
        <p:nvSpPr>
          <p:cNvPr id="33828" name="AutoShape 36"/>
          <p:cNvSpPr>
            <a:spLocks/>
          </p:cNvSpPr>
          <p:nvPr/>
        </p:nvSpPr>
        <p:spPr bwMode="auto">
          <a:xfrm>
            <a:off x="838200" y="762000"/>
            <a:ext cx="152400" cy="1524000"/>
          </a:xfrm>
          <a:prstGeom prst="leftBrace">
            <a:avLst>
              <a:gd name="adj1" fmla="val 83333"/>
              <a:gd name="adj2" fmla="val 50000"/>
            </a:avLst>
          </a:prstGeom>
          <a:noFill/>
          <a:ln w="9525">
            <a:solidFill>
              <a:schemeClr val="tx1"/>
            </a:solidFill>
            <a:round/>
            <a:headEnd/>
            <a:tailEnd/>
          </a:ln>
        </p:spPr>
        <p:txBody>
          <a:bodyPr wrap="none" anchor="ctr"/>
          <a:lstStyle/>
          <a:p>
            <a:endParaRPr lang="en-MY"/>
          </a:p>
        </p:txBody>
      </p:sp>
    </p:spTree>
  </p:cSld>
  <p:clrMapOvr>
    <a:masterClrMapping/>
  </p:clrMapOvr>
  <p:transition xmlns:p14="http://schemas.microsoft.com/office/powerpoint/2010/main">
    <p:checke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3794"/>
                                        </p:tgtEl>
                                        <p:attrNameLst>
                                          <p:attrName>style.visibility</p:attrName>
                                        </p:attrNameLst>
                                      </p:cBhvr>
                                      <p:to>
                                        <p:strVal val="visible"/>
                                      </p:to>
                                    </p:set>
                                    <p:animEffect transition="in" filter="dissolve">
                                      <p:cBhvr>
                                        <p:cTn id="7" dur="500"/>
                                        <p:tgtEl>
                                          <p:spTgt spid="3379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3795"/>
                                        </p:tgtEl>
                                        <p:attrNameLst>
                                          <p:attrName>style.visibility</p:attrName>
                                        </p:attrNameLst>
                                      </p:cBhvr>
                                      <p:to>
                                        <p:strVal val="visible"/>
                                      </p:to>
                                    </p:set>
                                    <p:animEffect transition="in" filter="dissolve">
                                      <p:cBhvr>
                                        <p:cTn id="12" dur="500"/>
                                        <p:tgtEl>
                                          <p:spTgt spid="33795"/>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33796"/>
                                        </p:tgtEl>
                                        <p:attrNameLst>
                                          <p:attrName>style.visibility</p:attrName>
                                        </p:attrNameLst>
                                      </p:cBhvr>
                                      <p:to>
                                        <p:strVal val="visible"/>
                                      </p:to>
                                    </p:set>
                                    <p:animEffect transition="in" filter="dissolve">
                                      <p:cBhvr>
                                        <p:cTn id="15" dur="500"/>
                                        <p:tgtEl>
                                          <p:spTgt spid="33796"/>
                                        </p:tgtEl>
                                      </p:cBhvr>
                                    </p:animEffect>
                                  </p:childTnLst>
                                </p:cTn>
                              </p:par>
                              <p:par>
                                <p:cTn id="16" presetID="9" presetClass="entr" presetSubtype="0" fill="hold" nodeType="withEffect">
                                  <p:stCondLst>
                                    <p:cond delay="0"/>
                                  </p:stCondLst>
                                  <p:childTnLst>
                                    <p:set>
                                      <p:cBhvr>
                                        <p:cTn id="17" dur="1" fill="hold">
                                          <p:stCondLst>
                                            <p:cond delay="0"/>
                                          </p:stCondLst>
                                        </p:cTn>
                                        <p:tgtEl>
                                          <p:spTgt spid="33812"/>
                                        </p:tgtEl>
                                        <p:attrNameLst>
                                          <p:attrName>style.visibility</p:attrName>
                                        </p:attrNameLst>
                                      </p:cBhvr>
                                      <p:to>
                                        <p:strVal val="visible"/>
                                      </p:to>
                                    </p:set>
                                    <p:animEffect transition="in" filter="dissolve">
                                      <p:cBhvr>
                                        <p:cTn id="18" dur="500"/>
                                        <p:tgtEl>
                                          <p:spTgt spid="33812"/>
                                        </p:tgtEl>
                                      </p:cBhvr>
                                    </p:animEffect>
                                  </p:childTnLst>
                                </p:cTn>
                              </p:par>
                              <p:par>
                                <p:cTn id="19" presetID="9" presetClass="entr" presetSubtype="0" fill="hold" nodeType="withEffect">
                                  <p:stCondLst>
                                    <p:cond delay="0"/>
                                  </p:stCondLst>
                                  <p:childTnLst>
                                    <p:set>
                                      <p:cBhvr>
                                        <p:cTn id="20" dur="1" fill="hold">
                                          <p:stCondLst>
                                            <p:cond delay="0"/>
                                          </p:stCondLst>
                                        </p:cTn>
                                        <p:tgtEl>
                                          <p:spTgt spid="33813"/>
                                        </p:tgtEl>
                                        <p:attrNameLst>
                                          <p:attrName>style.visibility</p:attrName>
                                        </p:attrNameLst>
                                      </p:cBhvr>
                                      <p:to>
                                        <p:strVal val="visible"/>
                                      </p:to>
                                    </p:set>
                                    <p:animEffect transition="in" filter="dissolve">
                                      <p:cBhvr>
                                        <p:cTn id="21" dur="500"/>
                                        <p:tgtEl>
                                          <p:spTgt spid="33813"/>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33797"/>
                                        </p:tgtEl>
                                        <p:attrNameLst>
                                          <p:attrName>style.visibility</p:attrName>
                                        </p:attrNameLst>
                                      </p:cBhvr>
                                      <p:to>
                                        <p:strVal val="visible"/>
                                      </p:to>
                                    </p:set>
                                    <p:animEffect transition="in" filter="dissolve">
                                      <p:cBhvr>
                                        <p:cTn id="26" dur="500"/>
                                        <p:tgtEl>
                                          <p:spTgt spid="33797"/>
                                        </p:tgtEl>
                                      </p:cBhvr>
                                    </p:animEffect>
                                  </p:childTnLst>
                                </p:cTn>
                              </p:par>
                              <p:par>
                                <p:cTn id="27" presetID="9" presetClass="entr" presetSubtype="0" fill="hold" grpId="0" nodeType="withEffect">
                                  <p:stCondLst>
                                    <p:cond delay="0"/>
                                  </p:stCondLst>
                                  <p:childTnLst>
                                    <p:set>
                                      <p:cBhvr>
                                        <p:cTn id="28" dur="1" fill="hold">
                                          <p:stCondLst>
                                            <p:cond delay="0"/>
                                          </p:stCondLst>
                                        </p:cTn>
                                        <p:tgtEl>
                                          <p:spTgt spid="33799"/>
                                        </p:tgtEl>
                                        <p:attrNameLst>
                                          <p:attrName>style.visibility</p:attrName>
                                        </p:attrNameLst>
                                      </p:cBhvr>
                                      <p:to>
                                        <p:strVal val="visible"/>
                                      </p:to>
                                    </p:set>
                                    <p:animEffect transition="in" filter="dissolve">
                                      <p:cBhvr>
                                        <p:cTn id="29" dur="500"/>
                                        <p:tgtEl>
                                          <p:spTgt spid="33799"/>
                                        </p:tgtEl>
                                      </p:cBhvr>
                                    </p:animEffect>
                                  </p:childTnLst>
                                </p:cTn>
                              </p:par>
                              <p:par>
                                <p:cTn id="30" presetID="9" presetClass="entr" presetSubtype="0" fill="hold" nodeType="withEffect">
                                  <p:stCondLst>
                                    <p:cond delay="0"/>
                                  </p:stCondLst>
                                  <p:childTnLst>
                                    <p:set>
                                      <p:cBhvr>
                                        <p:cTn id="31" dur="1" fill="hold">
                                          <p:stCondLst>
                                            <p:cond delay="0"/>
                                          </p:stCondLst>
                                        </p:cTn>
                                        <p:tgtEl>
                                          <p:spTgt spid="33825"/>
                                        </p:tgtEl>
                                        <p:attrNameLst>
                                          <p:attrName>style.visibility</p:attrName>
                                        </p:attrNameLst>
                                      </p:cBhvr>
                                      <p:to>
                                        <p:strVal val="visible"/>
                                      </p:to>
                                    </p:set>
                                    <p:animEffect transition="in" filter="dissolve">
                                      <p:cBhvr>
                                        <p:cTn id="32" dur="500"/>
                                        <p:tgtEl>
                                          <p:spTgt spid="33825"/>
                                        </p:tgtEl>
                                      </p:cBhvr>
                                    </p:animEffect>
                                  </p:childTnLst>
                                </p:cTn>
                              </p:par>
                              <p:par>
                                <p:cTn id="33" presetID="9" presetClass="entr" presetSubtype="0" fill="hold" grpId="0" nodeType="withEffect">
                                  <p:stCondLst>
                                    <p:cond delay="0"/>
                                  </p:stCondLst>
                                  <p:childTnLst>
                                    <p:set>
                                      <p:cBhvr>
                                        <p:cTn id="34" dur="1" fill="hold">
                                          <p:stCondLst>
                                            <p:cond delay="0"/>
                                          </p:stCondLst>
                                        </p:cTn>
                                        <p:tgtEl>
                                          <p:spTgt spid="33822"/>
                                        </p:tgtEl>
                                        <p:attrNameLst>
                                          <p:attrName>style.visibility</p:attrName>
                                        </p:attrNameLst>
                                      </p:cBhvr>
                                      <p:to>
                                        <p:strVal val="visible"/>
                                      </p:to>
                                    </p:set>
                                    <p:animEffect transition="in" filter="dissolve">
                                      <p:cBhvr>
                                        <p:cTn id="35" dur="500"/>
                                        <p:tgtEl>
                                          <p:spTgt spid="33822"/>
                                        </p:tgtEl>
                                      </p:cBhvr>
                                    </p:animEffect>
                                  </p:childTnLst>
                                </p:cTn>
                              </p:par>
                              <p:par>
                                <p:cTn id="36" presetID="9" presetClass="entr" presetSubtype="0" fill="hold" nodeType="withEffect">
                                  <p:stCondLst>
                                    <p:cond delay="0"/>
                                  </p:stCondLst>
                                  <p:childTnLst>
                                    <p:set>
                                      <p:cBhvr>
                                        <p:cTn id="37" dur="1" fill="hold">
                                          <p:stCondLst>
                                            <p:cond delay="0"/>
                                          </p:stCondLst>
                                        </p:cTn>
                                        <p:tgtEl>
                                          <p:spTgt spid="33823"/>
                                        </p:tgtEl>
                                        <p:attrNameLst>
                                          <p:attrName>style.visibility</p:attrName>
                                        </p:attrNameLst>
                                      </p:cBhvr>
                                      <p:to>
                                        <p:strVal val="visible"/>
                                      </p:to>
                                    </p:set>
                                    <p:animEffect transition="in" filter="dissolve">
                                      <p:cBhvr>
                                        <p:cTn id="38" dur="500"/>
                                        <p:tgtEl>
                                          <p:spTgt spid="33823"/>
                                        </p:tgtEl>
                                      </p:cBhvr>
                                    </p:animEffec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grpId="0" nodeType="clickEffect">
                                  <p:stCondLst>
                                    <p:cond delay="0"/>
                                  </p:stCondLst>
                                  <p:childTnLst>
                                    <p:set>
                                      <p:cBhvr>
                                        <p:cTn id="42" dur="1" fill="hold">
                                          <p:stCondLst>
                                            <p:cond delay="0"/>
                                          </p:stCondLst>
                                        </p:cTn>
                                        <p:tgtEl>
                                          <p:spTgt spid="33798"/>
                                        </p:tgtEl>
                                        <p:attrNameLst>
                                          <p:attrName>style.visibility</p:attrName>
                                        </p:attrNameLst>
                                      </p:cBhvr>
                                      <p:to>
                                        <p:strVal val="visible"/>
                                      </p:to>
                                    </p:set>
                                    <p:animEffect transition="in" filter="dissolve">
                                      <p:cBhvr>
                                        <p:cTn id="43" dur="500"/>
                                        <p:tgtEl>
                                          <p:spTgt spid="33798"/>
                                        </p:tgtEl>
                                      </p:cBhvr>
                                    </p:animEffect>
                                  </p:childTnLst>
                                </p:cTn>
                              </p:par>
                              <p:par>
                                <p:cTn id="44" presetID="9" presetClass="entr" presetSubtype="0" fill="hold" nodeType="withEffect">
                                  <p:stCondLst>
                                    <p:cond delay="0"/>
                                  </p:stCondLst>
                                  <p:childTnLst>
                                    <p:set>
                                      <p:cBhvr>
                                        <p:cTn id="45" dur="1" fill="hold">
                                          <p:stCondLst>
                                            <p:cond delay="0"/>
                                          </p:stCondLst>
                                        </p:cTn>
                                        <p:tgtEl>
                                          <p:spTgt spid="33814"/>
                                        </p:tgtEl>
                                        <p:attrNameLst>
                                          <p:attrName>style.visibility</p:attrName>
                                        </p:attrNameLst>
                                      </p:cBhvr>
                                      <p:to>
                                        <p:strVal val="visible"/>
                                      </p:to>
                                    </p:set>
                                    <p:animEffect transition="in" filter="dissolve">
                                      <p:cBhvr>
                                        <p:cTn id="46" dur="500"/>
                                        <p:tgtEl>
                                          <p:spTgt spid="33814"/>
                                        </p:tgtEl>
                                      </p:cBhvr>
                                    </p:animEffect>
                                  </p:childTnLst>
                                </p:cTn>
                              </p:par>
                              <p:par>
                                <p:cTn id="47" presetID="9" presetClass="entr" presetSubtype="0" fill="hold" grpId="0" nodeType="withEffect">
                                  <p:stCondLst>
                                    <p:cond delay="0"/>
                                  </p:stCondLst>
                                  <p:childTnLst>
                                    <p:set>
                                      <p:cBhvr>
                                        <p:cTn id="48" dur="1" fill="hold">
                                          <p:stCondLst>
                                            <p:cond delay="0"/>
                                          </p:stCondLst>
                                        </p:cTn>
                                        <p:tgtEl>
                                          <p:spTgt spid="33807"/>
                                        </p:tgtEl>
                                        <p:attrNameLst>
                                          <p:attrName>style.visibility</p:attrName>
                                        </p:attrNameLst>
                                      </p:cBhvr>
                                      <p:to>
                                        <p:strVal val="visible"/>
                                      </p:to>
                                    </p:set>
                                    <p:animEffect transition="in" filter="dissolve">
                                      <p:cBhvr>
                                        <p:cTn id="49" dur="500"/>
                                        <p:tgtEl>
                                          <p:spTgt spid="33807"/>
                                        </p:tgtEl>
                                      </p:cBhvr>
                                    </p:animEffect>
                                  </p:childTnLst>
                                </p:cTn>
                              </p:par>
                              <p:par>
                                <p:cTn id="50" presetID="9" presetClass="entr" presetSubtype="0" fill="hold" nodeType="withEffect">
                                  <p:stCondLst>
                                    <p:cond delay="0"/>
                                  </p:stCondLst>
                                  <p:childTnLst>
                                    <p:set>
                                      <p:cBhvr>
                                        <p:cTn id="51" dur="1" fill="hold">
                                          <p:stCondLst>
                                            <p:cond delay="0"/>
                                          </p:stCondLst>
                                        </p:cTn>
                                        <p:tgtEl>
                                          <p:spTgt spid="33817"/>
                                        </p:tgtEl>
                                        <p:attrNameLst>
                                          <p:attrName>style.visibility</p:attrName>
                                        </p:attrNameLst>
                                      </p:cBhvr>
                                      <p:to>
                                        <p:strVal val="visible"/>
                                      </p:to>
                                    </p:set>
                                    <p:animEffect transition="in" filter="dissolve">
                                      <p:cBhvr>
                                        <p:cTn id="52" dur="500"/>
                                        <p:tgtEl>
                                          <p:spTgt spid="33817"/>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33800"/>
                                        </p:tgtEl>
                                        <p:attrNameLst>
                                          <p:attrName>style.visibility</p:attrName>
                                        </p:attrNameLst>
                                      </p:cBhvr>
                                      <p:to>
                                        <p:strVal val="visible"/>
                                      </p:to>
                                    </p:set>
                                    <p:animEffect transition="in" filter="dissolve">
                                      <p:cBhvr>
                                        <p:cTn id="57" dur="500"/>
                                        <p:tgtEl>
                                          <p:spTgt spid="33800"/>
                                        </p:tgtEl>
                                      </p:cBhvr>
                                    </p:animEffect>
                                  </p:childTnLst>
                                </p:cTn>
                              </p:par>
                              <p:par>
                                <p:cTn id="58" presetID="9" presetClass="entr" presetSubtype="0" fill="hold" grpId="0" nodeType="withEffect">
                                  <p:stCondLst>
                                    <p:cond delay="0"/>
                                  </p:stCondLst>
                                  <p:childTnLst>
                                    <p:set>
                                      <p:cBhvr>
                                        <p:cTn id="59" dur="1" fill="hold">
                                          <p:stCondLst>
                                            <p:cond delay="0"/>
                                          </p:stCondLst>
                                        </p:cTn>
                                        <p:tgtEl>
                                          <p:spTgt spid="33802"/>
                                        </p:tgtEl>
                                        <p:attrNameLst>
                                          <p:attrName>style.visibility</p:attrName>
                                        </p:attrNameLst>
                                      </p:cBhvr>
                                      <p:to>
                                        <p:strVal val="visible"/>
                                      </p:to>
                                    </p:set>
                                    <p:animEffect transition="in" filter="dissolve">
                                      <p:cBhvr>
                                        <p:cTn id="60" dur="500"/>
                                        <p:tgtEl>
                                          <p:spTgt spid="33802"/>
                                        </p:tgtEl>
                                      </p:cBhvr>
                                    </p:animEffect>
                                  </p:childTnLst>
                                </p:cTn>
                              </p:par>
                              <p:par>
                                <p:cTn id="61" presetID="9" presetClass="entr" presetSubtype="0" fill="hold" grpId="0" nodeType="withEffect">
                                  <p:stCondLst>
                                    <p:cond delay="0"/>
                                  </p:stCondLst>
                                  <p:childTnLst>
                                    <p:set>
                                      <p:cBhvr>
                                        <p:cTn id="62" dur="1" fill="hold">
                                          <p:stCondLst>
                                            <p:cond delay="0"/>
                                          </p:stCondLst>
                                        </p:cTn>
                                        <p:tgtEl>
                                          <p:spTgt spid="33808"/>
                                        </p:tgtEl>
                                        <p:attrNameLst>
                                          <p:attrName>style.visibility</p:attrName>
                                        </p:attrNameLst>
                                      </p:cBhvr>
                                      <p:to>
                                        <p:strVal val="visible"/>
                                      </p:to>
                                    </p:set>
                                    <p:animEffect transition="in" filter="dissolve">
                                      <p:cBhvr>
                                        <p:cTn id="63" dur="500"/>
                                        <p:tgtEl>
                                          <p:spTgt spid="33808"/>
                                        </p:tgtEl>
                                      </p:cBhvr>
                                    </p:animEffect>
                                  </p:childTnLst>
                                </p:cTn>
                              </p:par>
                              <p:par>
                                <p:cTn id="64" presetID="9" presetClass="entr" presetSubtype="0" fill="hold" nodeType="withEffect">
                                  <p:stCondLst>
                                    <p:cond delay="0"/>
                                  </p:stCondLst>
                                  <p:childTnLst>
                                    <p:set>
                                      <p:cBhvr>
                                        <p:cTn id="65" dur="1" fill="hold">
                                          <p:stCondLst>
                                            <p:cond delay="0"/>
                                          </p:stCondLst>
                                        </p:cTn>
                                        <p:tgtEl>
                                          <p:spTgt spid="33816"/>
                                        </p:tgtEl>
                                        <p:attrNameLst>
                                          <p:attrName>style.visibility</p:attrName>
                                        </p:attrNameLst>
                                      </p:cBhvr>
                                      <p:to>
                                        <p:strVal val="visible"/>
                                      </p:to>
                                    </p:set>
                                    <p:animEffect transition="in" filter="dissolve">
                                      <p:cBhvr>
                                        <p:cTn id="66" dur="500"/>
                                        <p:tgtEl>
                                          <p:spTgt spid="33816"/>
                                        </p:tgtEl>
                                      </p:cBhvr>
                                    </p:animEffect>
                                  </p:childTnLst>
                                </p:cTn>
                              </p:par>
                            </p:childTnLst>
                          </p:cTn>
                        </p:par>
                      </p:childTnLst>
                    </p:cTn>
                  </p:par>
                  <p:par>
                    <p:cTn id="67" fill="hold">
                      <p:stCondLst>
                        <p:cond delay="indefinite"/>
                      </p:stCondLst>
                      <p:childTnLst>
                        <p:par>
                          <p:cTn id="68" fill="hold">
                            <p:stCondLst>
                              <p:cond delay="0"/>
                            </p:stCondLst>
                            <p:childTnLst>
                              <p:par>
                                <p:cTn id="69" presetID="9" presetClass="entr" presetSubtype="0" fill="hold" grpId="0" nodeType="clickEffect">
                                  <p:stCondLst>
                                    <p:cond delay="0"/>
                                  </p:stCondLst>
                                  <p:childTnLst>
                                    <p:set>
                                      <p:cBhvr>
                                        <p:cTn id="70" dur="1" fill="hold">
                                          <p:stCondLst>
                                            <p:cond delay="0"/>
                                          </p:stCondLst>
                                        </p:cTn>
                                        <p:tgtEl>
                                          <p:spTgt spid="33801"/>
                                        </p:tgtEl>
                                        <p:attrNameLst>
                                          <p:attrName>style.visibility</p:attrName>
                                        </p:attrNameLst>
                                      </p:cBhvr>
                                      <p:to>
                                        <p:strVal val="visible"/>
                                      </p:to>
                                    </p:set>
                                    <p:animEffect transition="in" filter="dissolve">
                                      <p:cBhvr>
                                        <p:cTn id="71" dur="500"/>
                                        <p:tgtEl>
                                          <p:spTgt spid="33801"/>
                                        </p:tgtEl>
                                      </p:cBhvr>
                                    </p:animEffect>
                                  </p:childTnLst>
                                </p:cTn>
                              </p:par>
                              <p:par>
                                <p:cTn id="72" presetID="9" presetClass="entr" presetSubtype="0" fill="hold" grpId="0" nodeType="withEffect">
                                  <p:stCondLst>
                                    <p:cond delay="0"/>
                                  </p:stCondLst>
                                  <p:childTnLst>
                                    <p:set>
                                      <p:cBhvr>
                                        <p:cTn id="73" dur="1" fill="hold">
                                          <p:stCondLst>
                                            <p:cond delay="0"/>
                                          </p:stCondLst>
                                        </p:cTn>
                                        <p:tgtEl>
                                          <p:spTgt spid="33803"/>
                                        </p:tgtEl>
                                        <p:attrNameLst>
                                          <p:attrName>style.visibility</p:attrName>
                                        </p:attrNameLst>
                                      </p:cBhvr>
                                      <p:to>
                                        <p:strVal val="visible"/>
                                      </p:to>
                                    </p:set>
                                    <p:animEffect transition="in" filter="dissolve">
                                      <p:cBhvr>
                                        <p:cTn id="74" dur="500"/>
                                        <p:tgtEl>
                                          <p:spTgt spid="33803"/>
                                        </p:tgtEl>
                                      </p:cBhvr>
                                    </p:animEffect>
                                  </p:childTnLst>
                                </p:cTn>
                              </p:par>
                              <p:par>
                                <p:cTn id="75" presetID="9" presetClass="entr" presetSubtype="0" fill="hold" nodeType="withEffect">
                                  <p:stCondLst>
                                    <p:cond delay="0"/>
                                  </p:stCondLst>
                                  <p:childTnLst>
                                    <p:set>
                                      <p:cBhvr>
                                        <p:cTn id="76" dur="1" fill="hold">
                                          <p:stCondLst>
                                            <p:cond delay="0"/>
                                          </p:stCondLst>
                                        </p:cTn>
                                        <p:tgtEl>
                                          <p:spTgt spid="33811"/>
                                        </p:tgtEl>
                                        <p:attrNameLst>
                                          <p:attrName>style.visibility</p:attrName>
                                        </p:attrNameLst>
                                      </p:cBhvr>
                                      <p:to>
                                        <p:strVal val="visible"/>
                                      </p:to>
                                    </p:set>
                                    <p:animEffect transition="in" filter="dissolve">
                                      <p:cBhvr>
                                        <p:cTn id="77" dur="500"/>
                                        <p:tgtEl>
                                          <p:spTgt spid="33811"/>
                                        </p:tgtEl>
                                      </p:cBhvr>
                                    </p:animEffect>
                                  </p:childTnLst>
                                </p:cTn>
                              </p:par>
                              <p:par>
                                <p:cTn id="78" presetID="9" presetClass="entr" presetSubtype="0" fill="hold" grpId="0" nodeType="withEffect">
                                  <p:stCondLst>
                                    <p:cond delay="0"/>
                                  </p:stCondLst>
                                  <p:childTnLst>
                                    <p:set>
                                      <p:cBhvr>
                                        <p:cTn id="79" dur="1" fill="hold">
                                          <p:stCondLst>
                                            <p:cond delay="0"/>
                                          </p:stCondLst>
                                        </p:cTn>
                                        <p:tgtEl>
                                          <p:spTgt spid="33809"/>
                                        </p:tgtEl>
                                        <p:attrNameLst>
                                          <p:attrName>style.visibility</p:attrName>
                                        </p:attrNameLst>
                                      </p:cBhvr>
                                      <p:to>
                                        <p:strVal val="visible"/>
                                      </p:to>
                                    </p:set>
                                    <p:animEffect transition="in" filter="dissolve">
                                      <p:cBhvr>
                                        <p:cTn id="80" dur="500"/>
                                        <p:tgtEl>
                                          <p:spTgt spid="33809"/>
                                        </p:tgtEl>
                                      </p:cBhvr>
                                    </p:animEffect>
                                  </p:childTnLst>
                                </p:cTn>
                              </p:par>
                              <p:par>
                                <p:cTn id="81" presetID="9" presetClass="entr" presetSubtype="0" fill="hold" nodeType="withEffect">
                                  <p:stCondLst>
                                    <p:cond delay="0"/>
                                  </p:stCondLst>
                                  <p:childTnLst>
                                    <p:set>
                                      <p:cBhvr>
                                        <p:cTn id="82" dur="1" fill="hold">
                                          <p:stCondLst>
                                            <p:cond delay="0"/>
                                          </p:stCondLst>
                                        </p:cTn>
                                        <p:tgtEl>
                                          <p:spTgt spid="33810"/>
                                        </p:tgtEl>
                                        <p:attrNameLst>
                                          <p:attrName>style.visibility</p:attrName>
                                        </p:attrNameLst>
                                      </p:cBhvr>
                                      <p:to>
                                        <p:strVal val="visible"/>
                                      </p:to>
                                    </p:set>
                                    <p:animEffect transition="in" filter="dissolve">
                                      <p:cBhvr>
                                        <p:cTn id="83" dur="500"/>
                                        <p:tgtEl>
                                          <p:spTgt spid="33810"/>
                                        </p:tgtEl>
                                      </p:cBhvr>
                                    </p:animEffect>
                                  </p:childTnLst>
                                </p:cTn>
                              </p:par>
                            </p:childTnLst>
                          </p:cTn>
                        </p:par>
                      </p:childTnLst>
                    </p:cTn>
                  </p:par>
                  <p:par>
                    <p:cTn id="84" fill="hold">
                      <p:stCondLst>
                        <p:cond delay="indefinite"/>
                      </p:stCondLst>
                      <p:childTnLst>
                        <p:par>
                          <p:cTn id="85" fill="hold">
                            <p:stCondLst>
                              <p:cond delay="0"/>
                            </p:stCondLst>
                            <p:childTnLst>
                              <p:par>
                                <p:cTn id="86" presetID="9" presetClass="entr" presetSubtype="0" fill="hold" nodeType="clickEffect">
                                  <p:stCondLst>
                                    <p:cond delay="0"/>
                                  </p:stCondLst>
                                  <p:childTnLst>
                                    <p:set>
                                      <p:cBhvr>
                                        <p:cTn id="87" dur="1" fill="hold">
                                          <p:stCondLst>
                                            <p:cond delay="0"/>
                                          </p:stCondLst>
                                        </p:cTn>
                                        <p:tgtEl>
                                          <p:spTgt spid="33815"/>
                                        </p:tgtEl>
                                        <p:attrNameLst>
                                          <p:attrName>style.visibility</p:attrName>
                                        </p:attrNameLst>
                                      </p:cBhvr>
                                      <p:to>
                                        <p:strVal val="visible"/>
                                      </p:to>
                                    </p:set>
                                    <p:animEffect transition="in" filter="dissolve">
                                      <p:cBhvr>
                                        <p:cTn id="88" dur="500"/>
                                        <p:tgtEl>
                                          <p:spTgt spid="33815"/>
                                        </p:tgtEl>
                                      </p:cBhvr>
                                    </p:animEffect>
                                  </p:childTnLst>
                                </p:cTn>
                              </p:par>
                              <p:par>
                                <p:cTn id="89" presetID="9" presetClass="entr" presetSubtype="0" fill="hold" nodeType="withEffect">
                                  <p:stCondLst>
                                    <p:cond delay="0"/>
                                  </p:stCondLst>
                                  <p:childTnLst>
                                    <p:set>
                                      <p:cBhvr>
                                        <p:cTn id="90" dur="1" fill="hold">
                                          <p:stCondLst>
                                            <p:cond delay="0"/>
                                          </p:stCondLst>
                                        </p:cTn>
                                        <p:tgtEl>
                                          <p:spTgt spid="33824"/>
                                        </p:tgtEl>
                                        <p:attrNameLst>
                                          <p:attrName>style.visibility</p:attrName>
                                        </p:attrNameLst>
                                      </p:cBhvr>
                                      <p:to>
                                        <p:strVal val="visible"/>
                                      </p:to>
                                    </p:set>
                                    <p:animEffect transition="in" filter="dissolve">
                                      <p:cBhvr>
                                        <p:cTn id="91" dur="500"/>
                                        <p:tgtEl>
                                          <p:spTgt spid="33824"/>
                                        </p:tgtEl>
                                      </p:cBhvr>
                                    </p:animEffect>
                                  </p:childTnLst>
                                </p:cTn>
                              </p:par>
                            </p:childTnLst>
                          </p:cTn>
                        </p:par>
                      </p:childTnLst>
                    </p:cTn>
                  </p:par>
                  <p:par>
                    <p:cTn id="92" fill="hold">
                      <p:stCondLst>
                        <p:cond delay="indefinite"/>
                      </p:stCondLst>
                      <p:childTnLst>
                        <p:par>
                          <p:cTn id="93" fill="hold">
                            <p:stCondLst>
                              <p:cond delay="0"/>
                            </p:stCondLst>
                            <p:childTnLst>
                              <p:par>
                                <p:cTn id="94" presetID="9" presetClass="entr" presetSubtype="0" fill="hold" grpId="0" nodeType="clickEffect">
                                  <p:stCondLst>
                                    <p:cond delay="0"/>
                                  </p:stCondLst>
                                  <p:childTnLst>
                                    <p:set>
                                      <p:cBhvr>
                                        <p:cTn id="95" dur="1" fill="hold">
                                          <p:stCondLst>
                                            <p:cond delay="0"/>
                                          </p:stCondLst>
                                        </p:cTn>
                                        <p:tgtEl>
                                          <p:spTgt spid="33827"/>
                                        </p:tgtEl>
                                        <p:attrNameLst>
                                          <p:attrName>style.visibility</p:attrName>
                                        </p:attrNameLst>
                                      </p:cBhvr>
                                      <p:to>
                                        <p:strVal val="visible"/>
                                      </p:to>
                                    </p:set>
                                    <p:animEffect transition="in" filter="dissolve">
                                      <p:cBhvr>
                                        <p:cTn id="96" dur="500"/>
                                        <p:tgtEl>
                                          <p:spTgt spid="33827"/>
                                        </p:tgtEl>
                                      </p:cBhvr>
                                    </p:animEffect>
                                  </p:childTnLst>
                                </p:cTn>
                              </p:par>
                              <p:par>
                                <p:cTn id="97" presetID="9" presetClass="entr" presetSubtype="0" fill="hold" grpId="0" nodeType="withEffect">
                                  <p:stCondLst>
                                    <p:cond delay="0"/>
                                  </p:stCondLst>
                                  <p:childTnLst>
                                    <p:set>
                                      <p:cBhvr>
                                        <p:cTn id="98" dur="1" fill="hold">
                                          <p:stCondLst>
                                            <p:cond delay="0"/>
                                          </p:stCondLst>
                                        </p:cTn>
                                        <p:tgtEl>
                                          <p:spTgt spid="33828"/>
                                        </p:tgtEl>
                                        <p:attrNameLst>
                                          <p:attrName>style.visibility</p:attrName>
                                        </p:attrNameLst>
                                      </p:cBhvr>
                                      <p:to>
                                        <p:strVal val="visible"/>
                                      </p:to>
                                    </p:set>
                                    <p:animEffect transition="in" filter="dissolve">
                                      <p:cBhvr>
                                        <p:cTn id="99" dur="500"/>
                                        <p:tgtEl>
                                          <p:spTgt spid="33828"/>
                                        </p:tgtEl>
                                      </p:cBhvr>
                                    </p:animEffect>
                                  </p:childTnLst>
                                </p:cTn>
                              </p:par>
                            </p:childTnLst>
                          </p:cTn>
                        </p:par>
                      </p:childTnLst>
                    </p:cTn>
                  </p:par>
                  <p:par>
                    <p:cTn id="100" fill="hold">
                      <p:stCondLst>
                        <p:cond delay="indefinite"/>
                      </p:stCondLst>
                      <p:childTnLst>
                        <p:par>
                          <p:cTn id="101" fill="hold">
                            <p:stCondLst>
                              <p:cond delay="0"/>
                            </p:stCondLst>
                            <p:childTnLst>
                              <p:par>
                                <p:cTn id="102" presetID="9" presetClass="entr" presetSubtype="0" fill="hold" grpId="0" nodeType="clickEffect">
                                  <p:stCondLst>
                                    <p:cond delay="0"/>
                                  </p:stCondLst>
                                  <p:childTnLst>
                                    <p:set>
                                      <p:cBhvr>
                                        <p:cTn id="103" dur="1" fill="hold">
                                          <p:stCondLst>
                                            <p:cond delay="0"/>
                                          </p:stCondLst>
                                        </p:cTn>
                                        <p:tgtEl>
                                          <p:spTgt spid="33819"/>
                                        </p:tgtEl>
                                        <p:attrNameLst>
                                          <p:attrName>style.visibility</p:attrName>
                                        </p:attrNameLst>
                                      </p:cBhvr>
                                      <p:to>
                                        <p:strVal val="visible"/>
                                      </p:to>
                                    </p:set>
                                    <p:animEffect transition="in" filter="dissolve">
                                      <p:cBhvr>
                                        <p:cTn id="104" dur="500"/>
                                        <p:tgtEl>
                                          <p:spTgt spid="33819"/>
                                        </p:tgtEl>
                                      </p:cBhvr>
                                    </p:animEffect>
                                  </p:childTnLst>
                                </p:cTn>
                              </p:par>
                              <p:par>
                                <p:cTn id="105" presetID="9" presetClass="entr" presetSubtype="0" fill="hold" grpId="0" nodeType="withEffect">
                                  <p:stCondLst>
                                    <p:cond delay="0"/>
                                  </p:stCondLst>
                                  <p:childTnLst>
                                    <p:set>
                                      <p:cBhvr>
                                        <p:cTn id="106" dur="1" fill="hold">
                                          <p:stCondLst>
                                            <p:cond delay="0"/>
                                          </p:stCondLst>
                                        </p:cTn>
                                        <p:tgtEl>
                                          <p:spTgt spid="33820"/>
                                        </p:tgtEl>
                                        <p:attrNameLst>
                                          <p:attrName>style.visibility</p:attrName>
                                        </p:attrNameLst>
                                      </p:cBhvr>
                                      <p:to>
                                        <p:strVal val="visible"/>
                                      </p:to>
                                    </p:set>
                                    <p:animEffect transition="in" filter="dissolve">
                                      <p:cBhvr>
                                        <p:cTn id="107" dur="500"/>
                                        <p:tgtEl>
                                          <p:spTgt spid="33820"/>
                                        </p:tgtEl>
                                      </p:cBhvr>
                                    </p:animEffect>
                                  </p:childTnLst>
                                </p:cTn>
                              </p:par>
                            </p:childTnLst>
                          </p:cTn>
                        </p:par>
                      </p:childTnLst>
                    </p:cTn>
                  </p:par>
                  <p:par>
                    <p:cTn id="108" fill="hold">
                      <p:stCondLst>
                        <p:cond delay="indefinite"/>
                      </p:stCondLst>
                      <p:childTnLst>
                        <p:par>
                          <p:cTn id="109" fill="hold">
                            <p:stCondLst>
                              <p:cond delay="0"/>
                            </p:stCondLst>
                            <p:childTnLst>
                              <p:par>
                                <p:cTn id="110" presetID="9" presetClass="entr" presetSubtype="0" fill="hold" grpId="0" nodeType="clickEffect">
                                  <p:stCondLst>
                                    <p:cond delay="0"/>
                                  </p:stCondLst>
                                  <p:childTnLst>
                                    <p:set>
                                      <p:cBhvr>
                                        <p:cTn id="111" dur="1" fill="hold">
                                          <p:stCondLst>
                                            <p:cond delay="0"/>
                                          </p:stCondLst>
                                        </p:cTn>
                                        <p:tgtEl>
                                          <p:spTgt spid="33818"/>
                                        </p:tgtEl>
                                        <p:attrNameLst>
                                          <p:attrName>style.visibility</p:attrName>
                                        </p:attrNameLst>
                                      </p:cBhvr>
                                      <p:to>
                                        <p:strVal val="visible"/>
                                      </p:to>
                                    </p:set>
                                    <p:animEffect transition="in" filter="dissolve">
                                      <p:cBhvr>
                                        <p:cTn id="112" dur="500"/>
                                        <p:tgtEl>
                                          <p:spTgt spid="33818"/>
                                        </p:tgtEl>
                                      </p:cBhvr>
                                    </p:animEffect>
                                  </p:childTnLst>
                                </p:cTn>
                              </p:par>
                              <p:par>
                                <p:cTn id="113" presetID="9" presetClass="entr" presetSubtype="0" fill="hold" grpId="0" nodeType="withEffect">
                                  <p:stCondLst>
                                    <p:cond delay="0"/>
                                  </p:stCondLst>
                                  <p:childTnLst>
                                    <p:set>
                                      <p:cBhvr>
                                        <p:cTn id="114" dur="1" fill="hold">
                                          <p:stCondLst>
                                            <p:cond delay="0"/>
                                          </p:stCondLst>
                                        </p:cTn>
                                        <p:tgtEl>
                                          <p:spTgt spid="33821"/>
                                        </p:tgtEl>
                                        <p:attrNameLst>
                                          <p:attrName>style.visibility</p:attrName>
                                        </p:attrNameLst>
                                      </p:cBhvr>
                                      <p:to>
                                        <p:strVal val="visible"/>
                                      </p:to>
                                    </p:set>
                                    <p:animEffect transition="in" filter="dissolve">
                                      <p:cBhvr>
                                        <p:cTn id="115" dur="500"/>
                                        <p:tgtEl>
                                          <p:spTgt spid="33821"/>
                                        </p:tgtEl>
                                      </p:cBhvr>
                                    </p:animEffect>
                                  </p:childTnLst>
                                </p:cTn>
                              </p:par>
                            </p:childTnLst>
                          </p:cTn>
                        </p:par>
                      </p:childTnLst>
                    </p:cTn>
                  </p:par>
                  <p:par>
                    <p:cTn id="116" fill="hold">
                      <p:stCondLst>
                        <p:cond delay="indefinite"/>
                      </p:stCondLst>
                      <p:childTnLst>
                        <p:par>
                          <p:cTn id="117" fill="hold">
                            <p:stCondLst>
                              <p:cond delay="0"/>
                            </p:stCondLst>
                            <p:childTnLst>
                              <p:par>
                                <p:cTn id="118" presetID="9" presetClass="entr" presetSubtype="0" fill="hold" grpId="0" nodeType="clickEffect">
                                  <p:stCondLst>
                                    <p:cond delay="0"/>
                                  </p:stCondLst>
                                  <p:childTnLst>
                                    <p:set>
                                      <p:cBhvr>
                                        <p:cTn id="119" dur="1" fill="hold">
                                          <p:stCondLst>
                                            <p:cond delay="0"/>
                                          </p:stCondLst>
                                        </p:cTn>
                                        <p:tgtEl>
                                          <p:spTgt spid="33805"/>
                                        </p:tgtEl>
                                        <p:attrNameLst>
                                          <p:attrName>style.visibility</p:attrName>
                                        </p:attrNameLst>
                                      </p:cBhvr>
                                      <p:to>
                                        <p:strVal val="visible"/>
                                      </p:to>
                                    </p:set>
                                    <p:animEffect transition="in" filter="dissolve">
                                      <p:cBhvr>
                                        <p:cTn id="120" dur="500"/>
                                        <p:tgtEl>
                                          <p:spTgt spid="33805"/>
                                        </p:tgtEl>
                                      </p:cBhvr>
                                    </p:animEffect>
                                  </p:childTnLst>
                                </p:cTn>
                              </p:par>
                              <p:par>
                                <p:cTn id="121" presetID="9" presetClass="entr" presetSubtype="0" fill="hold" grpId="0" nodeType="withEffect">
                                  <p:stCondLst>
                                    <p:cond delay="0"/>
                                  </p:stCondLst>
                                  <p:childTnLst>
                                    <p:set>
                                      <p:cBhvr>
                                        <p:cTn id="122" dur="1" fill="hold">
                                          <p:stCondLst>
                                            <p:cond delay="0"/>
                                          </p:stCondLst>
                                        </p:cTn>
                                        <p:tgtEl>
                                          <p:spTgt spid="33806"/>
                                        </p:tgtEl>
                                        <p:attrNameLst>
                                          <p:attrName>style.visibility</p:attrName>
                                        </p:attrNameLst>
                                      </p:cBhvr>
                                      <p:to>
                                        <p:strVal val="visible"/>
                                      </p:to>
                                    </p:set>
                                    <p:animEffect transition="in" filter="dissolve">
                                      <p:cBhvr>
                                        <p:cTn id="123" dur="500"/>
                                        <p:tgtEl>
                                          <p:spTgt spid="338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4" grpId="0" animBg="1"/>
      <p:bldP spid="33795" grpId="0" animBg="1"/>
      <p:bldP spid="33796" grpId="0" animBg="1"/>
      <p:bldP spid="33797" grpId="0" animBg="1"/>
      <p:bldP spid="33798" grpId="0" animBg="1"/>
      <p:bldP spid="33799" grpId="0" animBg="1"/>
      <p:bldP spid="33800" grpId="0" animBg="1"/>
      <p:bldP spid="33801" grpId="0" animBg="1"/>
      <p:bldP spid="33802" grpId="0" animBg="1"/>
      <p:bldP spid="33803" grpId="0" animBg="1"/>
      <p:bldP spid="33805" grpId="0" animBg="1"/>
      <p:bldP spid="33806" grpId="0"/>
      <p:bldP spid="33807" grpId="0" animBg="1"/>
      <p:bldP spid="33808" grpId="0" animBg="1"/>
      <p:bldP spid="33809" grpId="0" animBg="1"/>
      <p:bldP spid="33818" grpId="0"/>
      <p:bldP spid="33819" grpId="0"/>
      <p:bldP spid="33820" grpId="0" animBg="1"/>
      <p:bldP spid="33821" grpId="0" animBg="1"/>
      <p:bldP spid="33822" grpId="0" animBg="1"/>
      <p:bldP spid="33827" grpId="0"/>
      <p:bldP spid="33828"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ChangeArrowheads="1"/>
          </p:cNvSpPr>
          <p:nvPr/>
        </p:nvSpPr>
        <p:spPr bwMode="auto">
          <a:xfrm>
            <a:off x="838200" y="3581400"/>
            <a:ext cx="1905000" cy="381000"/>
          </a:xfrm>
          <a:prstGeom prst="rect">
            <a:avLst/>
          </a:prstGeom>
          <a:solidFill>
            <a:schemeClr val="accent1"/>
          </a:solidFill>
          <a:ln w="9525">
            <a:solidFill>
              <a:schemeClr val="tx1"/>
            </a:solidFill>
            <a:miter lim="800000"/>
            <a:headEnd/>
            <a:tailEnd/>
          </a:ln>
        </p:spPr>
        <p:txBody>
          <a:bodyPr wrap="none" anchor="ctr"/>
          <a:lstStyle/>
          <a:p>
            <a:pPr algn="ctr"/>
            <a:r>
              <a:rPr lang="en-US" b="1">
                <a:latin typeface="Garamond" pitchFamily="18" charset="0"/>
              </a:rPr>
              <a:t>Contents</a:t>
            </a:r>
          </a:p>
        </p:txBody>
      </p:sp>
      <p:sp>
        <p:nvSpPr>
          <p:cNvPr id="34819" name="Rectangle 3"/>
          <p:cNvSpPr>
            <a:spLocks noChangeArrowheads="1"/>
          </p:cNvSpPr>
          <p:nvPr/>
        </p:nvSpPr>
        <p:spPr bwMode="auto">
          <a:xfrm>
            <a:off x="1676400" y="4114800"/>
            <a:ext cx="1905000" cy="381000"/>
          </a:xfrm>
          <a:prstGeom prst="rect">
            <a:avLst/>
          </a:prstGeom>
          <a:solidFill>
            <a:schemeClr val="accent1"/>
          </a:solidFill>
          <a:ln w="9525">
            <a:solidFill>
              <a:schemeClr val="tx1"/>
            </a:solidFill>
            <a:miter lim="800000"/>
            <a:headEnd/>
            <a:tailEnd/>
          </a:ln>
        </p:spPr>
        <p:txBody>
          <a:bodyPr wrap="none" anchor="ctr"/>
          <a:lstStyle/>
          <a:p>
            <a:pPr algn="ctr"/>
            <a:r>
              <a:rPr lang="en-US" b="1">
                <a:latin typeface="Garamond" pitchFamily="18" charset="0"/>
              </a:rPr>
              <a:t>Levels</a:t>
            </a:r>
          </a:p>
        </p:txBody>
      </p:sp>
      <p:sp>
        <p:nvSpPr>
          <p:cNvPr id="28676" name="Rectangle 4"/>
          <p:cNvSpPr>
            <a:spLocks noChangeArrowheads="1"/>
          </p:cNvSpPr>
          <p:nvPr/>
        </p:nvSpPr>
        <p:spPr bwMode="auto">
          <a:xfrm>
            <a:off x="714375" y="2895600"/>
            <a:ext cx="2286000" cy="604838"/>
          </a:xfrm>
          <a:prstGeom prst="rect">
            <a:avLst/>
          </a:prstGeom>
          <a:solidFill>
            <a:srgbClr val="FF0000"/>
          </a:solidFill>
          <a:ln w="9525">
            <a:noFill/>
            <a:miter lim="800000"/>
            <a:headEnd/>
            <a:tailEnd/>
          </a:ln>
        </p:spPr>
        <p:txBody>
          <a:bodyPr wrap="none" anchor="ctr"/>
          <a:lstStyle/>
          <a:p>
            <a:pPr algn="ctr">
              <a:defRPr/>
            </a:pPr>
            <a:r>
              <a:rPr lang="en-US" b="1" dirty="0">
                <a:solidFill>
                  <a:schemeClr val="bg2">
                    <a:lumMod val="20000"/>
                    <a:lumOff val="80000"/>
                  </a:schemeClr>
                </a:solidFill>
                <a:latin typeface="Garamond" pitchFamily="18" charset="0"/>
              </a:rPr>
              <a:t>Teaching Plan </a:t>
            </a:r>
          </a:p>
          <a:p>
            <a:pPr algn="ctr">
              <a:defRPr/>
            </a:pPr>
            <a:r>
              <a:rPr lang="en-US" b="1" dirty="0">
                <a:solidFill>
                  <a:schemeClr val="bg2">
                    <a:lumMod val="20000"/>
                    <a:lumOff val="80000"/>
                  </a:schemeClr>
                </a:solidFill>
                <a:latin typeface="Garamond" pitchFamily="18" charset="0"/>
              </a:rPr>
              <a:t>CQI</a:t>
            </a:r>
          </a:p>
        </p:txBody>
      </p:sp>
      <p:sp>
        <p:nvSpPr>
          <p:cNvPr id="34821" name="Rectangle 5"/>
          <p:cNvSpPr>
            <a:spLocks noChangeArrowheads="1"/>
          </p:cNvSpPr>
          <p:nvPr/>
        </p:nvSpPr>
        <p:spPr bwMode="auto">
          <a:xfrm>
            <a:off x="5486400" y="914400"/>
            <a:ext cx="1905000" cy="990600"/>
          </a:xfrm>
          <a:prstGeom prst="rect">
            <a:avLst/>
          </a:prstGeom>
          <a:solidFill>
            <a:schemeClr val="accent1"/>
          </a:solidFill>
          <a:ln w="9525">
            <a:solidFill>
              <a:schemeClr val="tx1"/>
            </a:solidFill>
            <a:miter lim="800000"/>
            <a:headEnd/>
            <a:tailEnd/>
          </a:ln>
        </p:spPr>
        <p:txBody>
          <a:bodyPr wrap="none" anchor="ctr"/>
          <a:lstStyle/>
          <a:p>
            <a:pPr algn="ctr"/>
            <a:r>
              <a:rPr lang="en-US" b="1">
                <a:latin typeface="Garamond" pitchFamily="18" charset="0"/>
              </a:rPr>
              <a:t>Course </a:t>
            </a:r>
          </a:p>
          <a:p>
            <a:pPr algn="ctr"/>
            <a:r>
              <a:rPr lang="en-US" b="1">
                <a:latin typeface="Garamond" pitchFamily="18" charset="0"/>
              </a:rPr>
              <a:t>Outcomes</a:t>
            </a:r>
          </a:p>
        </p:txBody>
      </p:sp>
      <p:sp>
        <p:nvSpPr>
          <p:cNvPr id="34822" name="Rectangle 6"/>
          <p:cNvSpPr>
            <a:spLocks noChangeArrowheads="1"/>
          </p:cNvSpPr>
          <p:nvPr/>
        </p:nvSpPr>
        <p:spPr bwMode="auto">
          <a:xfrm>
            <a:off x="1295400" y="914400"/>
            <a:ext cx="1905000" cy="990600"/>
          </a:xfrm>
          <a:prstGeom prst="rect">
            <a:avLst/>
          </a:prstGeom>
          <a:solidFill>
            <a:schemeClr val="accent1"/>
          </a:solidFill>
          <a:ln w="9525">
            <a:solidFill>
              <a:schemeClr val="tx1"/>
            </a:solidFill>
            <a:miter lim="800000"/>
            <a:headEnd/>
            <a:tailEnd/>
          </a:ln>
        </p:spPr>
        <p:txBody>
          <a:bodyPr wrap="none" anchor="ctr"/>
          <a:lstStyle/>
          <a:p>
            <a:pPr algn="ctr"/>
            <a:r>
              <a:rPr lang="en-US" b="1">
                <a:latin typeface="Garamond" pitchFamily="18" charset="0"/>
              </a:rPr>
              <a:t>Programme </a:t>
            </a:r>
          </a:p>
          <a:p>
            <a:pPr algn="ctr"/>
            <a:r>
              <a:rPr lang="en-US" b="1">
                <a:latin typeface="Garamond" pitchFamily="18" charset="0"/>
              </a:rPr>
              <a:t>Outcomes</a:t>
            </a:r>
          </a:p>
        </p:txBody>
      </p:sp>
      <p:sp>
        <p:nvSpPr>
          <p:cNvPr id="34823" name="Rectangle 7"/>
          <p:cNvSpPr>
            <a:spLocks noChangeArrowheads="1"/>
          </p:cNvSpPr>
          <p:nvPr/>
        </p:nvSpPr>
        <p:spPr bwMode="auto">
          <a:xfrm>
            <a:off x="685800" y="2895600"/>
            <a:ext cx="5486400" cy="3352800"/>
          </a:xfrm>
          <a:prstGeom prst="rect">
            <a:avLst/>
          </a:prstGeom>
          <a:noFill/>
          <a:ln w="9525">
            <a:solidFill>
              <a:schemeClr val="tx1"/>
            </a:solidFill>
            <a:miter lim="800000"/>
            <a:headEnd/>
            <a:tailEnd/>
          </a:ln>
        </p:spPr>
        <p:txBody>
          <a:bodyPr wrap="none" anchor="ctr"/>
          <a:lstStyle/>
          <a:p>
            <a:pPr algn="ctr"/>
            <a:endParaRPr lang="en-US" b="1">
              <a:latin typeface="Garamond" pitchFamily="18" charset="0"/>
            </a:endParaRPr>
          </a:p>
        </p:txBody>
      </p:sp>
      <p:cxnSp>
        <p:nvCxnSpPr>
          <p:cNvPr id="34824" name="AutoShape 8"/>
          <p:cNvCxnSpPr>
            <a:cxnSpLocks noChangeShapeType="1"/>
            <a:stCxn id="34822" idx="3"/>
            <a:endCxn id="34821" idx="1"/>
          </p:cNvCxnSpPr>
          <p:nvPr/>
        </p:nvCxnSpPr>
        <p:spPr bwMode="auto">
          <a:xfrm>
            <a:off x="3200400" y="1409700"/>
            <a:ext cx="2286000" cy="0"/>
          </a:xfrm>
          <a:prstGeom prst="straightConnector1">
            <a:avLst/>
          </a:prstGeom>
          <a:noFill/>
          <a:ln w="38100">
            <a:solidFill>
              <a:schemeClr val="tx1"/>
            </a:solidFill>
            <a:round/>
            <a:headEnd type="triangle" w="med" len="med"/>
            <a:tailEnd type="triangle" w="med" len="med"/>
          </a:ln>
        </p:spPr>
      </p:cxnSp>
      <p:sp>
        <p:nvSpPr>
          <p:cNvPr id="34825" name="Rectangle 9"/>
          <p:cNvSpPr>
            <a:spLocks noChangeArrowheads="1"/>
          </p:cNvSpPr>
          <p:nvPr/>
        </p:nvSpPr>
        <p:spPr bwMode="auto">
          <a:xfrm>
            <a:off x="685800" y="609600"/>
            <a:ext cx="7391400" cy="1524000"/>
          </a:xfrm>
          <a:prstGeom prst="rect">
            <a:avLst/>
          </a:prstGeom>
          <a:noFill/>
          <a:ln w="9525">
            <a:solidFill>
              <a:schemeClr val="tx1"/>
            </a:solidFill>
            <a:miter lim="800000"/>
            <a:headEnd/>
            <a:tailEnd/>
          </a:ln>
        </p:spPr>
        <p:txBody>
          <a:bodyPr wrap="none" anchor="ctr"/>
          <a:lstStyle/>
          <a:p>
            <a:endParaRPr lang="en-MY"/>
          </a:p>
        </p:txBody>
      </p:sp>
      <p:cxnSp>
        <p:nvCxnSpPr>
          <p:cNvPr id="34826" name="AutoShape 10"/>
          <p:cNvCxnSpPr>
            <a:cxnSpLocks noChangeShapeType="1"/>
            <a:stCxn id="34825" idx="2"/>
            <a:endCxn id="34823" idx="0"/>
          </p:cNvCxnSpPr>
          <p:nvPr/>
        </p:nvCxnSpPr>
        <p:spPr bwMode="auto">
          <a:xfrm rot="5400000">
            <a:off x="3524250" y="2038350"/>
            <a:ext cx="762000" cy="952500"/>
          </a:xfrm>
          <a:prstGeom prst="bentConnector3">
            <a:avLst>
              <a:gd name="adj1" fmla="val 50000"/>
            </a:avLst>
          </a:prstGeom>
          <a:noFill/>
          <a:ln w="38100">
            <a:solidFill>
              <a:schemeClr val="tx1"/>
            </a:solidFill>
            <a:miter lim="800000"/>
            <a:headEnd/>
            <a:tailEnd type="triangle" w="med" len="med"/>
          </a:ln>
        </p:spPr>
      </p:cxnSp>
      <p:sp>
        <p:nvSpPr>
          <p:cNvPr id="34827" name="Rectangle 11"/>
          <p:cNvSpPr>
            <a:spLocks noChangeArrowheads="1"/>
          </p:cNvSpPr>
          <p:nvPr/>
        </p:nvSpPr>
        <p:spPr bwMode="auto">
          <a:xfrm>
            <a:off x="2438400" y="4648200"/>
            <a:ext cx="1905000" cy="381000"/>
          </a:xfrm>
          <a:prstGeom prst="rect">
            <a:avLst/>
          </a:prstGeom>
          <a:solidFill>
            <a:schemeClr val="accent1"/>
          </a:solidFill>
          <a:ln w="9525">
            <a:solidFill>
              <a:schemeClr val="tx1"/>
            </a:solidFill>
            <a:miter lim="800000"/>
            <a:headEnd/>
            <a:tailEnd/>
          </a:ln>
        </p:spPr>
        <p:txBody>
          <a:bodyPr wrap="none" anchor="ctr"/>
          <a:lstStyle/>
          <a:p>
            <a:pPr algn="ctr"/>
            <a:r>
              <a:rPr lang="en-US" b="1">
                <a:latin typeface="Garamond" pitchFamily="18" charset="0"/>
              </a:rPr>
              <a:t>Contact Time</a:t>
            </a:r>
          </a:p>
        </p:txBody>
      </p:sp>
      <p:sp>
        <p:nvSpPr>
          <p:cNvPr id="34828" name="Rectangle 12"/>
          <p:cNvSpPr>
            <a:spLocks noChangeArrowheads="1"/>
          </p:cNvSpPr>
          <p:nvPr/>
        </p:nvSpPr>
        <p:spPr bwMode="auto">
          <a:xfrm>
            <a:off x="3962400" y="5715000"/>
            <a:ext cx="1905000" cy="381000"/>
          </a:xfrm>
          <a:prstGeom prst="rect">
            <a:avLst/>
          </a:prstGeom>
          <a:solidFill>
            <a:schemeClr val="accent1"/>
          </a:solidFill>
          <a:ln w="9525">
            <a:solidFill>
              <a:schemeClr val="tx1"/>
            </a:solidFill>
            <a:miter lim="800000"/>
            <a:headEnd/>
            <a:tailEnd/>
          </a:ln>
        </p:spPr>
        <p:txBody>
          <a:bodyPr wrap="none" anchor="ctr"/>
          <a:lstStyle/>
          <a:p>
            <a:pPr algn="ctr"/>
            <a:r>
              <a:rPr lang="en-US" b="1">
                <a:latin typeface="Garamond" pitchFamily="18" charset="0"/>
              </a:rPr>
              <a:t>Assessments</a:t>
            </a:r>
          </a:p>
        </p:txBody>
      </p:sp>
      <p:sp>
        <p:nvSpPr>
          <p:cNvPr id="34829" name="Rectangle 13"/>
          <p:cNvSpPr>
            <a:spLocks noChangeArrowheads="1"/>
          </p:cNvSpPr>
          <p:nvPr/>
        </p:nvSpPr>
        <p:spPr bwMode="auto">
          <a:xfrm>
            <a:off x="3200400" y="5181600"/>
            <a:ext cx="1905000" cy="381000"/>
          </a:xfrm>
          <a:prstGeom prst="rect">
            <a:avLst/>
          </a:prstGeom>
          <a:solidFill>
            <a:schemeClr val="accent1"/>
          </a:solidFill>
          <a:ln w="9525">
            <a:solidFill>
              <a:schemeClr val="tx1"/>
            </a:solidFill>
            <a:miter lim="800000"/>
            <a:headEnd/>
            <a:tailEnd/>
          </a:ln>
        </p:spPr>
        <p:txBody>
          <a:bodyPr wrap="none" anchor="ctr"/>
          <a:lstStyle/>
          <a:p>
            <a:pPr algn="ctr"/>
            <a:r>
              <a:rPr lang="en-US" b="1">
                <a:latin typeface="Garamond" pitchFamily="18" charset="0"/>
              </a:rPr>
              <a:t>Learning Time</a:t>
            </a:r>
          </a:p>
        </p:txBody>
      </p:sp>
      <p:sp>
        <p:nvSpPr>
          <p:cNvPr id="28686" name="Rectangle 14"/>
          <p:cNvSpPr>
            <a:spLocks noChangeArrowheads="1"/>
          </p:cNvSpPr>
          <p:nvPr/>
        </p:nvSpPr>
        <p:spPr bwMode="auto">
          <a:xfrm>
            <a:off x="7010400" y="3081338"/>
            <a:ext cx="2133600" cy="990600"/>
          </a:xfrm>
          <a:prstGeom prst="rect">
            <a:avLst/>
          </a:prstGeom>
          <a:solidFill>
            <a:srgbClr val="FF0000"/>
          </a:solidFill>
          <a:ln w="9525">
            <a:solidFill>
              <a:schemeClr val="tx1"/>
            </a:solidFill>
            <a:miter lim="800000"/>
            <a:headEnd/>
            <a:tailEnd/>
          </a:ln>
        </p:spPr>
        <p:txBody>
          <a:bodyPr wrap="none" anchor="ctr"/>
          <a:lstStyle/>
          <a:p>
            <a:pPr algn="ctr">
              <a:defRPr/>
            </a:pPr>
            <a:r>
              <a:rPr lang="en-US" b="1" dirty="0">
                <a:solidFill>
                  <a:schemeClr val="bg2">
                    <a:lumMod val="20000"/>
                    <a:lumOff val="80000"/>
                  </a:schemeClr>
                </a:solidFill>
                <a:latin typeface="Garamond" pitchFamily="18" charset="0"/>
              </a:rPr>
              <a:t>Implementation</a:t>
            </a:r>
          </a:p>
          <a:p>
            <a:pPr algn="ctr">
              <a:defRPr/>
            </a:pPr>
            <a:r>
              <a:rPr lang="en-US" b="1" dirty="0">
                <a:solidFill>
                  <a:schemeClr val="bg2">
                    <a:lumMod val="20000"/>
                    <a:lumOff val="80000"/>
                  </a:schemeClr>
                </a:solidFill>
                <a:latin typeface="Garamond" pitchFamily="18" charset="0"/>
              </a:rPr>
              <a:t>CQI</a:t>
            </a:r>
          </a:p>
        </p:txBody>
      </p:sp>
      <p:cxnSp>
        <p:nvCxnSpPr>
          <p:cNvPr id="34831" name="AutoShape 15"/>
          <p:cNvCxnSpPr>
            <a:cxnSpLocks noChangeShapeType="1"/>
            <a:stCxn id="34823" idx="3"/>
            <a:endCxn id="28686" idx="1"/>
          </p:cNvCxnSpPr>
          <p:nvPr/>
        </p:nvCxnSpPr>
        <p:spPr bwMode="auto">
          <a:xfrm flipV="1">
            <a:off x="6172200" y="3576638"/>
            <a:ext cx="838200" cy="995362"/>
          </a:xfrm>
          <a:prstGeom prst="bentConnector3">
            <a:avLst>
              <a:gd name="adj1" fmla="val 50000"/>
            </a:avLst>
          </a:prstGeom>
          <a:noFill/>
          <a:ln w="38100">
            <a:solidFill>
              <a:schemeClr val="tx1"/>
            </a:solidFill>
            <a:miter lim="800000"/>
            <a:headEnd/>
            <a:tailEnd type="triangle" w="med" len="med"/>
          </a:ln>
        </p:spPr>
      </p:cxnSp>
      <p:sp>
        <p:nvSpPr>
          <p:cNvPr id="34832" name="Rectangle 16"/>
          <p:cNvSpPr>
            <a:spLocks noChangeArrowheads="1"/>
          </p:cNvSpPr>
          <p:nvPr/>
        </p:nvSpPr>
        <p:spPr bwMode="auto">
          <a:xfrm>
            <a:off x="7010400" y="5029200"/>
            <a:ext cx="1905000" cy="990600"/>
          </a:xfrm>
          <a:prstGeom prst="rect">
            <a:avLst/>
          </a:prstGeom>
          <a:solidFill>
            <a:schemeClr val="accent1"/>
          </a:solidFill>
          <a:ln w="9525">
            <a:solidFill>
              <a:schemeClr val="tx1"/>
            </a:solidFill>
            <a:miter lim="800000"/>
            <a:headEnd/>
            <a:tailEnd/>
          </a:ln>
        </p:spPr>
        <p:txBody>
          <a:bodyPr wrap="none" anchor="ctr"/>
          <a:lstStyle/>
          <a:p>
            <a:pPr algn="ctr"/>
            <a:r>
              <a:rPr lang="en-US" b="1">
                <a:latin typeface="Garamond" pitchFamily="18" charset="0"/>
              </a:rPr>
              <a:t>Cohort’s </a:t>
            </a:r>
          </a:p>
          <a:p>
            <a:pPr algn="ctr"/>
            <a:r>
              <a:rPr lang="en-US" b="1">
                <a:latin typeface="Garamond" pitchFamily="18" charset="0"/>
              </a:rPr>
              <a:t>Evaluation</a:t>
            </a:r>
          </a:p>
        </p:txBody>
      </p:sp>
      <p:cxnSp>
        <p:nvCxnSpPr>
          <p:cNvPr id="34833" name="AutoShape 17"/>
          <p:cNvCxnSpPr>
            <a:cxnSpLocks noChangeShapeType="1"/>
            <a:stCxn id="28686" idx="2"/>
          </p:cNvCxnSpPr>
          <p:nvPr/>
        </p:nvCxnSpPr>
        <p:spPr bwMode="auto">
          <a:xfrm rot="5400000">
            <a:off x="7555706" y="4588670"/>
            <a:ext cx="1038225" cy="4762"/>
          </a:xfrm>
          <a:prstGeom prst="straightConnector1">
            <a:avLst/>
          </a:prstGeom>
          <a:noFill/>
          <a:ln w="38100">
            <a:solidFill>
              <a:schemeClr val="tx1"/>
            </a:solidFill>
            <a:round/>
            <a:headEnd/>
            <a:tailEnd type="triangle" w="med" len="med"/>
          </a:ln>
        </p:spPr>
      </p:cxnSp>
      <p:sp>
        <p:nvSpPr>
          <p:cNvPr id="28690" name="Text Box 18"/>
          <p:cNvSpPr txBox="1">
            <a:spLocks noChangeArrowheads="1"/>
          </p:cNvSpPr>
          <p:nvPr/>
        </p:nvSpPr>
        <p:spPr bwMode="auto">
          <a:xfrm>
            <a:off x="4022725" y="635000"/>
            <a:ext cx="657225" cy="396875"/>
          </a:xfrm>
          <a:prstGeom prst="rect">
            <a:avLst/>
          </a:prstGeom>
          <a:solidFill>
            <a:srgbClr val="FF0000"/>
          </a:solidFill>
          <a:ln w="9525">
            <a:noFill/>
            <a:miter lim="800000"/>
            <a:headEnd/>
            <a:tailEnd/>
          </a:ln>
        </p:spPr>
        <p:txBody>
          <a:bodyPr wrap="none">
            <a:spAutoFit/>
          </a:bodyPr>
          <a:lstStyle/>
          <a:p>
            <a:pPr>
              <a:defRPr/>
            </a:pPr>
            <a:r>
              <a:rPr lang="en-US" sz="2000" b="1">
                <a:solidFill>
                  <a:schemeClr val="bg2">
                    <a:lumMod val="20000"/>
                    <a:lumOff val="80000"/>
                  </a:schemeClr>
                </a:solidFill>
                <a:latin typeface="Garamond" pitchFamily="18" charset="0"/>
              </a:rPr>
              <a:t>CQI</a:t>
            </a:r>
          </a:p>
        </p:txBody>
      </p:sp>
      <p:sp>
        <p:nvSpPr>
          <p:cNvPr id="28691" name="Text Box 19"/>
          <p:cNvSpPr txBox="1">
            <a:spLocks noChangeArrowheads="1"/>
          </p:cNvSpPr>
          <p:nvPr/>
        </p:nvSpPr>
        <p:spPr bwMode="auto">
          <a:xfrm>
            <a:off x="685800" y="609600"/>
            <a:ext cx="407988" cy="461963"/>
          </a:xfrm>
          <a:prstGeom prst="rect">
            <a:avLst/>
          </a:prstGeom>
          <a:solidFill>
            <a:srgbClr val="006600"/>
          </a:solidFill>
          <a:ln w="9525">
            <a:noFill/>
            <a:miter lim="800000"/>
            <a:headEnd/>
            <a:tailEnd/>
          </a:ln>
        </p:spPr>
        <p:txBody>
          <a:bodyPr wrap="none">
            <a:spAutoFit/>
          </a:bodyPr>
          <a:lstStyle/>
          <a:p>
            <a:pPr>
              <a:defRPr/>
            </a:pPr>
            <a:r>
              <a:rPr lang="en-US">
                <a:solidFill>
                  <a:schemeClr val="bg2">
                    <a:lumMod val="20000"/>
                    <a:lumOff val="80000"/>
                  </a:schemeClr>
                </a:solidFill>
              </a:rPr>
              <a:t>A</a:t>
            </a:r>
          </a:p>
        </p:txBody>
      </p:sp>
      <p:sp>
        <p:nvSpPr>
          <p:cNvPr id="28692" name="Text Box 20"/>
          <p:cNvSpPr txBox="1">
            <a:spLocks noChangeArrowheads="1"/>
          </p:cNvSpPr>
          <p:nvPr/>
        </p:nvSpPr>
        <p:spPr bwMode="auto">
          <a:xfrm>
            <a:off x="5873750" y="2895600"/>
            <a:ext cx="338138" cy="461963"/>
          </a:xfrm>
          <a:prstGeom prst="rect">
            <a:avLst/>
          </a:prstGeom>
          <a:solidFill>
            <a:srgbClr val="006600"/>
          </a:solidFill>
          <a:ln w="9525">
            <a:noFill/>
            <a:miter lim="800000"/>
            <a:headEnd/>
            <a:tailEnd/>
          </a:ln>
        </p:spPr>
        <p:txBody>
          <a:bodyPr wrap="none">
            <a:spAutoFit/>
          </a:bodyPr>
          <a:lstStyle/>
          <a:p>
            <a:pPr>
              <a:defRPr/>
            </a:pPr>
            <a:r>
              <a:rPr lang="en-US">
                <a:solidFill>
                  <a:schemeClr val="bg2">
                    <a:lumMod val="20000"/>
                    <a:lumOff val="80000"/>
                  </a:schemeClr>
                </a:solidFill>
              </a:rPr>
              <a:t>1</a:t>
            </a:r>
          </a:p>
        </p:txBody>
      </p:sp>
      <p:sp>
        <p:nvSpPr>
          <p:cNvPr id="28693" name="Text Box 21"/>
          <p:cNvSpPr txBox="1">
            <a:spLocks noChangeArrowheads="1"/>
          </p:cNvSpPr>
          <p:nvPr/>
        </p:nvSpPr>
        <p:spPr bwMode="auto">
          <a:xfrm>
            <a:off x="7010400" y="3595688"/>
            <a:ext cx="338138" cy="461962"/>
          </a:xfrm>
          <a:prstGeom prst="rect">
            <a:avLst/>
          </a:prstGeom>
          <a:solidFill>
            <a:srgbClr val="006600"/>
          </a:solidFill>
          <a:ln w="9525">
            <a:noFill/>
            <a:miter lim="800000"/>
            <a:headEnd/>
            <a:tailEnd/>
          </a:ln>
        </p:spPr>
        <p:txBody>
          <a:bodyPr wrap="none">
            <a:spAutoFit/>
          </a:bodyPr>
          <a:lstStyle/>
          <a:p>
            <a:pPr>
              <a:defRPr/>
            </a:pPr>
            <a:r>
              <a:rPr lang="en-US">
                <a:solidFill>
                  <a:schemeClr val="bg2">
                    <a:lumMod val="20000"/>
                    <a:lumOff val="80000"/>
                  </a:schemeClr>
                </a:solidFill>
              </a:rPr>
              <a:t>2</a:t>
            </a:r>
          </a:p>
        </p:txBody>
      </p:sp>
      <p:sp>
        <p:nvSpPr>
          <p:cNvPr id="28694" name="Text Box 22"/>
          <p:cNvSpPr txBox="1">
            <a:spLocks noChangeArrowheads="1"/>
          </p:cNvSpPr>
          <p:nvPr/>
        </p:nvSpPr>
        <p:spPr bwMode="auto">
          <a:xfrm>
            <a:off x="7016750" y="5067300"/>
            <a:ext cx="338138" cy="461963"/>
          </a:xfrm>
          <a:prstGeom prst="rect">
            <a:avLst/>
          </a:prstGeom>
          <a:solidFill>
            <a:srgbClr val="006600"/>
          </a:solidFill>
          <a:ln w="9525">
            <a:noFill/>
            <a:miter lim="800000"/>
            <a:headEnd/>
            <a:tailEnd/>
          </a:ln>
        </p:spPr>
        <p:txBody>
          <a:bodyPr wrap="none">
            <a:spAutoFit/>
          </a:bodyPr>
          <a:lstStyle/>
          <a:p>
            <a:pPr>
              <a:defRPr/>
            </a:pPr>
            <a:r>
              <a:rPr lang="en-US">
                <a:solidFill>
                  <a:schemeClr val="bg2">
                    <a:lumMod val="20000"/>
                    <a:lumOff val="80000"/>
                  </a:schemeClr>
                </a:solidFill>
              </a:rPr>
              <a:t>3</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8690"/>
                                        </p:tgtEl>
                                        <p:attrNameLst>
                                          <p:attrName>style.visibility</p:attrName>
                                        </p:attrNameLst>
                                      </p:cBhvr>
                                      <p:to>
                                        <p:strVal val="visible"/>
                                      </p:to>
                                    </p:set>
                                    <p:animEffect transition="in" filter="dissolve">
                                      <p:cBhvr>
                                        <p:cTn id="7" dur="500"/>
                                        <p:tgtEl>
                                          <p:spTgt spid="2869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8676"/>
                                        </p:tgtEl>
                                        <p:attrNameLst>
                                          <p:attrName>style.visibility</p:attrName>
                                        </p:attrNameLst>
                                      </p:cBhvr>
                                      <p:to>
                                        <p:strVal val="visible"/>
                                      </p:to>
                                    </p:set>
                                    <p:animEffect transition="in" filter="dissolve">
                                      <p:cBhvr>
                                        <p:cTn id="12" dur="500"/>
                                        <p:tgtEl>
                                          <p:spTgt spid="2867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8686"/>
                                        </p:tgtEl>
                                        <p:attrNameLst>
                                          <p:attrName>style.visibility</p:attrName>
                                        </p:attrNameLst>
                                      </p:cBhvr>
                                      <p:to>
                                        <p:strVal val="visible"/>
                                      </p:to>
                                    </p:set>
                                    <p:animEffect transition="in" filter="dissolve">
                                      <p:cBhvr>
                                        <p:cTn id="17" dur="500"/>
                                        <p:tgtEl>
                                          <p:spTgt spid="286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6" grpId="0" animBg="1"/>
      <p:bldP spid="28686" grpId="0" animBg="1"/>
      <p:bldP spid="2869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p:txBody>
          <a:bodyPr/>
          <a:lstStyle/>
          <a:p>
            <a:pPr>
              <a:buNone/>
            </a:pPr>
            <a:r>
              <a:rPr lang="en-US" dirty="0" smtClean="0"/>
              <a:t> </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ChangeArrowheads="1"/>
          </p:cNvSpPr>
          <p:nvPr/>
        </p:nvSpPr>
        <p:spPr bwMode="auto">
          <a:xfrm>
            <a:off x="6324600" y="5334000"/>
            <a:ext cx="2100263" cy="990600"/>
          </a:xfrm>
          <a:prstGeom prst="rect">
            <a:avLst/>
          </a:prstGeom>
          <a:solidFill>
            <a:schemeClr val="accent1"/>
          </a:solidFill>
          <a:ln w="9525">
            <a:solidFill>
              <a:schemeClr val="tx1"/>
            </a:solidFill>
            <a:miter lim="800000"/>
            <a:headEnd/>
            <a:tailEnd/>
          </a:ln>
        </p:spPr>
        <p:txBody>
          <a:bodyPr wrap="none" anchor="ctr"/>
          <a:lstStyle/>
          <a:p>
            <a:pPr algn="ctr"/>
            <a:r>
              <a:rPr lang="en-US" b="1">
                <a:latin typeface="Garamond" pitchFamily="18" charset="0"/>
              </a:rPr>
              <a:t>Other </a:t>
            </a:r>
          </a:p>
          <a:p>
            <a:pPr algn="ctr"/>
            <a:r>
              <a:rPr lang="en-US" b="1">
                <a:latin typeface="Garamond" pitchFamily="18" charset="0"/>
              </a:rPr>
              <a:t>Stakeholders</a:t>
            </a:r>
          </a:p>
        </p:txBody>
      </p:sp>
      <p:sp>
        <p:nvSpPr>
          <p:cNvPr id="29699" name="Rectangle 3"/>
          <p:cNvSpPr>
            <a:spLocks noChangeArrowheads="1"/>
          </p:cNvSpPr>
          <p:nvPr/>
        </p:nvSpPr>
        <p:spPr bwMode="auto">
          <a:xfrm>
            <a:off x="6400800" y="381000"/>
            <a:ext cx="2386013" cy="990600"/>
          </a:xfrm>
          <a:prstGeom prst="rect">
            <a:avLst/>
          </a:prstGeom>
          <a:solidFill>
            <a:srgbClr val="FF0000"/>
          </a:solidFill>
          <a:ln w="9525">
            <a:solidFill>
              <a:schemeClr val="tx1"/>
            </a:solidFill>
            <a:miter lim="800000"/>
            <a:headEnd/>
            <a:tailEnd/>
          </a:ln>
        </p:spPr>
        <p:txBody>
          <a:bodyPr wrap="none" anchor="ctr"/>
          <a:lstStyle/>
          <a:p>
            <a:pPr algn="ctr">
              <a:defRPr/>
            </a:pPr>
            <a:r>
              <a:rPr lang="en-US" b="1" dirty="0">
                <a:solidFill>
                  <a:schemeClr val="bg2">
                    <a:lumMod val="20000"/>
                    <a:lumOff val="80000"/>
                  </a:schemeClr>
                </a:solidFill>
                <a:latin typeface="Garamond" pitchFamily="18" charset="0"/>
              </a:rPr>
              <a:t>Intervention</a:t>
            </a:r>
          </a:p>
          <a:p>
            <a:pPr algn="ctr">
              <a:defRPr/>
            </a:pPr>
            <a:r>
              <a:rPr lang="en-US" b="1" dirty="0">
                <a:solidFill>
                  <a:schemeClr val="bg2">
                    <a:lumMod val="20000"/>
                    <a:lumOff val="80000"/>
                  </a:schemeClr>
                </a:solidFill>
                <a:latin typeface="Garamond" pitchFamily="18" charset="0"/>
              </a:rPr>
              <a:t>for </a:t>
            </a:r>
            <a:r>
              <a:rPr lang="en-US" b="1" dirty="0" smtClean="0">
                <a:solidFill>
                  <a:schemeClr val="bg2">
                    <a:lumMod val="20000"/>
                    <a:lumOff val="80000"/>
                  </a:schemeClr>
                </a:solidFill>
                <a:latin typeface="Garamond" pitchFamily="18" charset="0"/>
              </a:rPr>
              <a:t>the following </a:t>
            </a:r>
            <a:r>
              <a:rPr lang="en-US" b="1" dirty="0">
                <a:solidFill>
                  <a:schemeClr val="bg2">
                    <a:lumMod val="20000"/>
                    <a:lumOff val="80000"/>
                  </a:schemeClr>
                </a:solidFill>
                <a:latin typeface="Garamond" pitchFamily="18" charset="0"/>
              </a:rPr>
              <a:t>year</a:t>
            </a:r>
          </a:p>
        </p:txBody>
      </p:sp>
      <p:sp>
        <p:nvSpPr>
          <p:cNvPr id="35844" name="Rectangle 4"/>
          <p:cNvSpPr>
            <a:spLocks noChangeArrowheads="1"/>
          </p:cNvSpPr>
          <p:nvPr/>
        </p:nvSpPr>
        <p:spPr bwMode="auto">
          <a:xfrm>
            <a:off x="5943600" y="2057400"/>
            <a:ext cx="2100263" cy="990600"/>
          </a:xfrm>
          <a:prstGeom prst="rect">
            <a:avLst/>
          </a:prstGeom>
          <a:solidFill>
            <a:schemeClr val="accent1"/>
          </a:solidFill>
          <a:ln w="9525">
            <a:solidFill>
              <a:schemeClr val="tx1"/>
            </a:solidFill>
            <a:miter lim="800000"/>
            <a:headEnd/>
            <a:tailEnd/>
          </a:ln>
        </p:spPr>
        <p:txBody>
          <a:bodyPr wrap="none" anchor="ctr"/>
          <a:lstStyle/>
          <a:p>
            <a:pPr algn="ctr"/>
            <a:r>
              <a:rPr lang="en-US" b="1">
                <a:latin typeface="Garamond" pitchFamily="18" charset="0"/>
              </a:rPr>
              <a:t>Summative</a:t>
            </a:r>
          </a:p>
          <a:p>
            <a:pPr algn="ctr"/>
            <a:r>
              <a:rPr lang="en-US" b="1">
                <a:latin typeface="Garamond" pitchFamily="18" charset="0"/>
              </a:rPr>
              <a:t>4 years</a:t>
            </a:r>
          </a:p>
        </p:txBody>
      </p:sp>
      <p:sp>
        <p:nvSpPr>
          <p:cNvPr id="35845" name="Rectangle 5"/>
          <p:cNvSpPr>
            <a:spLocks noChangeArrowheads="1"/>
          </p:cNvSpPr>
          <p:nvPr/>
        </p:nvSpPr>
        <p:spPr bwMode="auto">
          <a:xfrm>
            <a:off x="3429000" y="1371600"/>
            <a:ext cx="2286000" cy="990600"/>
          </a:xfrm>
          <a:prstGeom prst="rect">
            <a:avLst/>
          </a:prstGeom>
          <a:solidFill>
            <a:schemeClr val="accent1"/>
          </a:solidFill>
          <a:ln w="9525">
            <a:solidFill>
              <a:schemeClr val="tx1"/>
            </a:solidFill>
            <a:miter lim="800000"/>
            <a:headEnd/>
            <a:tailEnd/>
          </a:ln>
        </p:spPr>
        <p:txBody>
          <a:bodyPr wrap="none" anchor="ctr"/>
          <a:lstStyle/>
          <a:p>
            <a:pPr algn="ctr"/>
            <a:r>
              <a:rPr lang="en-US" b="1">
                <a:latin typeface="Garamond" pitchFamily="18" charset="0"/>
              </a:rPr>
              <a:t>Summative</a:t>
            </a:r>
          </a:p>
          <a:p>
            <a:pPr algn="ctr"/>
            <a:r>
              <a:rPr lang="en-US" b="1">
                <a:latin typeface="Garamond" pitchFamily="18" charset="0"/>
              </a:rPr>
              <a:t>at year</a:t>
            </a:r>
          </a:p>
        </p:txBody>
      </p:sp>
      <p:sp>
        <p:nvSpPr>
          <p:cNvPr id="35846" name="Rectangle 6"/>
          <p:cNvSpPr>
            <a:spLocks noChangeArrowheads="1"/>
          </p:cNvSpPr>
          <p:nvPr/>
        </p:nvSpPr>
        <p:spPr bwMode="auto">
          <a:xfrm>
            <a:off x="685800" y="762000"/>
            <a:ext cx="2100263" cy="990600"/>
          </a:xfrm>
          <a:prstGeom prst="rect">
            <a:avLst/>
          </a:prstGeom>
          <a:solidFill>
            <a:schemeClr val="accent1"/>
          </a:solidFill>
          <a:ln w="9525">
            <a:solidFill>
              <a:schemeClr val="tx1"/>
            </a:solidFill>
            <a:miter lim="800000"/>
            <a:headEnd/>
            <a:tailEnd/>
          </a:ln>
        </p:spPr>
        <p:txBody>
          <a:bodyPr wrap="none" anchor="ctr"/>
          <a:lstStyle/>
          <a:p>
            <a:pPr algn="ctr"/>
            <a:r>
              <a:rPr lang="en-US" b="1">
                <a:latin typeface="Garamond" pitchFamily="18" charset="0"/>
              </a:rPr>
              <a:t>Cohort’s </a:t>
            </a:r>
          </a:p>
          <a:p>
            <a:pPr algn="ctr"/>
            <a:r>
              <a:rPr lang="en-US" b="1">
                <a:latin typeface="Garamond" pitchFamily="18" charset="0"/>
              </a:rPr>
              <a:t>Evaluation</a:t>
            </a:r>
          </a:p>
        </p:txBody>
      </p:sp>
      <p:cxnSp>
        <p:nvCxnSpPr>
          <p:cNvPr id="35847" name="AutoShape 7"/>
          <p:cNvCxnSpPr>
            <a:cxnSpLocks noChangeShapeType="1"/>
            <a:stCxn id="35846" idx="3"/>
            <a:endCxn id="35845" idx="1"/>
          </p:cNvCxnSpPr>
          <p:nvPr/>
        </p:nvCxnSpPr>
        <p:spPr bwMode="auto">
          <a:xfrm>
            <a:off x="2786063" y="1257300"/>
            <a:ext cx="642937" cy="609600"/>
          </a:xfrm>
          <a:prstGeom prst="bentConnector3">
            <a:avLst>
              <a:gd name="adj1" fmla="val 50000"/>
            </a:avLst>
          </a:prstGeom>
          <a:noFill/>
          <a:ln w="9525">
            <a:solidFill>
              <a:schemeClr val="tx1"/>
            </a:solidFill>
            <a:miter lim="800000"/>
            <a:headEnd/>
            <a:tailEnd type="triangle" w="med" len="med"/>
          </a:ln>
        </p:spPr>
      </p:cxnSp>
      <p:cxnSp>
        <p:nvCxnSpPr>
          <p:cNvPr id="35848" name="AutoShape 8"/>
          <p:cNvCxnSpPr>
            <a:cxnSpLocks noChangeShapeType="1"/>
            <a:stCxn id="29699" idx="2"/>
            <a:endCxn id="35844" idx="0"/>
          </p:cNvCxnSpPr>
          <p:nvPr/>
        </p:nvCxnSpPr>
        <p:spPr bwMode="auto">
          <a:xfrm rot="5400000">
            <a:off x="6951663" y="1414462"/>
            <a:ext cx="685800" cy="600075"/>
          </a:xfrm>
          <a:prstGeom prst="bentConnector3">
            <a:avLst>
              <a:gd name="adj1" fmla="val 50000"/>
            </a:avLst>
          </a:prstGeom>
          <a:noFill/>
          <a:ln w="9525">
            <a:solidFill>
              <a:schemeClr val="tx1"/>
            </a:solidFill>
            <a:miter lim="800000"/>
            <a:headEnd/>
            <a:tailEnd type="triangle" w="med" len="med"/>
          </a:ln>
        </p:spPr>
      </p:cxnSp>
      <p:sp>
        <p:nvSpPr>
          <p:cNvPr id="35849" name="Rectangle 9"/>
          <p:cNvSpPr>
            <a:spLocks noChangeArrowheads="1"/>
          </p:cNvSpPr>
          <p:nvPr/>
        </p:nvSpPr>
        <p:spPr bwMode="auto">
          <a:xfrm>
            <a:off x="5486400" y="3886200"/>
            <a:ext cx="2100263" cy="990600"/>
          </a:xfrm>
          <a:prstGeom prst="rect">
            <a:avLst/>
          </a:prstGeom>
          <a:solidFill>
            <a:schemeClr val="accent1"/>
          </a:solidFill>
          <a:ln w="9525">
            <a:solidFill>
              <a:schemeClr val="tx1"/>
            </a:solidFill>
            <a:miter lim="800000"/>
            <a:headEnd/>
            <a:tailEnd/>
          </a:ln>
        </p:spPr>
        <p:txBody>
          <a:bodyPr wrap="none" anchor="ctr"/>
          <a:lstStyle/>
          <a:p>
            <a:pPr algn="ctr"/>
            <a:r>
              <a:rPr lang="en-US" b="1">
                <a:latin typeface="Garamond" pitchFamily="18" charset="0"/>
              </a:rPr>
              <a:t>Course </a:t>
            </a:r>
          </a:p>
          <a:p>
            <a:pPr algn="ctr"/>
            <a:r>
              <a:rPr lang="en-US" b="1">
                <a:latin typeface="Garamond" pitchFamily="18" charset="0"/>
              </a:rPr>
              <a:t>Outcomes</a:t>
            </a:r>
          </a:p>
        </p:txBody>
      </p:sp>
      <p:sp>
        <p:nvSpPr>
          <p:cNvPr id="35850" name="Rectangle 10"/>
          <p:cNvSpPr>
            <a:spLocks noChangeArrowheads="1"/>
          </p:cNvSpPr>
          <p:nvPr/>
        </p:nvSpPr>
        <p:spPr bwMode="auto">
          <a:xfrm>
            <a:off x="1295400" y="3886200"/>
            <a:ext cx="2100263" cy="990600"/>
          </a:xfrm>
          <a:prstGeom prst="rect">
            <a:avLst/>
          </a:prstGeom>
          <a:solidFill>
            <a:schemeClr val="accent1"/>
          </a:solidFill>
          <a:ln w="9525">
            <a:solidFill>
              <a:schemeClr val="tx1"/>
            </a:solidFill>
            <a:miter lim="800000"/>
            <a:headEnd/>
            <a:tailEnd/>
          </a:ln>
        </p:spPr>
        <p:txBody>
          <a:bodyPr wrap="none" anchor="ctr"/>
          <a:lstStyle/>
          <a:p>
            <a:pPr algn="ctr"/>
            <a:r>
              <a:rPr lang="en-US" b="1">
                <a:latin typeface="Garamond" pitchFamily="18" charset="0"/>
              </a:rPr>
              <a:t>Programme </a:t>
            </a:r>
          </a:p>
          <a:p>
            <a:pPr algn="ctr"/>
            <a:r>
              <a:rPr lang="en-US" b="1">
                <a:latin typeface="Garamond" pitchFamily="18" charset="0"/>
              </a:rPr>
              <a:t>Outcomes</a:t>
            </a:r>
          </a:p>
        </p:txBody>
      </p:sp>
      <p:cxnSp>
        <p:nvCxnSpPr>
          <p:cNvPr id="35851" name="AutoShape 11"/>
          <p:cNvCxnSpPr>
            <a:cxnSpLocks noChangeShapeType="1"/>
            <a:stCxn id="35850" idx="3"/>
            <a:endCxn id="35849" idx="1"/>
          </p:cNvCxnSpPr>
          <p:nvPr/>
        </p:nvCxnSpPr>
        <p:spPr bwMode="auto">
          <a:xfrm>
            <a:off x="3395663" y="4381500"/>
            <a:ext cx="2090737" cy="1588"/>
          </a:xfrm>
          <a:prstGeom prst="straightConnector1">
            <a:avLst/>
          </a:prstGeom>
          <a:noFill/>
          <a:ln w="38100">
            <a:solidFill>
              <a:schemeClr val="tx1"/>
            </a:solidFill>
            <a:round/>
            <a:headEnd type="triangle" w="med" len="med"/>
            <a:tailEnd type="triangle" w="med" len="med"/>
          </a:ln>
        </p:spPr>
      </p:cxnSp>
      <p:sp>
        <p:nvSpPr>
          <p:cNvPr id="35852" name="Rectangle 12"/>
          <p:cNvSpPr>
            <a:spLocks noChangeArrowheads="1"/>
          </p:cNvSpPr>
          <p:nvPr/>
        </p:nvSpPr>
        <p:spPr bwMode="auto">
          <a:xfrm>
            <a:off x="685800" y="3581400"/>
            <a:ext cx="8148638" cy="1524000"/>
          </a:xfrm>
          <a:prstGeom prst="rect">
            <a:avLst/>
          </a:prstGeom>
          <a:noFill/>
          <a:ln w="9525">
            <a:solidFill>
              <a:schemeClr val="tx1"/>
            </a:solidFill>
            <a:miter lim="800000"/>
            <a:headEnd/>
            <a:tailEnd/>
          </a:ln>
        </p:spPr>
        <p:txBody>
          <a:bodyPr wrap="none" anchor="ctr"/>
          <a:lstStyle/>
          <a:p>
            <a:endParaRPr lang="en-MY"/>
          </a:p>
        </p:txBody>
      </p:sp>
      <p:sp>
        <p:nvSpPr>
          <p:cNvPr id="29709" name="Text Box 13"/>
          <p:cNvSpPr txBox="1">
            <a:spLocks noChangeArrowheads="1"/>
          </p:cNvSpPr>
          <p:nvPr/>
        </p:nvSpPr>
        <p:spPr bwMode="auto">
          <a:xfrm>
            <a:off x="4022725" y="3606800"/>
            <a:ext cx="723900" cy="396875"/>
          </a:xfrm>
          <a:prstGeom prst="rect">
            <a:avLst/>
          </a:prstGeom>
          <a:solidFill>
            <a:srgbClr val="FF0000"/>
          </a:solidFill>
          <a:ln w="9525">
            <a:noFill/>
            <a:miter lim="800000"/>
            <a:headEnd/>
            <a:tailEnd/>
          </a:ln>
        </p:spPr>
        <p:txBody>
          <a:bodyPr>
            <a:spAutoFit/>
          </a:bodyPr>
          <a:lstStyle/>
          <a:p>
            <a:pPr>
              <a:defRPr/>
            </a:pPr>
            <a:r>
              <a:rPr lang="en-US" sz="2000" b="1" dirty="0">
                <a:solidFill>
                  <a:schemeClr val="bg2">
                    <a:lumMod val="20000"/>
                    <a:lumOff val="80000"/>
                  </a:schemeClr>
                </a:solidFill>
                <a:latin typeface="Garamond" pitchFamily="18" charset="0"/>
              </a:rPr>
              <a:t>CQI</a:t>
            </a:r>
          </a:p>
        </p:txBody>
      </p:sp>
      <p:cxnSp>
        <p:nvCxnSpPr>
          <p:cNvPr id="35854" name="AutoShape 14"/>
          <p:cNvCxnSpPr>
            <a:cxnSpLocks noChangeShapeType="1"/>
            <a:stCxn id="35844" idx="2"/>
            <a:endCxn id="35852" idx="0"/>
          </p:cNvCxnSpPr>
          <p:nvPr/>
        </p:nvCxnSpPr>
        <p:spPr bwMode="auto">
          <a:xfrm rot="5400000">
            <a:off x="5611019" y="2197894"/>
            <a:ext cx="533400" cy="2233612"/>
          </a:xfrm>
          <a:prstGeom prst="bentConnector3">
            <a:avLst>
              <a:gd name="adj1" fmla="val 50000"/>
            </a:avLst>
          </a:prstGeom>
          <a:noFill/>
          <a:ln w="9525">
            <a:solidFill>
              <a:schemeClr val="tx1"/>
            </a:solidFill>
            <a:miter lim="800000"/>
            <a:headEnd/>
            <a:tailEnd type="triangle" w="med" len="med"/>
          </a:ln>
        </p:spPr>
      </p:cxnSp>
      <p:cxnSp>
        <p:nvCxnSpPr>
          <p:cNvPr id="35855" name="AutoShape 15"/>
          <p:cNvCxnSpPr>
            <a:cxnSpLocks noChangeShapeType="1"/>
            <a:stCxn id="35845" idx="0"/>
            <a:endCxn id="29699" idx="1"/>
          </p:cNvCxnSpPr>
          <p:nvPr/>
        </p:nvCxnSpPr>
        <p:spPr bwMode="auto">
          <a:xfrm rot="5400000" flipH="1" flipV="1">
            <a:off x="5238750" y="209550"/>
            <a:ext cx="495300" cy="1828800"/>
          </a:xfrm>
          <a:prstGeom prst="bentConnector2">
            <a:avLst/>
          </a:prstGeom>
          <a:noFill/>
          <a:ln w="9525">
            <a:solidFill>
              <a:schemeClr val="tx1"/>
            </a:solidFill>
            <a:miter lim="800000"/>
            <a:headEnd/>
            <a:tailEnd type="triangle" w="med" len="med"/>
          </a:ln>
        </p:spPr>
      </p:cxnSp>
      <p:cxnSp>
        <p:nvCxnSpPr>
          <p:cNvPr id="35856" name="AutoShape 16"/>
          <p:cNvCxnSpPr>
            <a:cxnSpLocks noChangeShapeType="1"/>
            <a:stCxn id="35842" idx="1"/>
            <a:endCxn id="35852" idx="2"/>
          </p:cNvCxnSpPr>
          <p:nvPr/>
        </p:nvCxnSpPr>
        <p:spPr bwMode="auto">
          <a:xfrm rot="10800000">
            <a:off x="4760913" y="5105400"/>
            <a:ext cx="1563687" cy="723900"/>
          </a:xfrm>
          <a:prstGeom prst="bentConnector2">
            <a:avLst/>
          </a:prstGeom>
          <a:noFill/>
          <a:ln w="9525">
            <a:solidFill>
              <a:schemeClr val="tx1"/>
            </a:solidFill>
            <a:miter lim="800000"/>
            <a:headEnd/>
            <a:tailEnd type="triangle" w="med" len="med"/>
          </a:ln>
        </p:spPr>
      </p:cxnSp>
      <p:sp>
        <p:nvSpPr>
          <p:cNvPr id="29713" name="Text Box 17"/>
          <p:cNvSpPr txBox="1">
            <a:spLocks noChangeArrowheads="1"/>
          </p:cNvSpPr>
          <p:nvPr/>
        </p:nvSpPr>
        <p:spPr bwMode="auto">
          <a:xfrm>
            <a:off x="685800" y="3581400"/>
            <a:ext cx="449263" cy="461963"/>
          </a:xfrm>
          <a:prstGeom prst="rect">
            <a:avLst/>
          </a:prstGeom>
          <a:solidFill>
            <a:srgbClr val="006600"/>
          </a:solidFill>
          <a:ln w="9525">
            <a:noFill/>
            <a:miter lim="800000"/>
            <a:headEnd/>
            <a:tailEnd/>
          </a:ln>
        </p:spPr>
        <p:txBody>
          <a:bodyPr>
            <a:spAutoFit/>
          </a:bodyPr>
          <a:lstStyle/>
          <a:p>
            <a:pPr>
              <a:defRPr/>
            </a:pPr>
            <a:r>
              <a:rPr lang="en-US" dirty="0">
                <a:solidFill>
                  <a:schemeClr val="bg2">
                    <a:lumMod val="20000"/>
                    <a:lumOff val="80000"/>
                  </a:schemeClr>
                </a:solidFill>
              </a:rPr>
              <a:t>A</a:t>
            </a:r>
          </a:p>
        </p:txBody>
      </p:sp>
      <p:sp>
        <p:nvSpPr>
          <p:cNvPr id="29714" name="Text Box 18"/>
          <p:cNvSpPr txBox="1">
            <a:spLocks noChangeArrowheads="1"/>
          </p:cNvSpPr>
          <p:nvPr/>
        </p:nvSpPr>
        <p:spPr bwMode="auto">
          <a:xfrm>
            <a:off x="685800" y="776288"/>
            <a:ext cx="373063" cy="461962"/>
          </a:xfrm>
          <a:prstGeom prst="rect">
            <a:avLst/>
          </a:prstGeom>
          <a:solidFill>
            <a:srgbClr val="006600"/>
          </a:solidFill>
          <a:ln w="9525">
            <a:noFill/>
            <a:miter lim="800000"/>
            <a:headEnd/>
            <a:tailEnd/>
          </a:ln>
        </p:spPr>
        <p:txBody>
          <a:bodyPr>
            <a:spAutoFit/>
          </a:bodyPr>
          <a:lstStyle/>
          <a:p>
            <a:pPr>
              <a:defRPr/>
            </a:pPr>
            <a:r>
              <a:rPr lang="en-US">
                <a:solidFill>
                  <a:schemeClr val="bg2">
                    <a:lumMod val="20000"/>
                    <a:lumOff val="80000"/>
                  </a:schemeClr>
                </a:solidFill>
              </a:rPr>
              <a:t>3</a:t>
            </a:r>
          </a:p>
        </p:txBody>
      </p:sp>
      <p:sp>
        <p:nvSpPr>
          <p:cNvPr id="29715" name="Text Box 19"/>
          <p:cNvSpPr txBox="1">
            <a:spLocks noChangeArrowheads="1"/>
          </p:cNvSpPr>
          <p:nvPr/>
        </p:nvSpPr>
        <p:spPr bwMode="auto">
          <a:xfrm>
            <a:off x="3429000" y="1371600"/>
            <a:ext cx="373063" cy="461963"/>
          </a:xfrm>
          <a:prstGeom prst="rect">
            <a:avLst/>
          </a:prstGeom>
          <a:solidFill>
            <a:srgbClr val="006600"/>
          </a:solidFill>
          <a:ln w="9525">
            <a:noFill/>
            <a:miter lim="800000"/>
            <a:headEnd/>
            <a:tailEnd/>
          </a:ln>
        </p:spPr>
        <p:txBody>
          <a:bodyPr>
            <a:spAutoFit/>
          </a:bodyPr>
          <a:lstStyle/>
          <a:p>
            <a:pPr>
              <a:defRPr/>
            </a:pPr>
            <a:r>
              <a:rPr lang="en-US" dirty="0">
                <a:solidFill>
                  <a:schemeClr val="bg2">
                    <a:lumMod val="20000"/>
                    <a:lumOff val="80000"/>
                  </a:schemeClr>
                </a:solidFill>
              </a:rPr>
              <a:t>4</a:t>
            </a:r>
          </a:p>
        </p:txBody>
      </p:sp>
      <p:sp>
        <p:nvSpPr>
          <p:cNvPr id="35860" name="Text Box 20"/>
          <p:cNvSpPr txBox="1">
            <a:spLocks noChangeArrowheads="1"/>
          </p:cNvSpPr>
          <p:nvPr/>
        </p:nvSpPr>
        <p:spPr bwMode="auto">
          <a:xfrm>
            <a:off x="6407150" y="395288"/>
            <a:ext cx="373063" cy="369332"/>
          </a:xfrm>
          <a:prstGeom prst="rect">
            <a:avLst/>
          </a:prstGeom>
          <a:solidFill>
            <a:srgbClr val="006600"/>
          </a:solidFill>
          <a:ln w="9525">
            <a:noFill/>
            <a:miter lim="800000"/>
            <a:headEnd/>
            <a:tailEnd/>
          </a:ln>
        </p:spPr>
        <p:txBody>
          <a:bodyPr>
            <a:spAutoFit/>
          </a:bodyPr>
          <a:lstStyle/>
          <a:p>
            <a:r>
              <a:rPr lang="en-US">
                <a:solidFill>
                  <a:schemeClr val="bg1"/>
                </a:solidFill>
              </a:rPr>
              <a:t>5</a:t>
            </a:r>
          </a:p>
        </p:txBody>
      </p:sp>
      <p:sp>
        <p:nvSpPr>
          <p:cNvPr id="29717" name="Text Box 21"/>
          <p:cNvSpPr txBox="1">
            <a:spLocks noChangeArrowheads="1"/>
          </p:cNvSpPr>
          <p:nvPr/>
        </p:nvSpPr>
        <p:spPr bwMode="auto">
          <a:xfrm>
            <a:off x="5949950" y="2071688"/>
            <a:ext cx="373063" cy="461962"/>
          </a:xfrm>
          <a:prstGeom prst="rect">
            <a:avLst/>
          </a:prstGeom>
          <a:solidFill>
            <a:srgbClr val="006600"/>
          </a:solidFill>
          <a:ln w="9525">
            <a:noFill/>
            <a:miter lim="800000"/>
            <a:headEnd/>
            <a:tailEnd/>
          </a:ln>
        </p:spPr>
        <p:txBody>
          <a:bodyPr>
            <a:spAutoFit/>
          </a:bodyPr>
          <a:lstStyle/>
          <a:p>
            <a:pPr>
              <a:defRPr/>
            </a:pPr>
            <a:r>
              <a:rPr lang="en-US">
                <a:solidFill>
                  <a:schemeClr val="bg2">
                    <a:lumMod val="20000"/>
                    <a:lumOff val="80000"/>
                  </a:schemeClr>
                </a:solidFill>
              </a:rPr>
              <a:t>6</a:t>
            </a:r>
          </a:p>
        </p:txBody>
      </p:sp>
      <p:sp>
        <p:nvSpPr>
          <p:cNvPr id="29718" name="Text Box 23"/>
          <p:cNvSpPr txBox="1">
            <a:spLocks noChangeArrowheads="1"/>
          </p:cNvSpPr>
          <p:nvPr/>
        </p:nvSpPr>
        <p:spPr bwMode="auto">
          <a:xfrm>
            <a:off x="6324600" y="5334000"/>
            <a:ext cx="430213" cy="461963"/>
          </a:xfrm>
          <a:prstGeom prst="rect">
            <a:avLst/>
          </a:prstGeom>
          <a:solidFill>
            <a:srgbClr val="006600"/>
          </a:solidFill>
          <a:ln w="9525">
            <a:noFill/>
            <a:miter lim="800000"/>
            <a:headEnd/>
            <a:tailEnd/>
          </a:ln>
        </p:spPr>
        <p:txBody>
          <a:bodyPr>
            <a:spAutoFit/>
          </a:bodyPr>
          <a:lstStyle/>
          <a:p>
            <a:pPr>
              <a:defRPr/>
            </a:pPr>
            <a:r>
              <a:rPr lang="en-US">
                <a:solidFill>
                  <a:schemeClr val="bg2">
                    <a:lumMod val="20000"/>
                    <a:lumOff val="80000"/>
                  </a:schemeClr>
                </a:solidFill>
              </a:rPr>
              <a:t>B</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9699"/>
                                        </p:tgtEl>
                                        <p:attrNameLst>
                                          <p:attrName>style.visibility</p:attrName>
                                        </p:attrNameLst>
                                      </p:cBhvr>
                                      <p:to>
                                        <p:strVal val="visible"/>
                                      </p:to>
                                    </p:set>
                                    <p:animEffect transition="in" filter="dissolve">
                                      <p:cBhvr>
                                        <p:cTn id="7" dur="500"/>
                                        <p:tgtEl>
                                          <p:spTgt spid="2969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9709"/>
                                        </p:tgtEl>
                                        <p:attrNameLst>
                                          <p:attrName>style.visibility</p:attrName>
                                        </p:attrNameLst>
                                      </p:cBhvr>
                                      <p:to>
                                        <p:strVal val="visible"/>
                                      </p:to>
                                    </p:set>
                                    <p:animEffect transition="in" filter="dissolve">
                                      <p:cBhvr>
                                        <p:cTn id="12" dur="500"/>
                                        <p:tgtEl>
                                          <p:spTgt spid="297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animBg="1"/>
      <p:bldP spid="29709"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Programme Objectives</a:t>
            </a:r>
            <a:endParaRPr lang="en-MY" dirty="0"/>
          </a:p>
        </p:txBody>
      </p:sp>
      <p:sp>
        <p:nvSpPr>
          <p:cNvPr id="3" name="Content Placeholder 2"/>
          <p:cNvSpPr>
            <a:spLocks noGrp="1"/>
          </p:cNvSpPr>
          <p:nvPr>
            <p:ph idx="1"/>
          </p:nvPr>
        </p:nvSpPr>
        <p:spPr/>
        <p:txBody>
          <a:bodyPr/>
          <a:lstStyle/>
          <a:p>
            <a:endParaRPr lang="en-MY"/>
          </a:p>
        </p:txBody>
      </p:sp>
    </p:spTree>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1026"/>
          <p:cNvSpPr>
            <a:spLocks noGrp="1" noChangeArrowheads="1"/>
          </p:cNvSpPr>
          <p:nvPr>
            <p:ph type="title"/>
          </p:nvPr>
        </p:nvSpPr>
        <p:spPr>
          <a:xfrm>
            <a:off x="251520" y="457200"/>
            <a:ext cx="8663880" cy="1143000"/>
          </a:xfrm>
          <a:solidFill>
            <a:srgbClr val="FFFF00"/>
          </a:solidFill>
        </p:spPr>
        <p:txBody>
          <a:bodyPr/>
          <a:lstStyle/>
          <a:p>
            <a:r>
              <a:rPr lang="en-US" sz="4000" dirty="0" err="1" smtClean="0"/>
              <a:t>Programme</a:t>
            </a:r>
            <a:r>
              <a:rPr lang="en-US" sz="4000" dirty="0" smtClean="0"/>
              <a:t> Objectives</a:t>
            </a:r>
            <a:endParaRPr lang="en-GB" sz="4000" dirty="0" smtClean="0"/>
          </a:p>
        </p:txBody>
      </p:sp>
      <p:sp>
        <p:nvSpPr>
          <p:cNvPr id="44035" name="Rectangle 1027"/>
          <p:cNvSpPr>
            <a:spLocks noGrp="1" noChangeArrowheads="1"/>
          </p:cNvSpPr>
          <p:nvPr>
            <p:ph idx="1"/>
          </p:nvPr>
        </p:nvSpPr>
        <p:spPr>
          <a:xfrm>
            <a:off x="498475" y="1676400"/>
            <a:ext cx="8493125" cy="4114800"/>
          </a:xfrm>
        </p:spPr>
        <p:txBody>
          <a:bodyPr/>
          <a:lstStyle/>
          <a:p>
            <a:pPr marL="0" indent="0" algn="ctr">
              <a:lnSpc>
                <a:spcPct val="90000"/>
              </a:lnSpc>
              <a:buNone/>
            </a:pPr>
            <a:r>
              <a:rPr lang="en-US" sz="3600" dirty="0" smtClean="0"/>
              <a:t>What is expected (3-5 years) upon graduation</a:t>
            </a:r>
            <a:r>
              <a:rPr lang="en-US" sz="3600" b="1" dirty="0" smtClean="0">
                <a:solidFill>
                  <a:srgbClr val="FF9900"/>
                </a:solidFill>
                <a:latin typeface="Times New Roman" pitchFamily="18" charset="0"/>
              </a:rPr>
              <a:t> </a:t>
            </a:r>
            <a:r>
              <a:rPr lang="en-US" sz="3600" b="1" dirty="0" smtClean="0">
                <a:solidFill>
                  <a:srgbClr val="FF0000"/>
                </a:solidFill>
                <a:latin typeface="Times New Roman" pitchFamily="18" charset="0"/>
              </a:rPr>
              <a:t>(What the </a:t>
            </a:r>
            <a:r>
              <a:rPr lang="en-US" sz="3600" b="1" dirty="0" err="1" smtClean="0">
                <a:solidFill>
                  <a:srgbClr val="FF0000"/>
                </a:solidFill>
                <a:latin typeface="Times New Roman" pitchFamily="18" charset="0"/>
              </a:rPr>
              <a:t>programme</a:t>
            </a:r>
            <a:r>
              <a:rPr lang="en-US" sz="3600" b="1" dirty="0" smtClean="0">
                <a:solidFill>
                  <a:srgbClr val="FF0000"/>
                </a:solidFill>
                <a:latin typeface="Times New Roman" pitchFamily="18" charset="0"/>
              </a:rPr>
              <a:t> is preparing graduates in their career and professional  accomplishments)</a:t>
            </a:r>
            <a:endParaRPr lang="en-US" sz="3600" dirty="0" smtClean="0">
              <a:solidFill>
                <a:srgbClr val="FF0000"/>
              </a:solidFill>
            </a:endParaRPr>
          </a:p>
          <a:p>
            <a:pPr>
              <a:lnSpc>
                <a:spcPct val="90000"/>
              </a:lnSpc>
            </a:pPr>
            <a:endParaRPr lang="en-US" dirty="0" smtClean="0"/>
          </a:p>
        </p:txBody>
      </p:sp>
      <p:sp>
        <p:nvSpPr>
          <p:cNvPr id="4" name="Footer Placeholder 4"/>
          <p:cNvSpPr>
            <a:spLocks noGrp="1"/>
          </p:cNvSpPr>
          <p:nvPr>
            <p:ph type="ftr" sz="quarter" idx="11"/>
          </p:nvPr>
        </p:nvSpPr>
        <p:spPr/>
        <p:txBody>
          <a:bodyPr/>
          <a:lstStyle/>
          <a:p>
            <a:pPr>
              <a:defRPr/>
            </a:pPr>
            <a:r>
              <a:rPr lang="en-GB" smtClean="0"/>
              <a:t>Engineering Accreditation Council</a:t>
            </a:r>
          </a:p>
        </p:txBody>
      </p:sp>
      <p:sp>
        <p:nvSpPr>
          <p:cNvPr id="5" name="Slide Number Placeholder 5"/>
          <p:cNvSpPr>
            <a:spLocks noGrp="1"/>
          </p:cNvSpPr>
          <p:nvPr>
            <p:ph type="sldNum" sz="quarter" idx="12"/>
          </p:nvPr>
        </p:nvSpPr>
        <p:spPr/>
        <p:txBody>
          <a:bodyPr/>
          <a:lstStyle/>
          <a:p>
            <a:pPr>
              <a:defRPr/>
            </a:pPr>
            <a:fld id="{1D1DC8A5-B7BD-44F4-8288-0F435046E658}" type="slidenum">
              <a:rPr lang="en-GB"/>
              <a:pPr>
                <a:defRPr/>
              </a:pPr>
              <a:t>52</a:t>
            </a:fld>
            <a:endParaRPr lang="en-GB"/>
          </a:p>
        </p:txBody>
      </p:sp>
      <p:pic>
        <p:nvPicPr>
          <p:cNvPr id="44038" name="Picture 4" descr="j0283267"/>
          <p:cNvPicPr>
            <a:picLocks noChangeAspect="1" noChangeArrowheads="1" noCrop="1"/>
          </p:cNvPicPr>
          <p:nvPr/>
        </p:nvPicPr>
        <p:blipFill>
          <a:blip r:embed="rId2" cstate="print"/>
          <a:srcRect/>
          <a:stretch>
            <a:fillRect/>
          </a:stretch>
        </p:blipFill>
        <p:spPr bwMode="auto">
          <a:xfrm>
            <a:off x="5889625" y="4038600"/>
            <a:ext cx="1547813" cy="151765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6706" name="Rectangle 2"/>
          <p:cNvSpPr>
            <a:spLocks noGrp="1" noChangeArrowheads="1"/>
          </p:cNvSpPr>
          <p:nvPr>
            <p:ph type="title"/>
          </p:nvPr>
        </p:nvSpPr>
        <p:spPr>
          <a:solidFill>
            <a:srgbClr val="FFFF00"/>
          </a:solidFill>
        </p:spPr>
        <p:txBody>
          <a:bodyPr/>
          <a:lstStyle/>
          <a:p>
            <a:r>
              <a:rPr lang="en-US" sz="3200" b="1" dirty="0"/>
              <a:t>CHARACTERISTICS OF GOOD </a:t>
            </a:r>
            <a:r>
              <a:rPr lang="en-US" sz="3200" b="1" dirty="0" smtClean="0"/>
              <a:t>PROGRAMME OBJECTIVE (PEO) STATEMENTS</a:t>
            </a:r>
            <a:endParaRPr lang="en-US" sz="3200" b="1" dirty="0"/>
          </a:p>
        </p:txBody>
      </p:sp>
      <p:sp>
        <p:nvSpPr>
          <p:cNvPr id="456707" name="Rectangle 3"/>
          <p:cNvSpPr>
            <a:spLocks noGrp="1" noChangeArrowheads="1"/>
          </p:cNvSpPr>
          <p:nvPr>
            <p:ph type="body" sz="half" idx="1"/>
          </p:nvPr>
        </p:nvSpPr>
        <p:spPr>
          <a:xfrm>
            <a:off x="685800" y="1981200"/>
            <a:ext cx="7696200" cy="4343400"/>
          </a:xfrm>
        </p:spPr>
        <p:txBody>
          <a:bodyPr/>
          <a:lstStyle/>
          <a:p>
            <a:pPr marL="404813" indent="-404813">
              <a:spcBef>
                <a:spcPct val="40000"/>
              </a:spcBef>
              <a:buClr>
                <a:schemeClr val="tx1"/>
              </a:buClr>
              <a:buFont typeface="Wingdings" pitchFamily="2" charset="2"/>
              <a:buChar char="Ø"/>
            </a:pPr>
            <a:r>
              <a:rPr lang="en-US" sz="2400" dirty="0">
                <a:latin typeface="Arial" pitchFamily="34" charset="0"/>
              </a:rPr>
              <a:t>Each addresses one or more needs of one or more stakeholders</a:t>
            </a:r>
          </a:p>
          <a:p>
            <a:pPr marL="404813" indent="-404813">
              <a:spcBef>
                <a:spcPct val="40000"/>
              </a:spcBef>
              <a:buClr>
                <a:schemeClr val="tx1"/>
              </a:buClr>
              <a:buFont typeface="Wingdings" pitchFamily="2" charset="2"/>
              <a:buChar char="Ø"/>
            </a:pPr>
            <a:r>
              <a:rPr lang="en-US" sz="2400" dirty="0">
                <a:latin typeface="Arial" pitchFamily="34" charset="0"/>
              </a:rPr>
              <a:t>Consistent with the mission &amp; vision of the institution</a:t>
            </a:r>
          </a:p>
          <a:p>
            <a:pPr marL="404813" indent="-404813">
              <a:spcBef>
                <a:spcPct val="40000"/>
              </a:spcBef>
              <a:buClr>
                <a:schemeClr val="tx1"/>
              </a:buClr>
              <a:buFont typeface="Wingdings" pitchFamily="2" charset="2"/>
              <a:buChar char="Ø"/>
            </a:pPr>
            <a:r>
              <a:rPr lang="en-US" sz="2400" dirty="0" smtClean="0">
                <a:latin typeface="Arial" pitchFamily="34" charset="0"/>
              </a:rPr>
              <a:t>Number </a:t>
            </a:r>
            <a:r>
              <a:rPr lang="en-US" sz="2400" dirty="0">
                <a:latin typeface="Arial" pitchFamily="34" charset="0"/>
              </a:rPr>
              <a:t>of statements should be limited and manageable</a:t>
            </a:r>
          </a:p>
          <a:p>
            <a:pPr marL="404813" indent="-404813">
              <a:spcBef>
                <a:spcPct val="40000"/>
              </a:spcBef>
              <a:buClr>
                <a:schemeClr val="tx1"/>
              </a:buClr>
              <a:buFont typeface="Wingdings" pitchFamily="2" charset="2"/>
              <a:buChar char="Ø"/>
            </a:pPr>
            <a:r>
              <a:rPr lang="en-US" sz="2400" dirty="0">
                <a:latin typeface="Arial" pitchFamily="34" charset="0"/>
              </a:rPr>
              <a:t>Should not be simply restatement of outcomes</a:t>
            </a:r>
          </a:p>
          <a:p>
            <a:pPr marL="404813" indent="-404813">
              <a:spcBef>
                <a:spcPct val="40000"/>
              </a:spcBef>
              <a:buClr>
                <a:schemeClr val="tx1"/>
              </a:buClr>
              <a:buFont typeface="Wingdings" pitchFamily="2" charset="2"/>
              <a:buChar char="Ø"/>
            </a:pPr>
            <a:r>
              <a:rPr lang="en-US" sz="2400" dirty="0">
                <a:latin typeface="Arial" pitchFamily="34" charset="0"/>
              </a:rPr>
              <a:t>Forward looking and challenging</a:t>
            </a:r>
          </a:p>
        </p:txBody>
      </p:sp>
    </p:spTree>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1090" name="Rectangle 2"/>
          <p:cNvSpPr>
            <a:spLocks noGrp="1" noChangeArrowheads="1"/>
          </p:cNvSpPr>
          <p:nvPr>
            <p:ph type="title"/>
          </p:nvPr>
        </p:nvSpPr>
        <p:spPr>
          <a:solidFill>
            <a:srgbClr val="FFFF00"/>
          </a:solidFill>
        </p:spPr>
        <p:txBody>
          <a:bodyPr/>
          <a:lstStyle/>
          <a:p>
            <a:r>
              <a:rPr lang="en-US" sz="3200" b="1" dirty="0">
                <a:solidFill>
                  <a:srgbClr val="000000"/>
                </a:solidFill>
              </a:rPr>
              <a:t>CHARACTERISTICS OF GOOD </a:t>
            </a:r>
            <a:r>
              <a:rPr lang="en-US" sz="3200" b="1" dirty="0" smtClean="0">
                <a:solidFill>
                  <a:srgbClr val="000000"/>
                </a:solidFill>
              </a:rPr>
              <a:t>POGRAMME OBJECTIVE (PEO) STATEMENTS</a:t>
            </a:r>
            <a:endParaRPr lang="en-US" sz="3200" b="1" dirty="0">
              <a:solidFill>
                <a:srgbClr val="000000"/>
              </a:solidFill>
            </a:endParaRPr>
          </a:p>
        </p:txBody>
      </p:sp>
      <p:sp>
        <p:nvSpPr>
          <p:cNvPr id="601091" name="Rectangle 3"/>
          <p:cNvSpPr>
            <a:spLocks noGrp="1" noChangeArrowheads="1"/>
          </p:cNvSpPr>
          <p:nvPr>
            <p:ph type="body" sz="half" idx="1"/>
          </p:nvPr>
        </p:nvSpPr>
        <p:spPr>
          <a:xfrm>
            <a:off x="685800" y="1981200"/>
            <a:ext cx="8001000" cy="4472136"/>
          </a:xfrm>
        </p:spPr>
        <p:txBody>
          <a:bodyPr>
            <a:normAutofit/>
          </a:bodyPr>
          <a:lstStyle/>
          <a:p>
            <a:pPr marL="404813" indent="-404813">
              <a:lnSpc>
                <a:spcPct val="90000"/>
              </a:lnSpc>
              <a:buClr>
                <a:schemeClr val="tx1"/>
              </a:buClr>
              <a:buFont typeface="Wingdings" pitchFamily="2" charset="2"/>
              <a:buChar char="Ø"/>
            </a:pPr>
            <a:r>
              <a:rPr lang="en-US" sz="2800" dirty="0">
                <a:latin typeface="Arial" pitchFamily="34" charset="0"/>
              </a:rPr>
              <a:t>Should be stated such that a </a:t>
            </a:r>
            <a:r>
              <a:rPr lang="en-US" sz="2800" dirty="0">
                <a:solidFill>
                  <a:srgbClr val="FF0000"/>
                </a:solidFill>
                <a:latin typeface="Arial" pitchFamily="34" charset="0"/>
              </a:rPr>
              <a:t>graduate</a:t>
            </a:r>
            <a:r>
              <a:rPr lang="en-US" sz="2800" dirty="0">
                <a:latin typeface="Arial" pitchFamily="34" charset="0"/>
              </a:rPr>
              <a:t> can demonstrate </a:t>
            </a:r>
            <a:r>
              <a:rPr lang="en-US" sz="2800" dirty="0">
                <a:solidFill>
                  <a:srgbClr val="FF0000"/>
                </a:solidFill>
                <a:latin typeface="Arial" pitchFamily="34" charset="0"/>
              </a:rPr>
              <a:t>in their career </a:t>
            </a:r>
            <a:r>
              <a:rPr lang="en-US" sz="2800" dirty="0">
                <a:latin typeface="Arial" pitchFamily="34" charset="0"/>
              </a:rPr>
              <a:t>or</a:t>
            </a:r>
            <a:r>
              <a:rPr lang="en-US" sz="2800" dirty="0">
                <a:solidFill>
                  <a:schemeClr val="accent1"/>
                </a:solidFill>
                <a:latin typeface="Arial" pitchFamily="34" charset="0"/>
              </a:rPr>
              <a:t> </a:t>
            </a:r>
            <a:r>
              <a:rPr lang="en-US" sz="2800" dirty="0">
                <a:solidFill>
                  <a:srgbClr val="FF0000"/>
                </a:solidFill>
                <a:latin typeface="Arial" pitchFamily="34" charset="0"/>
              </a:rPr>
              <a:t>professional life after graduation </a:t>
            </a:r>
            <a:r>
              <a:rPr lang="en-US" sz="2800" dirty="0">
                <a:latin typeface="Arial" pitchFamily="34" charset="0"/>
              </a:rPr>
              <a:t>(long term in nature</a:t>
            </a:r>
            <a:r>
              <a:rPr lang="en-US" sz="2800" dirty="0" smtClean="0">
                <a:latin typeface="Arial" pitchFamily="34" charset="0"/>
              </a:rPr>
              <a:t>)</a:t>
            </a:r>
            <a:endParaRPr lang="en-US" sz="2800" dirty="0">
              <a:latin typeface="Arial" pitchFamily="34" charset="0"/>
            </a:endParaRPr>
          </a:p>
          <a:p>
            <a:pPr marL="404813" indent="-404813">
              <a:lnSpc>
                <a:spcPct val="90000"/>
              </a:lnSpc>
              <a:buClr>
                <a:schemeClr val="tx1"/>
              </a:buClr>
              <a:buFont typeface="Wingdings" pitchFamily="2" charset="2"/>
              <a:buChar char="Ø"/>
            </a:pPr>
            <a:r>
              <a:rPr lang="en-US" sz="2800" dirty="0">
                <a:latin typeface="Arial" pitchFamily="34" charset="0"/>
              </a:rPr>
              <a:t>Distinctive/unique features/having own niche</a:t>
            </a:r>
          </a:p>
          <a:p>
            <a:pPr marL="404813" indent="-404813">
              <a:lnSpc>
                <a:spcPct val="90000"/>
              </a:lnSpc>
              <a:buClr>
                <a:schemeClr val="tx1"/>
              </a:buClr>
              <a:buFont typeface="Wingdings" pitchFamily="2" charset="2"/>
              <a:buChar char="Ø"/>
            </a:pPr>
            <a:r>
              <a:rPr lang="en-US" sz="2800" dirty="0">
                <a:solidFill>
                  <a:srgbClr val="FF00FF"/>
                </a:solidFill>
                <a:latin typeface="Arial" pitchFamily="34" charset="0"/>
              </a:rPr>
              <a:t>S</a:t>
            </a:r>
            <a:r>
              <a:rPr lang="en-US" sz="2800" dirty="0">
                <a:latin typeface="Arial" pitchFamily="34" charset="0"/>
              </a:rPr>
              <a:t>pecific, </a:t>
            </a:r>
            <a:r>
              <a:rPr lang="en-US" sz="2800" dirty="0">
                <a:solidFill>
                  <a:srgbClr val="FF00FF"/>
                </a:solidFill>
                <a:latin typeface="Arial" pitchFamily="34" charset="0"/>
              </a:rPr>
              <a:t>M</a:t>
            </a:r>
            <a:r>
              <a:rPr lang="en-US" sz="2800" dirty="0">
                <a:latin typeface="Arial" pitchFamily="34" charset="0"/>
              </a:rPr>
              <a:t>easurable, </a:t>
            </a:r>
            <a:r>
              <a:rPr lang="en-US" sz="2800" dirty="0">
                <a:solidFill>
                  <a:srgbClr val="FF00FF"/>
                </a:solidFill>
                <a:latin typeface="Arial" pitchFamily="34" charset="0"/>
              </a:rPr>
              <a:t>A</a:t>
            </a:r>
            <a:r>
              <a:rPr lang="en-US" sz="2800" dirty="0">
                <a:latin typeface="Arial" pitchFamily="34" charset="0"/>
              </a:rPr>
              <a:t>chievable, </a:t>
            </a:r>
            <a:r>
              <a:rPr lang="en-US" sz="2800" dirty="0">
                <a:solidFill>
                  <a:srgbClr val="FF00FF"/>
                </a:solidFill>
                <a:latin typeface="Arial" pitchFamily="34" charset="0"/>
              </a:rPr>
              <a:t>R</a:t>
            </a:r>
            <a:r>
              <a:rPr lang="en-US" sz="2800" dirty="0">
                <a:latin typeface="Arial" pitchFamily="34" charset="0"/>
              </a:rPr>
              <a:t>esult oriented, and having a </a:t>
            </a:r>
            <a:r>
              <a:rPr lang="en-US" sz="2800" dirty="0">
                <a:solidFill>
                  <a:srgbClr val="FF00FF"/>
                </a:solidFill>
                <a:latin typeface="Arial" pitchFamily="34" charset="0"/>
              </a:rPr>
              <a:t>T</a:t>
            </a:r>
            <a:r>
              <a:rPr lang="en-US" sz="2800" dirty="0">
                <a:latin typeface="Arial" pitchFamily="34" charset="0"/>
              </a:rPr>
              <a:t>ime frame (</a:t>
            </a:r>
            <a:r>
              <a:rPr lang="en-US" sz="2800" dirty="0">
                <a:solidFill>
                  <a:srgbClr val="FF00FF"/>
                </a:solidFill>
                <a:latin typeface="Arial" pitchFamily="34" charset="0"/>
              </a:rPr>
              <a:t>SMART</a:t>
            </a:r>
            <a:r>
              <a:rPr lang="en-US" sz="2800" dirty="0" smtClean="0">
                <a:latin typeface="Arial" pitchFamily="34" charset="0"/>
              </a:rPr>
              <a:t>)</a:t>
            </a:r>
            <a:endParaRPr lang="en-US" sz="2800" dirty="0">
              <a:latin typeface="Arial" pitchFamily="34" charset="0"/>
            </a:endParaRPr>
          </a:p>
          <a:p>
            <a:pPr marL="404813" indent="-404813">
              <a:lnSpc>
                <a:spcPct val="90000"/>
              </a:lnSpc>
              <a:buClr>
                <a:schemeClr val="tx1"/>
              </a:buClr>
              <a:buFont typeface="Wingdings" pitchFamily="2" charset="2"/>
              <a:buChar char="Ø"/>
            </a:pPr>
            <a:r>
              <a:rPr lang="en-US" sz="2800" dirty="0">
                <a:latin typeface="Arial" pitchFamily="34" charset="0"/>
              </a:rPr>
              <a:t>Has clear link to the programme outcomes &amp; curriculum </a:t>
            </a:r>
            <a:r>
              <a:rPr lang="en-US" sz="2800" dirty="0" smtClean="0">
                <a:latin typeface="Arial" pitchFamily="34" charset="0"/>
              </a:rPr>
              <a:t>design</a:t>
            </a:r>
            <a:endParaRPr lang="en-US" sz="2800" dirty="0">
              <a:latin typeface="Arial"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Footer Placeholder 4"/>
          <p:cNvSpPr>
            <a:spLocks noGrp="1"/>
          </p:cNvSpPr>
          <p:nvPr>
            <p:ph type="ftr" sz="quarter" idx="11"/>
          </p:nvPr>
        </p:nvSpPr>
        <p:spPr>
          <a:noFill/>
        </p:spPr>
        <p:txBody>
          <a:bodyPr/>
          <a:lstStyle/>
          <a:p>
            <a:r>
              <a:rPr lang="en-GB" smtClean="0">
                <a:latin typeface="Times New Roman" pitchFamily="18" charset="0"/>
              </a:rPr>
              <a:t>Megat Johari Megat Mohd Noor</a:t>
            </a:r>
          </a:p>
        </p:txBody>
      </p:sp>
      <p:sp>
        <p:nvSpPr>
          <p:cNvPr id="45059" name="Slide Number Placeholder 5"/>
          <p:cNvSpPr>
            <a:spLocks noGrp="1"/>
          </p:cNvSpPr>
          <p:nvPr>
            <p:ph type="sldNum" sz="quarter" idx="12"/>
          </p:nvPr>
        </p:nvSpPr>
        <p:spPr>
          <a:noFill/>
        </p:spPr>
        <p:txBody>
          <a:bodyPr/>
          <a:lstStyle/>
          <a:p>
            <a:fld id="{960B251E-503A-4879-BE0F-C35705BB84EA}" type="slidenum">
              <a:rPr lang="en-GB" smtClean="0">
                <a:latin typeface="Times New Roman" pitchFamily="18" charset="0"/>
              </a:rPr>
              <a:pPr/>
              <a:t>55</a:t>
            </a:fld>
            <a:endParaRPr lang="en-GB" smtClean="0">
              <a:latin typeface="Times New Roman" pitchFamily="18" charset="0"/>
            </a:endParaRPr>
          </a:p>
        </p:txBody>
      </p:sp>
      <p:sp>
        <p:nvSpPr>
          <p:cNvPr id="45060" name="Rectangle 2"/>
          <p:cNvSpPr>
            <a:spLocks noGrp="1" noChangeArrowheads="1"/>
          </p:cNvSpPr>
          <p:nvPr>
            <p:ph type="title"/>
          </p:nvPr>
        </p:nvSpPr>
        <p:spPr>
          <a:xfrm>
            <a:off x="323528" y="116632"/>
            <a:ext cx="8424936" cy="1395412"/>
          </a:xfrm>
          <a:solidFill>
            <a:srgbClr val="FFFF00"/>
          </a:solidFill>
        </p:spPr>
        <p:txBody>
          <a:bodyPr>
            <a:normAutofit fontScale="90000"/>
          </a:bodyPr>
          <a:lstStyle/>
          <a:p>
            <a:pPr eaLnBrk="1" hangingPunct="1"/>
            <a:r>
              <a:rPr lang="en-US" smtClean="0"/>
              <a:t>eg. Programme Educational Objectives</a:t>
            </a:r>
          </a:p>
        </p:txBody>
      </p:sp>
      <p:sp>
        <p:nvSpPr>
          <p:cNvPr id="45061" name="Rectangle 3"/>
          <p:cNvSpPr>
            <a:spLocks noGrp="1" noChangeArrowheads="1"/>
          </p:cNvSpPr>
          <p:nvPr>
            <p:ph type="body" idx="1"/>
          </p:nvPr>
        </p:nvSpPr>
        <p:spPr/>
        <p:txBody>
          <a:bodyPr/>
          <a:lstStyle/>
          <a:p>
            <a:pPr eaLnBrk="1" hangingPunct="1">
              <a:lnSpc>
                <a:spcPct val="90000"/>
              </a:lnSpc>
            </a:pPr>
            <a:r>
              <a:rPr lang="en-US" smtClean="0">
                <a:cs typeface="Times New Roman" pitchFamily="18" charset="0"/>
              </a:rPr>
              <a:t>To provide graduates with sufficient knowledge in engineering and possess the necessary skills for work in the industry.</a:t>
            </a:r>
          </a:p>
          <a:p>
            <a:pPr eaLnBrk="1" hangingPunct="1">
              <a:lnSpc>
                <a:spcPct val="90000"/>
              </a:lnSpc>
            </a:pPr>
            <a:r>
              <a:rPr lang="en-US" smtClean="0">
                <a:cs typeface="Times New Roman" pitchFamily="18" charset="0"/>
              </a:rPr>
              <a:t>To produce graduates who are sensitive and responsible towards the society, culture and environment.</a:t>
            </a:r>
          </a:p>
          <a:p>
            <a:pPr eaLnBrk="1" hangingPunct="1">
              <a:lnSpc>
                <a:spcPct val="90000"/>
              </a:lnSpc>
            </a:pPr>
            <a:r>
              <a:rPr lang="en-US" smtClean="0">
                <a:cs typeface="Times New Roman" pitchFamily="18" charset="0"/>
              </a:rPr>
              <a:t>To prepare graduates for work in advanced design and innovation at international level.</a:t>
            </a:r>
          </a:p>
          <a:p>
            <a:pPr eaLnBrk="1" hangingPunct="1">
              <a:lnSpc>
                <a:spcPct val="90000"/>
              </a:lnSpc>
            </a:pPr>
            <a:endParaRPr lang="en-US" smtClean="0"/>
          </a:p>
        </p:txBody>
      </p:sp>
    </p:spTree>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Programme Outcomes</a:t>
            </a:r>
            <a:endParaRPr lang="en-MY" dirty="0"/>
          </a:p>
        </p:txBody>
      </p:sp>
      <p:sp>
        <p:nvSpPr>
          <p:cNvPr id="6" name="Content Placeholder 5"/>
          <p:cNvSpPr>
            <a:spLocks noGrp="1"/>
          </p:cNvSpPr>
          <p:nvPr>
            <p:ph idx="1"/>
          </p:nvPr>
        </p:nvSpPr>
        <p:spPr/>
        <p:txBody>
          <a:bodyPr/>
          <a:lstStyle/>
          <a:p>
            <a:endParaRPr lang="en-MY"/>
          </a:p>
        </p:txBody>
      </p:sp>
    </p:spTree>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sz="3600" b="1" smtClean="0">
                <a:latin typeface="Times New Roman" pitchFamily="18" charset="0"/>
              </a:rPr>
              <a:t>Programme Outcomes</a:t>
            </a:r>
            <a:endParaRPr lang="en-GB" sz="3600" smtClean="0">
              <a:latin typeface="Times New Roman" pitchFamily="18" charset="0"/>
            </a:endParaRPr>
          </a:p>
        </p:txBody>
      </p:sp>
      <p:sp>
        <p:nvSpPr>
          <p:cNvPr id="45059" name="Rectangle 3"/>
          <p:cNvSpPr>
            <a:spLocks noGrp="1" noChangeArrowheads="1"/>
          </p:cNvSpPr>
          <p:nvPr>
            <p:ph type="body" idx="1"/>
          </p:nvPr>
        </p:nvSpPr>
        <p:spPr/>
        <p:txBody>
          <a:bodyPr/>
          <a:lstStyle/>
          <a:p>
            <a:r>
              <a:rPr lang="en-US" b="1" dirty="0" smtClean="0">
                <a:latin typeface="Times New Roman" pitchFamily="18" charset="0"/>
              </a:rPr>
              <a:t>What the graduates are expected to know and able to perform or attain by the time of graduation (skills, knowledge and </a:t>
            </a:r>
            <a:r>
              <a:rPr lang="en-US" b="1" dirty="0" err="1" smtClean="0">
                <a:latin typeface="Times New Roman" pitchFamily="18" charset="0"/>
              </a:rPr>
              <a:t>behaviour</a:t>
            </a:r>
            <a:r>
              <a:rPr lang="en-US" b="1" dirty="0" smtClean="0">
                <a:latin typeface="Times New Roman" pitchFamily="18" charset="0"/>
              </a:rPr>
              <a:t>/attitude)</a:t>
            </a:r>
          </a:p>
          <a:p>
            <a:pPr>
              <a:buFontTx/>
              <a:buNone/>
            </a:pPr>
            <a:endParaRPr lang="en-US" b="1" dirty="0" smtClean="0">
              <a:solidFill>
                <a:srgbClr val="FFFF00"/>
              </a:solidFill>
              <a:latin typeface="Times New Roman" pitchFamily="18" charset="0"/>
            </a:endParaRPr>
          </a:p>
          <a:p>
            <a:pPr>
              <a:buFontTx/>
              <a:buNone/>
            </a:pPr>
            <a:r>
              <a:rPr lang="en-US" dirty="0" smtClean="0"/>
              <a:t>	</a:t>
            </a:r>
            <a:r>
              <a:rPr lang="en-US" b="1" dirty="0" smtClean="0">
                <a:solidFill>
                  <a:srgbClr val="FF0000"/>
                </a:solidFill>
                <a:latin typeface="Times New Roman" pitchFamily="18" charset="0"/>
              </a:rPr>
              <a:t>There must be a clear linkage between Objectives and Outcomes </a:t>
            </a:r>
            <a:endParaRPr lang="en-GB" b="1" dirty="0" smtClean="0">
              <a:solidFill>
                <a:srgbClr val="FF0000"/>
              </a:solidFill>
              <a:latin typeface="Times New Roman" pitchFamily="18" charset="0"/>
            </a:endParaRPr>
          </a:p>
        </p:txBody>
      </p:sp>
      <p:pic>
        <p:nvPicPr>
          <p:cNvPr id="45060" name="Picture 3" descr="monyet gitur"/>
          <p:cNvPicPr>
            <a:picLocks noChangeAspect="1" noChangeArrowheads="1" noCrop="1"/>
          </p:cNvPicPr>
          <p:nvPr/>
        </p:nvPicPr>
        <p:blipFill>
          <a:blip r:embed="rId2" cstate="print"/>
          <a:srcRect/>
          <a:stretch>
            <a:fillRect/>
          </a:stretch>
        </p:blipFill>
        <p:spPr bwMode="auto">
          <a:xfrm>
            <a:off x="7485063" y="0"/>
            <a:ext cx="1658937" cy="1658938"/>
          </a:xfrm>
          <a:prstGeom prst="rect">
            <a:avLst/>
          </a:prstGeom>
          <a:noFill/>
          <a:ln w="9525">
            <a:noFill/>
            <a:miter lim="800000"/>
            <a:headEnd/>
            <a:tailEnd/>
          </a:ln>
        </p:spPr>
      </p:pic>
      <p:sp>
        <p:nvSpPr>
          <p:cNvPr id="5" name="Rectangle 4"/>
          <p:cNvSpPr/>
          <p:nvPr/>
        </p:nvSpPr>
        <p:spPr>
          <a:xfrm>
            <a:off x="2195736" y="5445224"/>
            <a:ext cx="4572000" cy="923330"/>
          </a:xfrm>
          <a:prstGeom prst="rect">
            <a:avLst/>
          </a:prstGeom>
        </p:spPr>
        <p:txBody>
          <a:bodyPr>
            <a:spAutoFit/>
          </a:bodyPr>
          <a:lstStyle/>
          <a:p>
            <a:r>
              <a:rPr lang="en-US" dirty="0" smtClean="0"/>
              <a:t>Need to </a:t>
            </a:r>
            <a:r>
              <a:rPr lang="en-US" dirty="0" smtClean="0">
                <a:solidFill>
                  <a:srgbClr val="FF0000"/>
                </a:solidFill>
              </a:rPr>
              <a:t>distribute the outcomes </a:t>
            </a:r>
            <a:r>
              <a:rPr lang="en-US" dirty="0" smtClean="0"/>
              <a:t>throughout the programme, and </a:t>
            </a:r>
            <a:r>
              <a:rPr lang="en-US" dirty="0" smtClean="0">
                <a:solidFill>
                  <a:srgbClr val="FF0000"/>
                </a:solidFill>
              </a:rPr>
              <a:t>not one/two courses </a:t>
            </a:r>
            <a:r>
              <a:rPr lang="en-US" dirty="0" smtClean="0"/>
              <a:t>only addressing a particular outcome</a:t>
            </a:r>
          </a:p>
        </p:txBody>
      </p:sp>
    </p:spTree>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2418" name="Rectangle 1026"/>
          <p:cNvSpPr>
            <a:spLocks noGrp="1" noChangeArrowheads="1"/>
          </p:cNvSpPr>
          <p:nvPr>
            <p:ph type="title"/>
          </p:nvPr>
        </p:nvSpPr>
        <p:spPr>
          <a:xfrm>
            <a:off x="228600" y="0"/>
            <a:ext cx="7772400" cy="1143000"/>
          </a:xfrm>
        </p:spPr>
        <p:txBody>
          <a:bodyPr/>
          <a:lstStyle/>
          <a:p>
            <a:r>
              <a:rPr lang="en-GB" sz="3200" dirty="0">
                <a:solidFill>
                  <a:srgbClr val="FF0000"/>
                </a:solidFill>
                <a:effectLst/>
              </a:rPr>
              <a:t>Employers Rating of Skills/Qualities – 2002</a:t>
            </a:r>
            <a:r>
              <a:rPr lang="en-GB" sz="3200" dirty="0">
                <a:solidFill>
                  <a:srgbClr val="FF0000"/>
                </a:solidFill>
              </a:rPr>
              <a:t> </a:t>
            </a:r>
          </a:p>
        </p:txBody>
      </p:sp>
      <p:sp>
        <p:nvSpPr>
          <p:cNvPr id="572419" name="Rectangle 1027"/>
          <p:cNvSpPr>
            <a:spLocks noGrp="1" noChangeArrowheads="1"/>
          </p:cNvSpPr>
          <p:nvPr>
            <p:ph type="body" sz="half" idx="1"/>
          </p:nvPr>
        </p:nvSpPr>
        <p:spPr>
          <a:xfrm>
            <a:off x="539552" y="980728"/>
            <a:ext cx="7711008" cy="5638800"/>
          </a:xfrm>
        </p:spPr>
        <p:txBody>
          <a:bodyPr/>
          <a:lstStyle/>
          <a:p>
            <a:pPr marL="533400" indent="-533400">
              <a:lnSpc>
                <a:spcPct val="80000"/>
              </a:lnSpc>
              <a:buClr>
                <a:schemeClr val="tx1"/>
              </a:buClr>
              <a:buFontTx/>
              <a:buAutoNum type="arabicPeriod"/>
            </a:pPr>
            <a:r>
              <a:rPr lang="en-GB" sz="1800" dirty="0">
                <a:latin typeface="Arial" pitchFamily="34" charset="0"/>
              </a:rPr>
              <a:t>Communication (verbal &amp; written)		4.69</a:t>
            </a:r>
          </a:p>
          <a:p>
            <a:pPr marL="533400" indent="-533400">
              <a:lnSpc>
                <a:spcPct val="80000"/>
              </a:lnSpc>
              <a:buClr>
                <a:schemeClr val="tx1"/>
              </a:buClr>
              <a:buFontTx/>
              <a:buAutoNum type="arabicPeriod"/>
            </a:pPr>
            <a:r>
              <a:rPr lang="en-GB" sz="1800" dirty="0">
                <a:latin typeface="Arial" pitchFamily="34" charset="0"/>
              </a:rPr>
              <a:t>Honesty/Integrity				4.59</a:t>
            </a:r>
          </a:p>
          <a:p>
            <a:pPr marL="533400" indent="-533400">
              <a:lnSpc>
                <a:spcPct val="80000"/>
              </a:lnSpc>
              <a:buClr>
                <a:schemeClr val="tx1"/>
              </a:buClr>
              <a:buFontTx/>
              <a:buAutoNum type="arabicPeriod"/>
            </a:pPr>
            <a:r>
              <a:rPr lang="en-GB" sz="1800" dirty="0">
                <a:latin typeface="Arial" pitchFamily="34" charset="0"/>
              </a:rPr>
              <a:t>Teamwork skills				4.54</a:t>
            </a:r>
          </a:p>
          <a:p>
            <a:pPr marL="533400" indent="-533400">
              <a:lnSpc>
                <a:spcPct val="80000"/>
              </a:lnSpc>
              <a:buClr>
                <a:schemeClr val="tx1"/>
              </a:buClr>
              <a:buFontTx/>
              <a:buAutoNum type="arabicPeriod"/>
            </a:pPr>
            <a:r>
              <a:rPr lang="en-GB" sz="1800" dirty="0">
                <a:latin typeface="Arial" pitchFamily="34" charset="0"/>
              </a:rPr>
              <a:t>Interpersonal skills				4.50</a:t>
            </a:r>
          </a:p>
          <a:p>
            <a:pPr marL="533400" indent="-533400">
              <a:lnSpc>
                <a:spcPct val="80000"/>
              </a:lnSpc>
              <a:buClr>
                <a:schemeClr val="tx1"/>
              </a:buClr>
              <a:buFontTx/>
              <a:buAutoNum type="arabicPeriod"/>
            </a:pPr>
            <a:r>
              <a:rPr lang="en-GB" sz="1800" dirty="0">
                <a:latin typeface="Arial" pitchFamily="34" charset="0"/>
              </a:rPr>
              <a:t>Strong work ethics				4.46</a:t>
            </a:r>
          </a:p>
          <a:p>
            <a:pPr marL="533400" indent="-533400">
              <a:lnSpc>
                <a:spcPct val="80000"/>
              </a:lnSpc>
              <a:buClr>
                <a:schemeClr val="tx1"/>
              </a:buClr>
              <a:buFontTx/>
              <a:buAutoNum type="arabicPeriod"/>
            </a:pPr>
            <a:r>
              <a:rPr lang="en-GB" sz="1800" dirty="0">
                <a:latin typeface="Arial" pitchFamily="34" charset="0"/>
              </a:rPr>
              <a:t>Motivation &amp; initiative		</a:t>
            </a:r>
            <a:r>
              <a:rPr lang="en-US" sz="1800" dirty="0">
                <a:latin typeface="Arial" pitchFamily="34" charset="0"/>
              </a:rPr>
              <a:t>		</a:t>
            </a:r>
            <a:r>
              <a:rPr lang="en-GB" sz="1800" dirty="0">
                <a:latin typeface="Arial" pitchFamily="34" charset="0"/>
              </a:rPr>
              <a:t>4.42</a:t>
            </a:r>
          </a:p>
          <a:p>
            <a:pPr marL="533400" indent="-533400">
              <a:lnSpc>
                <a:spcPct val="80000"/>
              </a:lnSpc>
              <a:buClr>
                <a:schemeClr val="tx1"/>
              </a:buClr>
              <a:buFontTx/>
              <a:buAutoNum type="arabicPeriod"/>
            </a:pPr>
            <a:r>
              <a:rPr lang="en-GB" sz="1800" dirty="0">
                <a:latin typeface="Arial" pitchFamily="34" charset="0"/>
              </a:rPr>
              <a:t>Flexibility/adaptability				4.41</a:t>
            </a:r>
          </a:p>
          <a:p>
            <a:pPr marL="533400" indent="-533400">
              <a:lnSpc>
                <a:spcPct val="80000"/>
              </a:lnSpc>
              <a:buClr>
                <a:schemeClr val="tx1"/>
              </a:buClr>
              <a:buFontTx/>
              <a:buAutoNum type="arabicPeriod"/>
            </a:pPr>
            <a:r>
              <a:rPr lang="en-GB" sz="1800" dirty="0">
                <a:latin typeface="Arial" pitchFamily="34" charset="0"/>
              </a:rPr>
              <a:t>Analytical skills				4.36</a:t>
            </a:r>
          </a:p>
          <a:p>
            <a:pPr marL="533400" indent="-533400">
              <a:lnSpc>
                <a:spcPct val="80000"/>
              </a:lnSpc>
              <a:buClr>
                <a:schemeClr val="tx1"/>
              </a:buClr>
              <a:buFontTx/>
              <a:buAutoNum type="arabicPeriod"/>
            </a:pPr>
            <a:r>
              <a:rPr lang="en-GB" sz="1800" dirty="0">
                <a:latin typeface="Arial" pitchFamily="34" charset="0"/>
              </a:rPr>
              <a:t>Computer skills				4.21</a:t>
            </a:r>
          </a:p>
          <a:p>
            <a:pPr marL="533400" indent="-533400">
              <a:lnSpc>
                <a:spcPct val="80000"/>
              </a:lnSpc>
              <a:buClr>
                <a:schemeClr val="tx1"/>
              </a:buClr>
              <a:buFontTx/>
              <a:buAutoNum type="arabicPeriod"/>
            </a:pPr>
            <a:r>
              <a:rPr lang="en-GB" sz="1800" dirty="0">
                <a:latin typeface="Arial" pitchFamily="34" charset="0"/>
              </a:rPr>
              <a:t>Organisational skills				4.05</a:t>
            </a:r>
          </a:p>
          <a:p>
            <a:pPr marL="533400" indent="-533400">
              <a:lnSpc>
                <a:spcPct val="80000"/>
              </a:lnSpc>
              <a:buClr>
                <a:schemeClr val="tx1"/>
              </a:buClr>
              <a:buFontTx/>
              <a:buAutoNum type="arabicPeriod"/>
            </a:pPr>
            <a:r>
              <a:rPr lang="en-GB" sz="1800" dirty="0">
                <a:latin typeface="Arial" pitchFamily="34" charset="0"/>
              </a:rPr>
              <a:t>Detail oriented				4.00</a:t>
            </a:r>
          </a:p>
          <a:p>
            <a:pPr marL="533400" indent="-533400">
              <a:lnSpc>
                <a:spcPct val="80000"/>
              </a:lnSpc>
              <a:buClr>
                <a:schemeClr val="tx1"/>
              </a:buClr>
              <a:buFontTx/>
              <a:buAutoNum type="arabicPeriod"/>
            </a:pPr>
            <a:r>
              <a:rPr lang="en-GB" sz="1800" dirty="0">
                <a:latin typeface="Arial" pitchFamily="34" charset="0"/>
              </a:rPr>
              <a:t>Leadership skills 				3.97</a:t>
            </a:r>
          </a:p>
          <a:p>
            <a:pPr marL="533400" indent="-533400">
              <a:lnSpc>
                <a:spcPct val="80000"/>
              </a:lnSpc>
              <a:buClr>
                <a:schemeClr val="tx1"/>
              </a:buClr>
              <a:buFontTx/>
              <a:buAutoNum type="arabicPeriod"/>
            </a:pPr>
            <a:r>
              <a:rPr lang="en-GB" sz="1800" dirty="0">
                <a:latin typeface="Arial" pitchFamily="34" charset="0"/>
              </a:rPr>
              <a:t>Self confidence				3.95</a:t>
            </a:r>
          </a:p>
          <a:p>
            <a:pPr marL="533400" indent="-533400">
              <a:lnSpc>
                <a:spcPct val="80000"/>
              </a:lnSpc>
              <a:buClr>
                <a:schemeClr val="tx1"/>
              </a:buClr>
              <a:buFontTx/>
              <a:buAutoNum type="arabicPeriod"/>
            </a:pPr>
            <a:r>
              <a:rPr lang="en-GB" sz="1800" dirty="0">
                <a:latin typeface="Arial" pitchFamily="34" charset="0"/>
              </a:rPr>
              <a:t>Friendly/outgoing personality			3.85</a:t>
            </a:r>
          </a:p>
          <a:p>
            <a:pPr marL="533400" indent="-533400">
              <a:lnSpc>
                <a:spcPct val="80000"/>
              </a:lnSpc>
              <a:buClr>
                <a:schemeClr val="tx1"/>
              </a:buClr>
              <a:buFontTx/>
              <a:buAutoNum type="arabicPeriod"/>
            </a:pPr>
            <a:r>
              <a:rPr lang="en-GB" sz="1800" dirty="0">
                <a:latin typeface="Arial" pitchFamily="34" charset="0"/>
              </a:rPr>
              <a:t>Well mannered / polite			3.82</a:t>
            </a:r>
          </a:p>
          <a:p>
            <a:pPr marL="533400" indent="-533400">
              <a:lnSpc>
                <a:spcPct val="80000"/>
              </a:lnSpc>
              <a:buClr>
                <a:schemeClr val="tx1"/>
              </a:buClr>
              <a:buFontTx/>
              <a:buAutoNum type="arabicPeriod"/>
            </a:pPr>
            <a:r>
              <a:rPr lang="en-GB" sz="1800" dirty="0">
                <a:latin typeface="Arial" pitchFamily="34" charset="0"/>
              </a:rPr>
              <a:t>Tactfulness					3.75</a:t>
            </a:r>
          </a:p>
          <a:p>
            <a:pPr marL="533400" indent="-533400">
              <a:lnSpc>
                <a:spcPct val="80000"/>
              </a:lnSpc>
              <a:buClr>
                <a:schemeClr val="tx1"/>
              </a:buClr>
              <a:buFontTx/>
              <a:buAutoNum type="arabicPeriod"/>
            </a:pPr>
            <a:r>
              <a:rPr lang="en-GB" sz="1800" b="1" dirty="0">
                <a:solidFill>
                  <a:srgbClr val="FF0000"/>
                </a:solidFill>
                <a:latin typeface="Arial" pitchFamily="34" charset="0"/>
              </a:rPr>
              <a:t>GPA (3.0 or better)				3.68</a:t>
            </a:r>
          </a:p>
          <a:p>
            <a:pPr marL="533400" indent="-533400">
              <a:lnSpc>
                <a:spcPct val="80000"/>
              </a:lnSpc>
              <a:buClr>
                <a:schemeClr val="tx1"/>
              </a:buClr>
              <a:buFontTx/>
              <a:buAutoNum type="arabicPeriod"/>
            </a:pPr>
            <a:r>
              <a:rPr lang="en-GB" sz="1800" dirty="0">
                <a:latin typeface="Arial" pitchFamily="34" charset="0"/>
              </a:rPr>
              <a:t>Creativity					3.59</a:t>
            </a:r>
          </a:p>
          <a:p>
            <a:pPr marL="533400" indent="-533400">
              <a:lnSpc>
                <a:spcPct val="80000"/>
              </a:lnSpc>
              <a:buClr>
                <a:schemeClr val="tx1"/>
              </a:buClr>
              <a:buFontTx/>
              <a:buAutoNum type="arabicPeriod"/>
            </a:pPr>
            <a:r>
              <a:rPr lang="en-GB" sz="1800" dirty="0">
                <a:latin typeface="Arial" pitchFamily="34" charset="0"/>
              </a:rPr>
              <a:t>Sense of humour				3.25</a:t>
            </a:r>
          </a:p>
          <a:p>
            <a:pPr marL="533400" indent="-533400">
              <a:lnSpc>
                <a:spcPct val="80000"/>
              </a:lnSpc>
              <a:buClr>
                <a:schemeClr val="tx1"/>
              </a:buClr>
              <a:buFontTx/>
              <a:buAutoNum type="arabicPeriod"/>
            </a:pPr>
            <a:r>
              <a:rPr lang="en-GB" sz="1800" dirty="0">
                <a:latin typeface="Arial" pitchFamily="34" charset="0"/>
              </a:rPr>
              <a:t>Entrepreneurial skills/risk taker			3.23</a:t>
            </a:r>
          </a:p>
        </p:txBody>
      </p:sp>
    </p:spTree>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5"/>
          <p:cNvSpPr>
            <a:spLocks noGrp="1"/>
          </p:cNvSpPr>
          <p:nvPr>
            <p:ph type="sldNum" sz="quarter" idx="12"/>
          </p:nvPr>
        </p:nvSpPr>
        <p:spPr>
          <a:noFill/>
        </p:spPr>
        <p:txBody>
          <a:bodyPr/>
          <a:lstStyle/>
          <a:p>
            <a:fld id="{8D0F1964-C3AB-4D98-8B2E-3D0FED2CD3BD}" type="slidenum">
              <a:rPr lang="en-GB" smtClean="0"/>
              <a:pPr/>
              <a:t>59</a:t>
            </a:fld>
            <a:endParaRPr lang="en-GB" smtClean="0"/>
          </a:p>
        </p:txBody>
      </p:sp>
      <p:sp>
        <p:nvSpPr>
          <p:cNvPr id="17411" name="Rectangle 1026"/>
          <p:cNvSpPr>
            <a:spLocks noGrp="1" noChangeArrowheads="1"/>
          </p:cNvSpPr>
          <p:nvPr>
            <p:ph type="title"/>
          </p:nvPr>
        </p:nvSpPr>
        <p:spPr>
          <a:xfrm>
            <a:off x="381000" y="301625"/>
            <a:ext cx="8534400" cy="1462088"/>
          </a:xfrm>
        </p:spPr>
        <p:txBody>
          <a:bodyPr/>
          <a:lstStyle/>
          <a:p>
            <a:r>
              <a:rPr lang="en-US" dirty="0" smtClean="0"/>
              <a:t>PE</a:t>
            </a:r>
            <a:r>
              <a:rPr lang="en-US" dirty="0" smtClean="0"/>
              <a:t>C 2014 Manual</a:t>
            </a:r>
            <a:r>
              <a:rPr lang="en-US" dirty="0" smtClean="0"/>
              <a:t/>
            </a:r>
            <a:br>
              <a:rPr lang="en-US" dirty="0" smtClean="0"/>
            </a:br>
            <a:r>
              <a:rPr lang="en-US" dirty="0" smtClean="0"/>
              <a:t>Programme Outcomes</a:t>
            </a:r>
            <a:endParaRPr lang="en-GB" dirty="0" smtClean="0"/>
          </a:p>
        </p:txBody>
      </p:sp>
      <p:sp>
        <p:nvSpPr>
          <p:cNvPr id="17412" name="Rectangle 1027"/>
          <p:cNvSpPr>
            <a:spLocks noGrp="1" noChangeArrowheads="1"/>
          </p:cNvSpPr>
          <p:nvPr>
            <p:ph type="body" idx="1"/>
          </p:nvPr>
        </p:nvSpPr>
        <p:spPr>
          <a:xfrm>
            <a:off x="381000" y="1981200"/>
            <a:ext cx="8115300" cy="4114800"/>
          </a:xfrm>
        </p:spPr>
        <p:txBody>
          <a:bodyPr/>
          <a:lstStyle/>
          <a:p>
            <a:r>
              <a:rPr lang="en-US" dirty="0" smtClean="0"/>
              <a:t>Expected to know and able to perform or attain by the time of graduation. (knowledge, skills, and </a:t>
            </a:r>
            <a:r>
              <a:rPr lang="en-US" dirty="0" err="1" smtClean="0"/>
              <a:t>behaviour</a:t>
            </a:r>
            <a:r>
              <a:rPr lang="en-US" dirty="0" smtClean="0"/>
              <a:t>/attitude - KSA)</a:t>
            </a:r>
          </a:p>
          <a:p>
            <a:r>
              <a:rPr lang="en-US" dirty="0" smtClean="0"/>
              <a:t>Outcomes </a:t>
            </a:r>
            <a:r>
              <a:rPr lang="en-US" dirty="0" smtClean="0"/>
              <a:t>(</a:t>
            </a:r>
            <a:r>
              <a:rPr lang="en-US" dirty="0" err="1" smtClean="0"/>
              <a:t>i</a:t>
            </a:r>
            <a:r>
              <a:rPr lang="en-US" dirty="0" smtClean="0"/>
              <a:t>) </a:t>
            </a:r>
            <a:r>
              <a:rPr lang="en-US" dirty="0" smtClean="0"/>
              <a:t>to </a:t>
            </a:r>
            <a:r>
              <a:rPr lang="en-US" dirty="0" smtClean="0"/>
              <a:t>(xii)</a:t>
            </a:r>
            <a:endParaRPr lang="en-GB" dirty="0" smtClean="0"/>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6" descr="Photo: Calvin A. Jemarang"/>
          <p:cNvPicPr>
            <a:picLocks noChangeAspect="1" noChangeArrowheads="1"/>
          </p:cNvPicPr>
          <p:nvPr/>
        </p:nvPicPr>
        <p:blipFill>
          <a:blip r:embed="rId2" cstate="print"/>
          <a:srcRect/>
          <a:stretch>
            <a:fillRect/>
          </a:stretch>
        </p:blipFill>
        <p:spPr bwMode="auto">
          <a:xfrm>
            <a:off x="-1" y="0"/>
            <a:ext cx="9855199" cy="7391399"/>
          </a:xfrm>
          <a:prstGeom prst="rect">
            <a:avLst/>
          </a:prstGeom>
          <a:noFill/>
        </p:spPr>
      </p:pic>
      <p:sp>
        <p:nvSpPr>
          <p:cNvPr id="18" name="Chevron 17"/>
          <p:cNvSpPr/>
          <p:nvPr/>
        </p:nvSpPr>
        <p:spPr>
          <a:xfrm rot="16200000">
            <a:off x="2669504" y="2435897"/>
            <a:ext cx="1504961" cy="900368"/>
          </a:xfrm>
          <a:prstGeom prst="chevron">
            <a:avLst/>
          </a:prstGeom>
          <a:solidFill>
            <a:srgbClr val="FFC000"/>
          </a:solidFill>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1" name="Chevron 20"/>
          <p:cNvSpPr/>
          <p:nvPr/>
        </p:nvSpPr>
        <p:spPr>
          <a:xfrm rot="16200000">
            <a:off x="2667000" y="5334000"/>
            <a:ext cx="1524000" cy="914400"/>
          </a:xfrm>
          <a:prstGeom prst="chevron">
            <a:avLst/>
          </a:prstGeom>
          <a:solidFill>
            <a:srgbClr val="F8FEAC"/>
          </a:solidFill>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4" name="Chevron 23"/>
          <p:cNvSpPr/>
          <p:nvPr/>
        </p:nvSpPr>
        <p:spPr>
          <a:xfrm rot="16200000">
            <a:off x="2698084" y="3931316"/>
            <a:ext cx="1447800" cy="900368"/>
          </a:xfrm>
          <a:prstGeom prst="chevron">
            <a:avLst/>
          </a:prstGeom>
          <a:solidFill>
            <a:srgbClr val="FFFF00"/>
          </a:solidFill>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 name="Title 1"/>
          <p:cNvSpPr>
            <a:spLocks noGrp="1"/>
          </p:cNvSpPr>
          <p:nvPr>
            <p:ph type="title"/>
          </p:nvPr>
        </p:nvSpPr>
        <p:spPr/>
        <p:txBody>
          <a:bodyPr>
            <a:normAutofit/>
          </a:bodyPr>
          <a:lstStyle/>
          <a:p>
            <a:pPr fontAlgn="auto">
              <a:spcAft>
                <a:spcPts val="0"/>
              </a:spcAft>
              <a:defRPr/>
            </a:pPr>
            <a:r>
              <a:rPr lang="en-US" dirty="0" smtClean="0">
                <a:solidFill>
                  <a:srgbClr val="FFFF00"/>
                </a:solidFill>
              </a:rPr>
              <a:t>ACCULTURALISATION</a:t>
            </a:r>
            <a:endParaRPr lang="en-MY" dirty="0">
              <a:solidFill>
                <a:srgbClr val="FFFF00"/>
              </a:solidFill>
            </a:endParaRPr>
          </a:p>
        </p:txBody>
      </p:sp>
      <p:sp>
        <p:nvSpPr>
          <p:cNvPr id="77827" name="Content Placeholder 2"/>
          <p:cNvSpPr>
            <a:spLocks noGrp="1"/>
          </p:cNvSpPr>
          <p:nvPr>
            <p:ph sz="half" idx="1"/>
          </p:nvPr>
        </p:nvSpPr>
        <p:spPr>
          <a:xfrm>
            <a:off x="142844" y="1773238"/>
            <a:ext cx="4038600" cy="4624387"/>
          </a:xfrm>
        </p:spPr>
        <p:txBody>
          <a:bodyPr/>
          <a:lstStyle/>
          <a:p>
            <a:r>
              <a:rPr lang="en-US" sz="4000" dirty="0" smtClean="0">
                <a:solidFill>
                  <a:srgbClr val="FFFF00"/>
                </a:solidFill>
              </a:rPr>
              <a:t>Knowledge</a:t>
            </a:r>
          </a:p>
          <a:p>
            <a:r>
              <a:rPr lang="en-US" sz="4000" dirty="0" err="1" smtClean="0">
                <a:solidFill>
                  <a:srgbClr val="FFFF00"/>
                </a:solidFill>
              </a:rPr>
              <a:t>Behaviour</a:t>
            </a:r>
            <a:endParaRPr lang="en-US" sz="4000" dirty="0" smtClean="0">
              <a:solidFill>
                <a:srgbClr val="FFFF00"/>
              </a:solidFill>
            </a:endParaRPr>
          </a:p>
          <a:p>
            <a:r>
              <a:rPr lang="en-US" sz="4000" dirty="0" smtClean="0">
                <a:solidFill>
                  <a:srgbClr val="FFFF00"/>
                </a:solidFill>
              </a:rPr>
              <a:t>Attitude</a:t>
            </a:r>
          </a:p>
          <a:p>
            <a:endParaRPr lang="en-US" sz="4000" dirty="0" smtClean="0"/>
          </a:p>
          <a:p>
            <a:pPr>
              <a:buFont typeface="Wingdings 2" pitchFamily="18" charset="2"/>
              <a:buNone/>
            </a:pPr>
            <a:endParaRPr lang="en-MY" dirty="0" smtClean="0"/>
          </a:p>
        </p:txBody>
      </p:sp>
      <p:sp>
        <p:nvSpPr>
          <p:cNvPr id="5" name="TextBox 4"/>
          <p:cNvSpPr txBox="1"/>
          <p:nvPr/>
        </p:nvSpPr>
        <p:spPr>
          <a:xfrm>
            <a:off x="3834797" y="1447800"/>
            <a:ext cx="3785203" cy="584775"/>
          </a:xfrm>
          <a:prstGeom prst="rect">
            <a:avLst/>
          </a:prstGeom>
          <a:noFill/>
        </p:spPr>
        <p:txBody>
          <a:bodyPr wrap="none" rtlCol="0">
            <a:spAutoFit/>
          </a:bodyPr>
          <a:lstStyle/>
          <a:p>
            <a:r>
              <a:rPr lang="en-US" sz="3200" b="1" dirty="0" smtClean="0">
                <a:solidFill>
                  <a:srgbClr val="FFFF00"/>
                </a:solidFill>
              </a:rPr>
              <a:t>QUALITY EDUCATION</a:t>
            </a:r>
            <a:endParaRPr lang="en-MY" sz="3200" b="1" dirty="0">
              <a:solidFill>
                <a:srgbClr val="FFFF00"/>
              </a:solidFill>
            </a:endParaRPr>
          </a:p>
        </p:txBody>
      </p:sp>
      <p:sp>
        <p:nvSpPr>
          <p:cNvPr id="10" name="Round Same Side Corner Rectangle 4"/>
          <p:cNvSpPr/>
          <p:nvPr/>
        </p:nvSpPr>
        <p:spPr>
          <a:xfrm>
            <a:off x="2971800" y="4077292"/>
            <a:ext cx="5685665" cy="1028108"/>
          </a:xfrm>
          <a:prstGeom prst="rect">
            <a:avLst/>
          </a:prstGeom>
          <a:ln>
            <a:solidFill>
              <a:schemeClr val="bg1"/>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27584" tIns="20320" rIns="20320" bIns="20320" numCol="1" spcCol="1270" anchor="ctr" anchorCtr="0">
            <a:noAutofit/>
          </a:bodyPr>
          <a:lstStyle/>
          <a:p>
            <a:pPr marL="285750" lvl="1" indent="-285750" algn="ctr" defTabSz="1422400">
              <a:lnSpc>
                <a:spcPct val="90000"/>
              </a:lnSpc>
              <a:spcBef>
                <a:spcPct val="0"/>
              </a:spcBef>
              <a:spcAft>
                <a:spcPct val="15000"/>
              </a:spcAft>
            </a:pPr>
            <a:r>
              <a:rPr lang="en-US" sz="3200" b="1" kern="1200" dirty="0" smtClean="0">
                <a:solidFill>
                  <a:srgbClr val="FFFF00"/>
                </a:solidFill>
              </a:rPr>
              <a:t>Resources</a:t>
            </a:r>
            <a:endParaRPr lang="en-MY" sz="3200" b="1" kern="1200" dirty="0">
              <a:solidFill>
                <a:srgbClr val="FFFF00"/>
              </a:solidFill>
            </a:endParaRPr>
          </a:p>
        </p:txBody>
      </p:sp>
      <p:sp>
        <p:nvSpPr>
          <p:cNvPr id="13" name="Round Same Side Corner Rectangle 4"/>
          <p:cNvSpPr/>
          <p:nvPr/>
        </p:nvSpPr>
        <p:spPr>
          <a:xfrm>
            <a:off x="2971800" y="2590800"/>
            <a:ext cx="5682015" cy="1075313"/>
          </a:xfrm>
          <a:prstGeom prst="rect">
            <a:avLst/>
          </a:prstGeom>
          <a:ln>
            <a:solidFill>
              <a:schemeClr val="bg1"/>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99136" tIns="17780" rIns="17780" bIns="17780" numCol="1" spcCol="1270" anchor="ctr" anchorCtr="0">
            <a:noAutofit/>
          </a:bodyPr>
          <a:lstStyle/>
          <a:p>
            <a:pPr marL="0" marR="0" lvl="1" indent="0" algn="ctr" defTabSz="914400" eaLnBrk="1" fontAlgn="auto" latinLnBrk="0" hangingPunct="1">
              <a:lnSpc>
                <a:spcPct val="100000"/>
              </a:lnSpc>
              <a:spcBef>
                <a:spcPct val="0"/>
              </a:spcBef>
              <a:spcAft>
                <a:spcPts val="0"/>
              </a:spcAft>
              <a:buClrTx/>
              <a:buSzTx/>
              <a:tabLst/>
              <a:defRPr/>
            </a:pPr>
            <a:endParaRPr lang="en-US" sz="2800" b="1" kern="1200" dirty="0" smtClean="0">
              <a:solidFill>
                <a:schemeClr val="bg1"/>
              </a:solidFill>
            </a:endParaRPr>
          </a:p>
          <a:p>
            <a:pPr marL="0" marR="0" lvl="1" indent="0" algn="ctr" defTabSz="914400" eaLnBrk="1" fontAlgn="auto" latinLnBrk="0" hangingPunct="1">
              <a:lnSpc>
                <a:spcPct val="100000"/>
              </a:lnSpc>
              <a:spcBef>
                <a:spcPct val="0"/>
              </a:spcBef>
              <a:spcAft>
                <a:spcPts val="0"/>
              </a:spcAft>
              <a:buClrTx/>
              <a:buSzTx/>
              <a:tabLst/>
              <a:defRPr/>
            </a:pPr>
            <a:r>
              <a:rPr lang="en-US" sz="2800" b="1" kern="1200" dirty="0" smtClean="0">
                <a:solidFill>
                  <a:srgbClr val="FFFF00"/>
                </a:solidFill>
              </a:rPr>
              <a:t>          Establish, Maintain &amp; Improve System</a:t>
            </a:r>
            <a:endParaRPr lang="en-MY" sz="2800" b="1" kern="1200" dirty="0" smtClean="0">
              <a:solidFill>
                <a:srgbClr val="FFFF00"/>
              </a:solidFill>
            </a:endParaRPr>
          </a:p>
          <a:p>
            <a:pPr marL="0" marR="0" lvl="1" indent="0" algn="l" defTabSz="914400" eaLnBrk="1" fontAlgn="auto" latinLnBrk="0" hangingPunct="1">
              <a:lnSpc>
                <a:spcPct val="100000"/>
              </a:lnSpc>
              <a:spcBef>
                <a:spcPct val="0"/>
              </a:spcBef>
              <a:spcAft>
                <a:spcPts val="0"/>
              </a:spcAft>
              <a:buClrTx/>
              <a:buSzTx/>
              <a:buFontTx/>
              <a:buChar char="••"/>
              <a:tabLst/>
              <a:defRPr/>
            </a:pPr>
            <a:endParaRPr lang="en-MY" sz="2000" b="1" kern="1200" dirty="0" smtClean="0">
              <a:solidFill>
                <a:schemeClr val="bg1"/>
              </a:solidFill>
            </a:endParaRPr>
          </a:p>
        </p:txBody>
      </p:sp>
      <p:sp>
        <p:nvSpPr>
          <p:cNvPr id="16" name="Round Same Side Corner Rectangle 4"/>
          <p:cNvSpPr/>
          <p:nvPr/>
        </p:nvSpPr>
        <p:spPr>
          <a:xfrm>
            <a:off x="2971800" y="5501596"/>
            <a:ext cx="5685997" cy="1083497"/>
          </a:xfrm>
          <a:prstGeom prst="rect">
            <a:avLst/>
          </a:prstGeom>
          <a:ln>
            <a:solidFill>
              <a:schemeClr val="bg1"/>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99136" tIns="17780" rIns="17780" bIns="17780" numCol="1" spcCol="1270" anchor="ctr" anchorCtr="0">
            <a:noAutofit/>
          </a:bodyPr>
          <a:lstStyle/>
          <a:p>
            <a:pPr marL="0" marR="0" lvl="1" indent="0" algn="ctr" defTabSz="914400" eaLnBrk="1" fontAlgn="auto" latinLnBrk="0" hangingPunct="1">
              <a:lnSpc>
                <a:spcPct val="100000"/>
              </a:lnSpc>
              <a:spcBef>
                <a:spcPct val="0"/>
              </a:spcBef>
              <a:spcAft>
                <a:spcPts val="0"/>
              </a:spcAft>
              <a:buClrTx/>
              <a:buSzTx/>
              <a:tabLst/>
              <a:defRPr/>
            </a:pPr>
            <a:r>
              <a:rPr lang="en-US" sz="2800" b="1" kern="1200" dirty="0" smtClean="0">
                <a:solidFill>
                  <a:srgbClr val="FFFF00"/>
                </a:solidFill>
              </a:rPr>
              <a:t>         Management Commitment</a:t>
            </a:r>
            <a:endParaRPr lang="en-MY" sz="2800" b="1" kern="1200" dirty="0" smtClean="0">
              <a:solidFill>
                <a:srgbClr val="FFFF00"/>
              </a:solidFill>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par>
                                <p:cTn id="10" presetID="5" presetClass="entr" presetSubtype="10" fill="hold" nodeType="withEffect">
                                  <p:stCondLst>
                                    <p:cond delay="0"/>
                                  </p:stCondLst>
                                  <p:childTnLst>
                                    <p:set>
                                      <p:cBhvr>
                                        <p:cTn id="11" dur="1" fill="hold">
                                          <p:stCondLst>
                                            <p:cond delay="0"/>
                                          </p:stCondLst>
                                        </p:cTn>
                                        <p:tgtEl>
                                          <p:spTgt spid="77827">
                                            <p:txEl>
                                              <p:pRg st="0" end="0"/>
                                            </p:txEl>
                                          </p:spTgt>
                                        </p:tgtEl>
                                        <p:attrNameLst>
                                          <p:attrName>style.visibility</p:attrName>
                                        </p:attrNameLst>
                                      </p:cBhvr>
                                      <p:to>
                                        <p:strVal val="visible"/>
                                      </p:to>
                                    </p:set>
                                    <p:animEffect transition="in" filter="checkerboard(across)">
                                      <p:cBhvr>
                                        <p:cTn id="12" dur="500"/>
                                        <p:tgtEl>
                                          <p:spTgt spid="77827">
                                            <p:txEl>
                                              <p:pRg st="0" end="0"/>
                                            </p:txEl>
                                          </p:spTgt>
                                        </p:tgtEl>
                                      </p:cBhvr>
                                    </p:animEffect>
                                  </p:childTnLst>
                                </p:cTn>
                              </p:par>
                              <p:par>
                                <p:cTn id="13" presetID="5" presetClass="entr" presetSubtype="10" fill="hold" nodeType="withEffect">
                                  <p:stCondLst>
                                    <p:cond delay="1000"/>
                                  </p:stCondLst>
                                  <p:childTnLst>
                                    <p:set>
                                      <p:cBhvr>
                                        <p:cTn id="14" dur="1" fill="hold">
                                          <p:stCondLst>
                                            <p:cond delay="0"/>
                                          </p:stCondLst>
                                        </p:cTn>
                                        <p:tgtEl>
                                          <p:spTgt spid="77827">
                                            <p:txEl>
                                              <p:pRg st="1" end="1"/>
                                            </p:txEl>
                                          </p:spTgt>
                                        </p:tgtEl>
                                        <p:attrNameLst>
                                          <p:attrName>style.visibility</p:attrName>
                                        </p:attrNameLst>
                                      </p:cBhvr>
                                      <p:to>
                                        <p:strVal val="visible"/>
                                      </p:to>
                                    </p:set>
                                    <p:animEffect transition="in" filter="checkerboard(across)">
                                      <p:cBhvr>
                                        <p:cTn id="15" dur="500"/>
                                        <p:tgtEl>
                                          <p:spTgt spid="77827">
                                            <p:txEl>
                                              <p:pRg st="1" end="1"/>
                                            </p:txEl>
                                          </p:spTgt>
                                        </p:tgtEl>
                                      </p:cBhvr>
                                    </p:animEffect>
                                  </p:childTnLst>
                                </p:cTn>
                              </p:par>
                              <p:par>
                                <p:cTn id="16" presetID="5" presetClass="entr" presetSubtype="10" fill="hold" nodeType="withEffect">
                                  <p:stCondLst>
                                    <p:cond delay="2000"/>
                                  </p:stCondLst>
                                  <p:childTnLst>
                                    <p:set>
                                      <p:cBhvr>
                                        <p:cTn id="17" dur="1" fill="hold">
                                          <p:stCondLst>
                                            <p:cond delay="0"/>
                                          </p:stCondLst>
                                        </p:cTn>
                                        <p:tgtEl>
                                          <p:spTgt spid="77827">
                                            <p:txEl>
                                              <p:pRg st="2" end="2"/>
                                            </p:txEl>
                                          </p:spTgt>
                                        </p:tgtEl>
                                        <p:attrNameLst>
                                          <p:attrName>style.visibility</p:attrName>
                                        </p:attrNameLst>
                                      </p:cBhvr>
                                      <p:to>
                                        <p:strVal val="visible"/>
                                      </p:to>
                                    </p:set>
                                    <p:animEffect transition="in" filter="checkerboard(across)">
                                      <p:cBhvr>
                                        <p:cTn id="18" dur="500"/>
                                        <p:tgtEl>
                                          <p:spTgt spid="77827">
                                            <p:txEl>
                                              <p:pRg st="2" end="2"/>
                                            </p:txEl>
                                          </p:spTgt>
                                        </p:tgtEl>
                                      </p:cBhvr>
                                    </p:animEffect>
                                  </p:childTnLst>
                                </p:cTn>
                              </p:par>
                              <p:par>
                                <p:cTn id="19" presetID="5" presetClass="entr" presetSubtype="10" fill="hold" nodeType="withEffect">
                                  <p:stCondLst>
                                    <p:cond delay="4000"/>
                                  </p:stCondLst>
                                  <p:childTnLst>
                                    <p:set>
                                      <p:cBhvr>
                                        <p:cTn id="20" dur="1" fill="hold">
                                          <p:stCondLst>
                                            <p:cond delay="0"/>
                                          </p:stCondLst>
                                        </p:cTn>
                                        <p:tgtEl>
                                          <p:spTgt spid="21"/>
                                        </p:tgtEl>
                                        <p:attrNameLst>
                                          <p:attrName>style.visibility</p:attrName>
                                        </p:attrNameLst>
                                      </p:cBhvr>
                                      <p:to>
                                        <p:strVal val="visible"/>
                                      </p:to>
                                    </p:set>
                                    <p:animEffect transition="in" filter="checkerboard(across)">
                                      <p:cBhvr>
                                        <p:cTn id="21" dur="500"/>
                                        <p:tgtEl>
                                          <p:spTgt spid="21"/>
                                        </p:tgtEl>
                                      </p:cBhvr>
                                    </p:animEffect>
                                  </p:childTnLst>
                                </p:cTn>
                              </p:par>
                              <p:par>
                                <p:cTn id="22" presetID="5" presetClass="entr" presetSubtype="10" fill="hold" grpId="0" nodeType="withEffect">
                                  <p:stCondLst>
                                    <p:cond delay="4000"/>
                                  </p:stCondLst>
                                  <p:childTnLst>
                                    <p:set>
                                      <p:cBhvr>
                                        <p:cTn id="23" dur="1" fill="hold">
                                          <p:stCondLst>
                                            <p:cond delay="0"/>
                                          </p:stCondLst>
                                        </p:cTn>
                                        <p:tgtEl>
                                          <p:spTgt spid="16"/>
                                        </p:tgtEl>
                                        <p:attrNameLst>
                                          <p:attrName>style.visibility</p:attrName>
                                        </p:attrNameLst>
                                      </p:cBhvr>
                                      <p:to>
                                        <p:strVal val="visible"/>
                                      </p:to>
                                    </p:set>
                                    <p:animEffect transition="in" filter="checkerboard(across)">
                                      <p:cBhvr>
                                        <p:cTn id="24" dur="500"/>
                                        <p:tgtEl>
                                          <p:spTgt spid="16"/>
                                        </p:tgtEl>
                                      </p:cBhvr>
                                    </p:animEffect>
                                  </p:childTnLst>
                                </p:cTn>
                              </p:par>
                              <p:par>
                                <p:cTn id="25" presetID="5" presetClass="entr" presetSubtype="10" fill="hold" nodeType="withEffect">
                                  <p:stCondLst>
                                    <p:cond delay="5000"/>
                                  </p:stCondLst>
                                  <p:childTnLst>
                                    <p:set>
                                      <p:cBhvr>
                                        <p:cTn id="26" dur="1" fill="hold">
                                          <p:stCondLst>
                                            <p:cond delay="0"/>
                                          </p:stCondLst>
                                        </p:cTn>
                                        <p:tgtEl>
                                          <p:spTgt spid="24"/>
                                        </p:tgtEl>
                                        <p:attrNameLst>
                                          <p:attrName>style.visibility</p:attrName>
                                        </p:attrNameLst>
                                      </p:cBhvr>
                                      <p:to>
                                        <p:strVal val="visible"/>
                                      </p:to>
                                    </p:set>
                                    <p:animEffect transition="in" filter="checkerboard(across)">
                                      <p:cBhvr>
                                        <p:cTn id="27" dur="500"/>
                                        <p:tgtEl>
                                          <p:spTgt spid="24"/>
                                        </p:tgtEl>
                                      </p:cBhvr>
                                    </p:animEffect>
                                  </p:childTnLst>
                                </p:cTn>
                              </p:par>
                              <p:par>
                                <p:cTn id="28" presetID="5" presetClass="entr" presetSubtype="10" fill="hold" grpId="0" nodeType="withEffect">
                                  <p:stCondLst>
                                    <p:cond delay="5000"/>
                                  </p:stCondLst>
                                  <p:childTnLst>
                                    <p:set>
                                      <p:cBhvr>
                                        <p:cTn id="29" dur="1" fill="hold">
                                          <p:stCondLst>
                                            <p:cond delay="0"/>
                                          </p:stCondLst>
                                        </p:cTn>
                                        <p:tgtEl>
                                          <p:spTgt spid="10"/>
                                        </p:tgtEl>
                                        <p:attrNameLst>
                                          <p:attrName>style.visibility</p:attrName>
                                        </p:attrNameLst>
                                      </p:cBhvr>
                                      <p:to>
                                        <p:strVal val="visible"/>
                                      </p:to>
                                    </p:set>
                                    <p:animEffect transition="in" filter="checkerboard(across)">
                                      <p:cBhvr>
                                        <p:cTn id="30" dur="500"/>
                                        <p:tgtEl>
                                          <p:spTgt spid="10"/>
                                        </p:tgtEl>
                                      </p:cBhvr>
                                    </p:animEffect>
                                  </p:childTnLst>
                                </p:cTn>
                              </p:par>
                              <p:par>
                                <p:cTn id="31" presetID="5" presetClass="entr" presetSubtype="10" fill="hold" nodeType="withEffect">
                                  <p:stCondLst>
                                    <p:cond delay="6000"/>
                                  </p:stCondLst>
                                  <p:childTnLst>
                                    <p:set>
                                      <p:cBhvr>
                                        <p:cTn id="32" dur="1" fill="hold">
                                          <p:stCondLst>
                                            <p:cond delay="0"/>
                                          </p:stCondLst>
                                        </p:cTn>
                                        <p:tgtEl>
                                          <p:spTgt spid="18"/>
                                        </p:tgtEl>
                                        <p:attrNameLst>
                                          <p:attrName>style.visibility</p:attrName>
                                        </p:attrNameLst>
                                      </p:cBhvr>
                                      <p:to>
                                        <p:strVal val="visible"/>
                                      </p:to>
                                    </p:set>
                                    <p:animEffect transition="in" filter="checkerboard(across)">
                                      <p:cBhvr>
                                        <p:cTn id="33" dur="500"/>
                                        <p:tgtEl>
                                          <p:spTgt spid="18"/>
                                        </p:tgtEl>
                                      </p:cBhvr>
                                    </p:animEffect>
                                  </p:childTnLst>
                                </p:cTn>
                              </p:par>
                              <p:par>
                                <p:cTn id="34" presetID="5" presetClass="entr" presetSubtype="10" fill="hold" grpId="0" nodeType="withEffect">
                                  <p:stCondLst>
                                    <p:cond delay="6000"/>
                                  </p:stCondLst>
                                  <p:childTnLst>
                                    <p:set>
                                      <p:cBhvr>
                                        <p:cTn id="35" dur="1" fill="hold">
                                          <p:stCondLst>
                                            <p:cond delay="0"/>
                                          </p:stCondLst>
                                        </p:cTn>
                                        <p:tgtEl>
                                          <p:spTgt spid="13"/>
                                        </p:tgtEl>
                                        <p:attrNameLst>
                                          <p:attrName>style.visibility</p:attrName>
                                        </p:attrNameLst>
                                      </p:cBhvr>
                                      <p:to>
                                        <p:strVal val="visible"/>
                                      </p:to>
                                    </p:set>
                                    <p:animEffect transition="in" filter="checkerboard(across)">
                                      <p:cBhvr>
                                        <p:cTn id="36" dur="500"/>
                                        <p:tgtEl>
                                          <p:spTgt spid="13"/>
                                        </p:tgtEl>
                                      </p:cBhvr>
                                    </p:animEffect>
                                  </p:childTnLst>
                                </p:cTn>
                              </p:par>
                              <p:par>
                                <p:cTn id="37" presetID="16" presetClass="entr" presetSubtype="26" fill="hold" grpId="0" nodeType="withEffect">
                                  <p:stCondLst>
                                    <p:cond delay="7000"/>
                                  </p:stCondLst>
                                  <p:childTnLst>
                                    <p:set>
                                      <p:cBhvr>
                                        <p:cTn id="38" dur="1" fill="hold">
                                          <p:stCondLst>
                                            <p:cond delay="0"/>
                                          </p:stCondLst>
                                        </p:cTn>
                                        <p:tgtEl>
                                          <p:spTgt spid="5">
                                            <p:txEl>
                                              <p:pRg st="0" end="0"/>
                                            </p:txEl>
                                          </p:spTgt>
                                        </p:tgtEl>
                                        <p:attrNameLst>
                                          <p:attrName>style.visibility</p:attrName>
                                        </p:attrNameLst>
                                      </p:cBhvr>
                                      <p:to>
                                        <p:strVal val="visible"/>
                                      </p:to>
                                    </p:set>
                                    <p:animEffect transition="in" filter="barn(inHorizontal)">
                                      <p:cBhvr>
                                        <p:cTn id="39" dur="500"/>
                                        <p:tgtEl>
                                          <p:spTgt spid="5">
                                            <p:txEl>
                                              <p:pRg st="0" end="0"/>
                                            </p:txEl>
                                          </p:spTgt>
                                        </p:tgtEl>
                                      </p:cBhvr>
                                    </p:animEffect>
                                  </p:childTnLst>
                                </p:cTn>
                              </p:par>
                              <p:par>
                                <p:cTn id="40" presetID="6" presetClass="emph" presetSubtype="0" fill="hold" nodeType="withEffect">
                                  <p:stCondLst>
                                    <p:cond delay="7000"/>
                                  </p:stCondLst>
                                  <p:childTnLst>
                                    <p:animScale>
                                      <p:cBhvr>
                                        <p:cTn id="41" dur="2000" fill="hold"/>
                                        <p:tgtEl>
                                          <p:spTgt spid="5">
                                            <p:txEl>
                                              <p:pRg st="0" end="0"/>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allAtOnce"/>
      <p:bldP spid="10" grpId="0" animBg="1"/>
      <p:bldP spid="13" grpId="0" animBg="1"/>
      <p:bldP spid="16"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251520" y="2348880"/>
          <a:ext cx="8676456" cy="3342073"/>
        </p:xfrm>
        <a:graphic>
          <a:graphicData uri="http://schemas.openxmlformats.org/drawingml/2006/table">
            <a:tbl>
              <a:tblPr>
                <a:tableStyleId>{3C2FFA5D-87B4-456A-9821-1D502468CF0F}</a:tableStyleId>
              </a:tblPr>
              <a:tblGrid>
                <a:gridCol w="8676456"/>
              </a:tblGrid>
              <a:tr h="57912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1" u="none" strike="noStrike" cap="none" normalizeH="0" baseline="0" dirty="0" smtClean="0">
                          <a:ln>
                            <a:noFill/>
                          </a:ln>
                          <a:effectLst/>
                        </a:rPr>
                        <a:t>(</a:t>
                      </a:r>
                      <a:r>
                        <a:rPr kumimoji="0" lang="en-US" sz="3200" b="1" u="none" strike="noStrike" cap="none" normalizeH="0" baseline="0" dirty="0" err="1" smtClean="0">
                          <a:ln>
                            <a:noFill/>
                          </a:ln>
                          <a:effectLst/>
                        </a:rPr>
                        <a:t>i</a:t>
                      </a:r>
                      <a:r>
                        <a:rPr kumimoji="0" lang="en-US" sz="3200" b="1" u="none" strike="noStrike" cap="none" normalizeH="0" baseline="0" dirty="0" smtClean="0">
                          <a:ln>
                            <a:noFill/>
                          </a:ln>
                          <a:effectLst/>
                        </a:rPr>
                        <a:t>) Engineering Knowledge </a:t>
                      </a:r>
                      <a:endParaRPr kumimoji="0" lang="en-US" sz="3200" b="1" i="0" u="none" strike="noStrike" cap="none" normalizeH="0" baseline="0" dirty="0">
                        <a:ln>
                          <a:noFill/>
                        </a:ln>
                        <a:solidFill>
                          <a:srgbClr val="FFFFFF"/>
                        </a:solidFill>
                        <a:effectLst/>
                        <a:latin typeface="+mn-lt"/>
                        <a:ea typeface="ＭＳ Ｐゴシック" charset="0"/>
                        <a:cs typeface="Arial" charset="0"/>
                      </a:endParaRPr>
                    </a:p>
                  </a:txBody>
                  <a:tcPr marL="91438" marR="91438" marT="45724" marB="45724" horzOverflow="overflow"/>
                </a:tc>
              </a:tr>
              <a:tr h="276294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u="none" strike="noStrike" cap="none" normalizeH="0" baseline="0" dirty="0" smtClean="0">
                          <a:ln>
                            <a:noFill/>
                          </a:ln>
                          <a:effectLst/>
                        </a:rPr>
                        <a:t>Apply </a:t>
                      </a:r>
                      <a:r>
                        <a:rPr kumimoji="0" lang="en-US" sz="3200" u="none" strike="noStrike" cap="none" normalizeH="0" baseline="0" dirty="0">
                          <a:ln>
                            <a:noFill/>
                          </a:ln>
                          <a:effectLst/>
                        </a:rPr>
                        <a:t>knowledge of mathematics, science</a:t>
                      </a:r>
                      <a:r>
                        <a:rPr kumimoji="0" lang="en-US" sz="3200" u="none" strike="noStrike" cap="none" normalizeH="0" baseline="0" dirty="0" smtClean="0">
                          <a:ln>
                            <a:noFill/>
                          </a:ln>
                          <a:effectLst/>
                        </a:rPr>
                        <a:t>, engineering </a:t>
                      </a:r>
                      <a:r>
                        <a:rPr kumimoji="0" lang="en-US" sz="3200" u="none" strike="noStrike" cap="none" normalizeH="0" baseline="0" dirty="0">
                          <a:ln>
                            <a:noFill/>
                          </a:ln>
                          <a:effectLst/>
                        </a:rPr>
                        <a:t>fundamentals and an </a:t>
                      </a:r>
                      <a:r>
                        <a:rPr kumimoji="0" lang="en-US" sz="3200" u="none" strike="noStrike" cap="none" normalizeH="0" baseline="0" dirty="0" smtClean="0">
                          <a:ln>
                            <a:noFill/>
                          </a:ln>
                          <a:effectLst/>
                        </a:rPr>
                        <a:t>engineering </a:t>
                      </a:r>
                      <a:r>
                        <a:rPr kumimoji="0" lang="en-US" sz="3200" u="none" strike="noStrike" cap="none" normalizeH="0" baseline="0" dirty="0" err="1" smtClean="0">
                          <a:ln>
                            <a:noFill/>
                          </a:ln>
                          <a:effectLst/>
                        </a:rPr>
                        <a:t>specialisation</a:t>
                      </a:r>
                      <a:r>
                        <a:rPr kumimoji="0" lang="en-US" sz="3200" u="none" strike="noStrike" cap="none" normalizeH="0" baseline="0" dirty="0" smtClean="0">
                          <a:ln>
                            <a:noFill/>
                          </a:ln>
                          <a:effectLst/>
                        </a:rPr>
                        <a:t> </a:t>
                      </a:r>
                      <a:r>
                        <a:rPr kumimoji="0" lang="en-US" sz="3200" u="none" strike="noStrike" cap="none" normalizeH="0" baseline="0" dirty="0">
                          <a:ln>
                            <a:noFill/>
                          </a:ln>
                          <a:effectLst/>
                        </a:rPr>
                        <a:t>to the solution of </a:t>
                      </a:r>
                      <a:r>
                        <a:rPr kumimoji="0" lang="en-US" sz="3200" u="sng" strike="noStrike" cap="none" normalizeH="0" baseline="0" dirty="0">
                          <a:ln>
                            <a:noFill/>
                          </a:ln>
                          <a:effectLst/>
                        </a:rPr>
                        <a:t>complex</a:t>
                      </a:r>
                      <a:r>
                        <a:rPr kumimoji="0" lang="en-US" sz="3200" u="none" strike="noStrike" cap="none" normalizeH="0" baseline="0" dirty="0">
                          <a:ln>
                            <a:noFill/>
                          </a:ln>
                          <a:effectLst/>
                        </a:rPr>
                        <a:t> engineering problems;</a:t>
                      </a:r>
                      <a:endParaRPr kumimoji="0" lang="en-US" sz="3200" b="1" i="0" u="none" strike="noStrike" cap="none" normalizeH="0" baseline="0" dirty="0">
                        <a:ln>
                          <a:noFill/>
                        </a:ln>
                        <a:solidFill>
                          <a:srgbClr val="000000"/>
                        </a:solidFill>
                        <a:effectLst/>
                        <a:latin typeface="+mn-lt"/>
                        <a:ea typeface="ＭＳ Ｐゴシック" charset="0"/>
                        <a:cs typeface="Arial" charset="0"/>
                      </a:endParaRPr>
                    </a:p>
                  </a:txBody>
                  <a:tcPr marL="91438" marR="91438" marT="45724" marB="45724" horzOverflow="overflow"/>
                </a:tc>
              </a:tr>
            </a:tbl>
          </a:graphicData>
        </a:graphic>
      </p:graphicFrame>
      <p:sp>
        <p:nvSpPr>
          <p:cNvPr id="7169" name="Title 1"/>
          <p:cNvSpPr>
            <a:spLocks noGrp="1"/>
          </p:cNvSpPr>
          <p:nvPr>
            <p:ph type="title"/>
          </p:nvPr>
        </p:nvSpPr>
        <p:spPr>
          <a:xfrm>
            <a:off x="684213" y="1341438"/>
            <a:ext cx="7753350" cy="731837"/>
          </a:xfrm>
        </p:spPr>
        <p:txBody>
          <a:bodyPr>
            <a:normAutofit fontScale="90000"/>
          </a:bodyPr>
          <a:lstStyle/>
          <a:p>
            <a:pPr>
              <a:defRPr/>
            </a:pPr>
            <a:r>
              <a:rPr lang="en-US" dirty="0">
                <a:latin typeface="Calibri" charset="0"/>
              </a:rPr>
              <a:t>PROGRAMME </a:t>
            </a:r>
            <a:r>
              <a:rPr lang="en-US" dirty="0" smtClean="0">
                <a:latin typeface="Calibri" charset="0"/>
              </a:rPr>
              <a:t>OUTCOME</a:t>
            </a:r>
            <a:endParaRPr lang="en-US" dirty="0">
              <a:latin typeface="Calibri" charset="0"/>
            </a:endParaRPr>
          </a:p>
        </p:txBody>
      </p:sp>
      <p:pic>
        <p:nvPicPr>
          <p:cNvPr id="114691" name="Picture 6" descr="D:\User\Downloads\MJIIT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0"/>
            <a:ext cx="5219700" cy="110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692"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43550" y="263525"/>
            <a:ext cx="1277938" cy="60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693"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199313" y="174625"/>
            <a:ext cx="1389062"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81684314"/>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395536" y="2495954"/>
          <a:ext cx="8265008" cy="3679641"/>
        </p:xfrm>
        <a:graphic>
          <a:graphicData uri="http://schemas.openxmlformats.org/drawingml/2006/table">
            <a:tbl>
              <a:tblPr>
                <a:tableStyleId>{3C2FFA5D-87B4-456A-9821-1D502468CF0F}</a:tableStyleId>
              </a:tblPr>
              <a:tblGrid>
                <a:gridCol w="8265008"/>
              </a:tblGrid>
              <a:tr h="57913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1" u="none" strike="noStrike" cap="none" normalizeH="0" baseline="0" dirty="0" smtClean="0">
                          <a:ln>
                            <a:noFill/>
                          </a:ln>
                          <a:effectLst/>
                        </a:rPr>
                        <a:t>(ii) Problem Analysis </a:t>
                      </a:r>
                      <a:endParaRPr kumimoji="0" lang="en-US" sz="3200" b="1" i="0" u="none" strike="noStrike" cap="none" normalizeH="0" baseline="0" dirty="0">
                        <a:ln>
                          <a:noFill/>
                        </a:ln>
                        <a:solidFill>
                          <a:srgbClr val="FFFFFF"/>
                        </a:solidFill>
                        <a:effectLst/>
                        <a:latin typeface="+mn-lt"/>
                        <a:ea typeface="ＭＳ Ｐゴシック" charset="0"/>
                        <a:cs typeface="Arial" charset="0"/>
                      </a:endParaRPr>
                    </a:p>
                  </a:txBody>
                  <a:tcPr marL="91438" marR="91438" marT="45728" marB="45728" horzOverflow="overflow">
                    <a:solidFill>
                      <a:srgbClr val="FFFF00"/>
                    </a:solidFill>
                  </a:tcPr>
                </a:tc>
              </a:tr>
              <a:tr h="310050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u="none" strike="noStrike" cap="none" normalizeH="0" baseline="0" dirty="0" smtClean="0">
                          <a:ln>
                            <a:noFill/>
                          </a:ln>
                          <a:effectLst/>
                        </a:rPr>
                        <a:t>Identify</a:t>
                      </a:r>
                      <a:r>
                        <a:rPr kumimoji="0" lang="en-US" sz="3200" u="none" strike="noStrike" cap="none" normalizeH="0" baseline="0" dirty="0">
                          <a:ln>
                            <a:noFill/>
                          </a:ln>
                          <a:effectLst/>
                        </a:rPr>
                        <a:t>, formulate, research literature and </a:t>
                      </a:r>
                      <a:r>
                        <a:rPr kumimoji="0" lang="en-US" sz="3200" u="none" strike="noStrike" cap="none" normalizeH="0" baseline="0" dirty="0" err="1">
                          <a:ln>
                            <a:noFill/>
                          </a:ln>
                          <a:effectLst/>
                        </a:rPr>
                        <a:t>analyse</a:t>
                      </a:r>
                      <a:r>
                        <a:rPr kumimoji="0" lang="en-US" sz="3200" u="none" strike="noStrike" cap="none" normalizeH="0" baseline="0" dirty="0">
                          <a:ln>
                            <a:noFill/>
                          </a:ln>
                          <a:effectLst/>
                        </a:rPr>
                        <a:t> </a:t>
                      </a:r>
                      <a:r>
                        <a:rPr kumimoji="0" lang="en-US" sz="3200" u="sng" strike="noStrike" cap="none" normalizeH="0" baseline="0" dirty="0">
                          <a:ln>
                            <a:noFill/>
                          </a:ln>
                          <a:effectLst/>
                        </a:rPr>
                        <a:t>complex</a:t>
                      </a:r>
                      <a:r>
                        <a:rPr kumimoji="0" lang="en-US" sz="3200" u="none" strike="noStrike" cap="none" normalizeH="0" baseline="0" dirty="0">
                          <a:ln>
                            <a:noFill/>
                          </a:ln>
                          <a:effectLst/>
                        </a:rPr>
                        <a:t> engineering problems reaching substantiated conclusions using first principles of mathematics, natural sciences </a:t>
                      </a:r>
                      <a:r>
                        <a:rPr kumimoji="0" lang="en-US" sz="3200" u="none" strike="noStrike" cap="none" normalizeH="0" baseline="0" dirty="0" smtClean="0">
                          <a:ln>
                            <a:noFill/>
                          </a:ln>
                          <a:effectLst/>
                        </a:rPr>
                        <a:t>and engineering sciences</a:t>
                      </a:r>
                      <a:endParaRPr kumimoji="0" lang="en-US" sz="3200" b="0" i="0" u="none" strike="noStrike" cap="none" normalizeH="0" baseline="0" dirty="0">
                        <a:ln>
                          <a:noFill/>
                        </a:ln>
                        <a:solidFill>
                          <a:srgbClr val="000000"/>
                        </a:solidFill>
                        <a:effectLst/>
                        <a:latin typeface="+mn-lt"/>
                        <a:ea typeface="ＭＳ Ｐゴシック" charset="0"/>
                        <a:cs typeface="Arial" charset="0"/>
                      </a:endParaRPr>
                    </a:p>
                  </a:txBody>
                  <a:tcPr marL="91438" marR="91438" marT="45728" marB="45728" horzOverflow="overflow"/>
                </a:tc>
              </a:tr>
            </a:tbl>
          </a:graphicData>
        </a:graphic>
      </p:graphicFrame>
      <p:sp>
        <p:nvSpPr>
          <p:cNvPr id="115714" name="Title 1"/>
          <p:cNvSpPr>
            <a:spLocks noGrp="1"/>
          </p:cNvSpPr>
          <p:nvPr>
            <p:ph type="title"/>
          </p:nvPr>
        </p:nvSpPr>
        <p:spPr>
          <a:xfrm>
            <a:off x="539750" y="1412875"/>
            <a:ext cx="8042275" cy="804863"/>
          </a:xfrm>
        </p:spPr>
        <p:txBody>
          <a:bodyPr/>
          <a:lstStyle/>
          <a:p>
            <a:r>
              <a:rPr lang="en-US" sz="4000">
                <a:latin typeface="Calibri" charset="0"/>
              </a:rPr>
              <a:t>PROGRAMME OUTCOME</a:t>
            </a:r>
          </a:p>
        </p:txBody>
      </p:sp>
      <p:pic>
        <p:nvPicPr>
          <p:cNvPr id="115715" name="Picture 6" descr="D:\User\Downloads\MJIIT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0"/>
            <a:ext cx="5219700" cy="110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5716"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43550" y="263525"/>
            <a:ext cx="1277938" cy="60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5717"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199313" y="174625"/>
            <a:ext cx="1389062"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46497541"/>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323850" y="1989138"/>
          <a:ext cx="8604250" cy="3871912"/>
        </p:xfrm>
        <a:graphic>
          <a:graphicData uri="http://schemas.openxmlformats.org/drawingml/2006/table">
            <a:tbl>
              <a:tblPr firstRow="1" bandRow="1">
                <a:tableStyleId>{7E9639D4-E3E2-4D34-9284-5A2195B3D0D7}</a:tableStyleId>
              </a:tblPr>
              <a:tblGrid>
                <a:gridCol w="8604250"/>
              </a:tblGrid>
              <a:tr h="579114">
                <a:tc>
                  <a:txBody>
                    <a:bodyPr/>
                    <a:lstStyle/>
                    <a:p>
                      <a:pPr algn="l"/>
                      <a:r>
                        <a:rPr lang="en-MY" sz="3200" u="none" strike="noStrike" kern="1200" baseline="0" dirty="0" smtClean="0"/>
                        <a:t>(iii) Design/Development of Solutions </a:t>
                      </a:r>
                      <a:endParaRPr lang="en-MY" sz="3200" dirty="0">
                        <a:solidFill>
                          <a:schemeClr val="bg1"/>
                        </a:solidFill>
                        <a:latin typeface="+mn-lt"/>
                      </a:endParaRPr>
                    </a:p>
                  </a:txBody>
                  <a:tcPr marL="91443" marR="91443" marT="45717" marB="45717"/>
                </a:tc>
              </a:tr>
              <a:tr h="3292798">
                <a:tc>
                  <a:txBody>
                    <a:bodyPr/>
                    <a:lstStyle/>
                    <a:p>
                      <a:r>
                        <a:rPr lang="en-MY" sz="3200" u="none" strike="noStrike" kern="1200" baseline="0" dirty="0" smtClean="0"/>
                        <a:t>Design solutions for </a:t>
                      </a:r>
                      <a:r>
                        <a:rPr lang="en-MY" sz="3200" u="sng" strike="noStrike" kern="1200" baseline="0" dirty="0" smtClean="0"/>
                        <a:t>complex</a:t>
                      </a:r>
                      <a:r>
                        <a:rPr lang="en-MY" sz="3200" u="none" strike="noStrike" kern="1200" baseline="0" dirty="0" smtClean="0"/>
                        <a:t> engineering problems and design systems, components or processes that meet specified needs with appropriate consideration for public health and safety, cultural, societal, and environmental considerations</a:t>
                      </a:r>
                      <a:endParaRPr lang="en-MY" sz="3200" b="0" i="0" u="none" strike="noStrike" kern="1200" baseline="0" dirty="0" smtClean="0">
                        <a:solidFill>
                          <a:schemeClr val="dk1"/>
                        </a:solidFill>
                        <a:latin typeface="+mn-lt"/>
                        <a:ea typeface="+mn-ea"/>
                        <a:cs typeface="+mn-cs"/>
                      </a:endParaRPr>
                    </a:p>
                  </a:txBody>
                  <a:tcPr marL="91443" marR="91443" marT="45717" marB="45717"/>
                </a:tc>
              </a:tr>
            </a:tbl>
          </a:graphicData>
        </a:graphic>
      </p:graphicFrame>
      <p:sp>
        <p:nvSpPr>
          <p:cNvPr id="116745" name="Title 1"/>
          <p:cNvSpPr>
            <a:spLocks noGrp="1"/>
          </p:cNvSpPr>
          <p:nvPr>
            <p:ph type="title"/>
          </p:nvPr>
        </p:nvSpPr>
        <p:spPr>
          <a:xfrm>
            <a:off x="684213" y="981075"/>
            <a:ext cx="8042275" cy="908050"/>
          </a:xfrm>
        </p:spPr>
        <p:txBody>
          <a:bodyPr/>
          <a:lstStyle/>
          <a:p>
            <a:r>
              <a:rPr lang="en-US" sz="4000">
                <a:latin typeface="Calibri" charset="0"/>
              </a:rPr>
              <a:t>PROGRAMME OUTCOME</a:t>
            </a:r>
          </a:p>
        </p:txBody>
      </p:sp>
      <p:pic>
        <p:nvPicPr>
          <p:cNvPr id="116746" name="Picture 6" descr="D:\User\Downloads\MJIIT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0"/>
            <a:ext cx="5219700" cy="110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747"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43550" y="263525"/>
            <a:ext cx="1277938" cy="60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748"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199313" y="174625"/>
            <a:ext cx="1389062"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76728878"/>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250825" y="2492375"/>
          <a:ext cx="8642350" cy="3313113"/>
        </p:xfrm>
        <a:graphic>
          <a:graphicData uri="http://schemas.openxmlformats.org/drawingml/2006/table">
            <a:tbl>
              <a:tblPr firstRow="1" bandRow="1">
                <a:tableStyleId>{073A0DAA-6AF3-43AB-8588-CEC1D06C72B9}</a:tableStyleId>
              </a:tblPr>
              <a:tblGrid>
                <a:gridCol w="8642350"/>
              </a:tblGrid>
              <a:tr h="579238">
                <a:tc>
                  <a:txBody>
                    <a:bodyPr/>
                    <a:lstStyle/>
                    <a:p>
                      <a:pPr algn="l"/>
                      <a:r>
                        <a:rPr lang="en-MY" sz="3200" u="none" strike="noStrike" kern="1200" baseline="0" dirty="0" smtClean="0"/>
                        <a:t>(iv) Investigation </a:t>
                      </a:r>
                      <a:endParaRPr lang="en-MY" sz="3200" dirty="0">
                        <a:solidFill>
                          <a:srgbClr val="FFFFFF"/>
                        </a:solidFill>
                        <a:latin typeface="+mn-lt"/>
                      </a:endParaRPr>
                    </a:p>
                  </a:txBody>
                  <a:tcPr marL="91453" marR="91453" marT="45724" marB="45724"/>
                </a:tc>
              </a:tr>
              <a:tr h="2733875">
                <a:tc>
                  <a:txBody>
                    <a:bodyPr/>
                    <a:lstStyle/>
                    <a:p>
                      <a:r>
                        <a:rPr lang="en-MY" sz="3200" u="none" strike="noStrike" kern="1200" baseline="0" dirty="0" smtClean="0"/>
                        <a:t>Conduct investigation into </a:t>
                      </a:r>
                      <a:r>
                        <a:rPr lang="en-MY" sz="3200" u="sng" strike="noStrike" kern="1200" baseline="0" dirty="0" smtClean="0"/>
                        <a:t>complex</a:t>
                      </a:r>
                      <a:r>
                        <a:rPr lang="en-MY" sz="3200" u="none" strike="noStrike" kern="1200" baseline="0" dirty="0" smtClean="0"/>
                        <a:t> problems using research based knowledge and research methods including design of experiments, analysis and interpretation of data, and synthesis of information to provide valid conclusions</a:t>
                      </a:r>
                      <a:endParaRPr lang="en-MY" sz="3200" b="0" i="0" u="none" strike="noStrike" kern="1200" baseline="0" dirty="0" smtClean="0">
                        <a:solidFill>
                          <a:schemeClr val="dk1"/>
                        </a:solidFill>
                        <a:latin typeface="+mn-lt"/>
                        <a:ea typeface="+mn-ea"/>
                        <a:cs typeface="+mn-cs"/>
                      </a:endParaRPr>
                    </a:p>
                  </a:txBody>
                  <a:tcPr marL="91453" marR="91453" marT="45724" marB="45724"/>
                </a:tc>
              </a:tr>
            </a:tbl>
          </a:graphicData>
        </a:graphic>
      </p:graphicFrame>
      <p:sp>
        <p:nvSpPr>
          <p:cNvPr id="117769" name="Title 1"/>
          <p:cNvSpPr>
            <a:spLocks noGrp="1"/>
          </p:cNvSpPr>
          <p:nvPr>
            <p:ph type="title"/>
          </p:nvPr>
        </p:nvSpPr>
        <p:spPr>
          <a:xfrm>
            <a:off x="417513" y="1660525"/>
            <a:ext cx="8042275" cy="615950"/>
          </a:xfrm>
        </p:spPr>
        <p:txBody>
          <a:bodyPr>
            <a:normAutofit fontScale="90000"/>
          </a:bodyPr>
          <a:lstStyle/>
          <a:p>
            <a:r>
              <a:rPr lang="en-US" sz="4000">
                <a:latin typeface="Calibri" charset="0"/>
              </a:rPr>
              <a:t>PROGRAMME OUTCOME</a:t>
            </a:r>
          </a:p>
        </p:txBody>
      </p:sp>
      <p:pic>
        <p:nvPicPr>
          <p:cNvPr id="117770" name="Picture 6" descr="D:\User\Downloads\MJIIT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0"/>
            <a:ext cx="5219700" cy="110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771"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43550" y="263525"/>
            <a:ext cx="1277938" cy="60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772"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199313" y="174625"/>
            <a:ext cx="1389062"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48018234"/>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79388" y="2420938"/>
          <a:ext cx="8820150" cy="3184525"/>
        </p:xfrm>
        <a:graphic>
          <a:graphicData uri="http://schemas.openxmlformats.org/drawingml/2006/table">
            <a:tbl>
              <a:tblPr firstRow="1" bandRow="1">
                <a:tableStyleId>{073A0DAA-6AF3-43AB-8588-CEC1D06C72B9}</a:tableStyleId>
              </a:tblPr>
              <a:tblGrid>
                <a:gridCol w="8820150"/>
              </a:tblGrid>
              <a:tr h="579066">
                <a:tc>
                  <a:txBody>
                    <a:bodyPr/>
                    <a:lstStyle/>
                    <a:p>
                      <a:pPr algn="l"/>
                      <a:r>
                        <a:rPr lang="en-MY" sz="3200" u="none" strike="noStrike" kern="1200" baseline="0" dirty="0" smtClean="0"/>
                        <a:t>(v) Modern Tool Usage </a:t>
                      </a:r>
                      <a:endParaRPr lang="en-MY" sz="3200" dirty="0">
                        <a:solidFill>
                          <a:srgbClr val="FFFFFF"/>
                        </a:solidFill>
                      </a:endParaRPr>
                    </a:p>
                  </a:txBody>
                  <a:tcPr marL="91435" marR="91435" marT="45693" marB="45693"/>
                </a:tc>
              </a:tr>
              <a:tr h="2605459">
                <a:tc>
                  <a:txBody>
                    <a:bodyPr/>
                    <a:lstStyle/>
                    <a:p>
                      <a:r>
                        <a:rPr lang="en-MY" sz="3200" u="none" strike="noStrike" kern="1200" baseline="0" dirty="0" smtClean="0"/>
                        <a:t>Create, select and apply appropriate techniques, resources, and modern engineering and IT tools, including prediction and modelling, to </a:t>
                      </a:r>
                      <a:r>
                        <a:rPr lang="en-MY" sz="3200" u="sng" strike="noStrike" kern="1200" baseline="0" dirty="0" smtClean="0"/>
                        <a:t>complex </a:t>
                      </a:r>
                      <a:r>
                        <a:rPr lang="en-MY" sz="3200" u="none" strike="noStrike" kern="1200" baseline="0" dirty="0" smtClean="0"/>
                        <a:t>engineering activities, with an understanding of the</a:t>
                      </a:r>
                    </a:p>
                    <a:p>
                      <a:r>
                        <a:rPr lang="en-MY" sz="3200" u="none" strike="noStrike" kern="1200" baseline="0" dirty="0" smtClean="0"/>
                        <a:t>limitations</a:t>
                      </a:r>
                      <a:endParaRPr lang="en-MY" sz="3200" b="0" i="0" u="none" strike="noStrike" kern="1200" baseline="0" dirty="0" smtClean="0">
                        <a:solidFill>
                          <a:schemeClr val="dk1"/>
                        </a:solidFill>
                        <a:latin typeface="+mn-lt"/>
                        <a:ea typeface="+mn-ea"/>
                        <a:cs typeface="+mn-cs"/>
                      </a:endParaRPr>
                    </a:p>
                  </a:txBody>
                  <a:tcPr marL="91435" marR="91435" marT="45693" marB="45693"/>
                </a:tc>
              </a:tr>
            </a:tbl>
          </a:graphicData>
        </a:graphic>
      </p:graphicFrame>
      <p:sp>
        <p:nvSpPr>
          <p:cNvPr id="118793" name="Title 1"/>
          <p:cNvSpPr>
            <a:spLocks noGrp="1"/>
          </p:cNvSpPr>
          <p:nvPr>
            <p:ph type="title"/>
          </p:nvPr>
        </p:nvSpPr>
        <p:spPr>
          <a:xfrm>
            <a:off x="539750" y="1557338"/>
            <a:ext cx="8042275" cy="615950"/>
          </a:xfrm>
        </p:spPr>
        <p:txBody>
          <a:bodyPr>
            <a:normAutofit fontScale="90000"/>
          </a:bodyPr>
          <a:lstStyle/>
          <a:p>
            <a:r>
              <a:rPr lang="en-US" sz="4000">
                <a:latin typeface="Calibri" charset="0"/>
              </a:rPr>
              <a:t>PROGRAMME OUTCOME</a:t>
            </a:r>
          </a:p>
        </p:txBody>
      </p:sp>
      <p:pic>
        <p:nvPicPr>
          <p:cNvPr id="118794" name="Picture 6" descr="D:\User\Downloads\MJIIT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0"/>
            <a:ext cx="5219700" cy="110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879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43550" y="263525"/>
            <a:ext cx="1277938" cy="60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8796"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199313" y="174625"/>
            <a:ext cx="1389062"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57690322"/>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250825" y="2455863"/>
          <a:ext cx="8677275" cy="3276600"/>
        </p:xfrm>
        <a:graphic>
          <a:graphicData uri="http://schemas.openxmlformats.org/drawingml/2006/table">
            <a:tbl>
              <a:tblPr firstRow="1" bandRow="1">
                <a:tableStyleId>{073A0DAA-6AF3-43AB-8588-CEC1D06C72B9}</a:tableStyleId>
              </a:tblPr>
              <a:tblGrid>
                <a:gridCol w="8677275"/>
              </a:tblGrid>
              <a:tr h="579102">
                <a:tc>
                  <a:txBody>
                    <a:bodyPr/>
                    <a:lstStyle/>
                    <a:p>
                      <a:pPr algn="l"/>
                      <a:r>
                        <a:rPr lang="en-MY" sz="3200" u="none" strike="noStrike" kern="1200" baseline="0" dirty="0" smtClean="0"/>
                        <a:t>(vi) The Engineer and Society </a:t>
                      </a:r>
                      <a:endParaRPr lang="en-MY" sz="3200" dirty="0">
                        <a:solidFill>
                          <a:srgbClr val="FFFFFF"/>
                        </a:solidFill>
                      </a:endParaRPr>
                    </a:p>
                  </a:txBody>
                  <a:tcPr marL="91443" marR="91443" marT="45711" marB="45711"/>
                </a:tc>
              </a:tr>
              <a:tr h="2697498">
                <a:tc>
                  <a:txBody>
                    <a:bodyPr/>
                    <a:lstStyle/>
                    <a:p>
                      <a:r>
                        <a:rPr lang="en-MY" sz="3200" u="none" strike="noStrike" kern="1200" baseline="0" dirty="0" smtClean="0"/>
                        <a:t>Apply reasoning informed by contextual knowledge to assess societal, health, safety, legal and cultural issues and the consequent responsibilities relevant to professional engineering practice</a:t>
                      </a:r>
                      <a:endParaRPr lang="en-MY" sz="3200" b="0" i="0" u="none" strike="noStrike" kern="1200" baseline="0" dirty="0" smtClean="0">
                        <a:solidFill>
                          <a:schemeClr val="dk1"/>
                        </a:solidFill>
                        <a:latin typeface="+mn-lt"/>
                        <a:ea typeface="+mn-ea"/>
                        <a:cs typeface="+mn-cs"/>
                      </a:endParaRPr>
                    </a:p>
                  </a:txBody>
                  <a:tcPr marL="91443" marR="91443" marT="45711" marB="45711"/>
                </a:tc>
              </a:tr>
            </a:tbl>
          </a:graphicData>
        </a:graphic>
      </p:graphicFrame>
      <p:sp>
        <p:nvSpPr>
          <p:cNvPr id="12300" name="Title 1"/>
          <p:cNvSpPr>
            <a:spLocks noGrp="1"/>
          </p:cNvSpPr>
          <p:nvPr>
            <p:ph type="title"/>
          </p:nvPr>
        </p:nvSpPr>
        <p:spPr>
          <a:xfrm>
            <a:off x="417513" y="1660525"/>
            <a:ext cx="8042275" cy="544513"/>
          </a:xfrm>
        </p:spPr>
        <p:txBody>
          <a:bodyPr>
            <a:normAutofit fontScale="90000"/>
          </a:bodyPr>
          <a:lstStyle/>
          <a:p>
            <a:pPr>
              <a:defRPr/>
            </a:pPr>
            <a:r>
              <a:rPr lang="en-US" dirty="0">
                <a:latin typeface="Calibri" charset="0"/>
              </a:rPr>
              <a:t>PROGRAMME </a:t>
            </a:r>
            <a:r>
              <a:rPr lang="en-US" dirty="0" smtClean="0">
                <a:latin typeface="Calibri" charset="0"/>
              </a:rPr>
              <a:t>OUTCOME</a:t>
            </a:r>
            <a:endParaRPr lang="en-US" dirty="0">
              <a:latin typeface="Calibri" charset="0"/>
            </a:endParaRPr>
          </a:p>
        </p:txBody>
      </p:sp>
      <p:pic>
        <p:nvPicPr>
          <p:cNvPr id="119818" name="Picture 6" descr="D:\User\Downloads\MJIIT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0"/>
            <a:ext cx="5219700" cy="110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9819"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43550" y="263525"/>
            <a:ext cx="1277938" cy="60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9820"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199313" y="174625"/>
            <a:ext cx="1389062"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50716584"/>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215900" y="2840038"/>
          <a:ext cx="8748713" cy="3106737"/>
        </p:xfrm>
        <a:graphic>
          <a:graphicData uri="http://schemas.openxmlformats.org/drawingml/2006/table">
            <a:tbl>
              <a:tblPr firstRow="1" bandRow="1">
                <a:tableStyleId>{073A0DAA-6AF3-43AB-8588-CEC1D06C72B9}</a:tableStyleId>
              </a:tblPr>
              <a:tblGrid>
                <a:gridCol w="8748713"/>
              </a:tblGrid>
              <a:tr h="579183">
                <a:tc>
                  <a:txBody>
                    <a:bodyPr/>
                    <a:lstStyle/>
                    <a:p>
                      <a:pPr algn="l"/>
                      <a:r>
                        <a:rPr lang="en-MY" sz="3200" u="none" strike="noStrike" kern="1200" baseline="0" dirty="0" smtClean="0"/>
                        <a:t>(vii) Environment and Sustainability </a:t>
                      </a:r>
                      <a:endParaRPr lang="en-MY" sz="3200" dirty="0">
                        <a:solidFill>
                          <a:srgbClr val="FFFFFF"/>
                        </a:solidFill>
                      </a:endParaRPr>
                    </a:p>
                  </a:txBody>
                  <a:tcPr marL="91437" marR="91437" marT="45722" marB="45722"/>
                </a:tc>
              </a:tr>
              <a:tr h="2527554">
                <a:tc>
                  <a:txBody>
                    <a:bodyPr/>
                    <a:lstStyle/>
                    <a:p>
                      <a:r>
                        <a:rPr lang="en-MY" sz="3200" u="none" strike="noStrike" kern="1200" baseline="0" dirty="0" smtClean="0"/>
                        <a:t>Understand the impact of professional engineering solutions in societal and environmental contexts and demonstrate knowledge of and need for sustainable development</a:t>
                      </a:r>
                      <a:endParaRPr lang="en-MY" sz="3200" b="0" i="0" u="none" strike="noStrike" kern="1200" baseline="0" dirty="0" smtClean="0">
                        <a:solidFill>
                          <a:schemeClr val="dk1"/>
                        </a:solidFill>
                        <a:latin typeface="+mn-lt"/>
                        <a:ea typeface="+mn-ea"/>
                        <a:cs typeface="+mn-cs"/>
                      </a:endParaRPr>
                    </a:p>
                  </a:txBody>
                  <a:tcPr marL="91437" marR="91437" marT="45722" marB="45722"/>
                </a:tc>
              </a:tr>
            </a:tbl>
          </a:graphicData>
        </a:graphic>
      </p:graphicFrame>
      <p:sp>
        <p:nvSpPr>
          <p:cNvPr id="120841" name="Title 1"/>
          <p:cNvSpPr>
            <a:spLocks noGrp="1"/>
          </p:cNvSpPr>
          <p:nvPr>
            <p:ph type="title"/>
          </p:nvPr>
        </p:nvSpPr>
        <p:spPr>
          <a:xfrm>
            <a:off x="611188" y="1844675"/>
            <a:ext cx="8042275" cy="733425"/>
          </a:xfrm>
        </p:spPr>
        <p:txBody>
          <a:bodyPr/>
          <a:lstStyle/>
          <a:p>
            <a:r>
              <a:rPr lang="en-US" sz="4000">
                <a:latin typeface="Calibri" charset="0"/>
              </a:rPr>
              <a:t>PROGRAMME OUTCOME</a:t>
            </a:r>
          </a:p>
        </p:txBody>
      </p:sp>
      <p:pic>
        <p:nvPicPr>
          <p:cNvPr id="120842" name="Picture 6" descr="D:\User\Downloads\MJIIT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0"/>
            <a:ext cx="5219700" cy="110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0843"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43550" y="263525"/>
            <a:ext cx="1277938" cy="60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0844"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199313" y="174625"/>
            <a:ext cx="1389062"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33577107"/>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Title 1"/>
          <p:cNvSpPr>
            <a:spLocks noGrp="1"/>
          </p:cNvSpPr>
          <p:nvPr>
            <p:ph type="title"/>
          </p:nvPr>
        </p:nvSpPr>
        <p:spPr>
          <a:xfrm>
            <a:off x="684213" y="2060575"/>
            <a:ext cx="8042275" cy="733425"/>
          </a:xfrm>
        </p:spPr>
        <p:txBody>
          <a:bodyPr/>
          <a:lstStyle/>
          <a:p>
            <a:r>
              <a:rPr lang="en-US" sz="4000">
                <a:latin typeface="Calibri" charset="0"/>
              </a:rPr>
              <a:t>PROGRAMME OUTCOME</a:t>
            </a:r>
          </a:p>
        </p:txBody>
      </p:sp>
      <p:graphicFrame>
        <p:nvGraphicFramePr>
          <p:cNvPr id="4" name="Table 3"/>
          <p:cNvGraphicFramePr>
            <a:graphicFrameLocks noGrp="1"/>
          </p:cNvGraphicFramePr>
          <p:nvPr/>
        </p:nvGraphicFramePr>
        <p:xfrm>
          <a:off x="215900" y="3068638"/>
          <a:ext cx="8748713" cy="2927350"/>
        </p:xfrm>
        <a:graphic>
          <a:graphicData uri="http://schemas.openxmlformats.org/drawingml/2006/table">
            <a:tbl>
              <a:tblPr firstRow="1" bandRow="1">
                <a:tableStyleId>{073A0DAA-6AF3-43AB-8588-CEC1D06C72B9}</a:tableStyleId>
              </a:tblPr>
              <a:tblGrid>
                <a:gridCol w="8748713"/>
              </a:tblGrid>
              <a:tr h="579232">
                <a:tc>
                  <a:txBody>
                    <a:bodyPr/>
                    <a:lstStyle/>
                    <a:p>
                      <a:pPr algn="l"/>
                      <a:r>
                        <a:rPr lang="en-MY" sz="3200" u="none" strike="noStrike" kern="1200" baseline="0" dirty="0" smtClean="0"/>
                        <a:t>(viii) Ethics </a:t>
                      </a:r>
                      <a:endParaRPr lang="en-MY" sz="3200" dirty="0">
                        <a:solidFill>
                          <a:srgbClr val="FFFFFF"/>
                        </a:solidFill>
                      </a:endParaRPr>
                    </a:p>
                  </a:txBody>
                  <a:tcPr marL="91437" marR="91437" marT="45722" marB="45722"/>
                </a:tc>
              </a:tr>
              <a:tr h="2348118">
                <a:tc>
                  <a:txBody>
                    <a:bodyPr/>
                    <a:lstStyle/>
                    <a:p>
                      <a:r>
                        <a:rPr lang="en-MY" sz="3200" u="none" strike="noStrike" kern="1200" baseline="0" dirty="0" smtClean="0"/>
                        <a:t>Apply ethical principles and commit to professional ethics and responsibilities and norms of engineering practice</a:t>
                      </a:r>
                      <a:endParaRPr lang="en-MY" sz="3200" b="0" i="0" u="none" strike="noStrike" kern="1200" baseline="0" dirty="0" smtClean="0">
                        <a:solidFill>
                          <a:schemeClr val="dk1"/>
                        </a:solidFill>
                        <a:latin typeface="+mn-lt"/>
                        <a:ea typeface="+mn-ea"/>
                        <a:cs typeface="+mn-cs"/>
                      </a:endParaRPr>
                    </a:p>
                  </a:txBody>
                  <a:tcPr marL="91437" marR="91437" marT="45722" marB="45722"/>
                </a:tc>
              </a:tr>
            </a:tbl>
          </a:graphicData>
        </a:graphic>
      </p:graphicFrame>
      <p:pic>
        <p:nvPicPr>
          <p:cNvPr id="121866" name="Picture 6" descr="D:\User\Downloads\MJIIT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0"/>
            <a:ext cx="5219700" cy="110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1867"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43550" y="263525"/>
            <a:ext cx="1277938" cy="60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1868"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199313" y="174625"/>
            <a:ext cx="1389062"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9742566"/>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79388" y="2346325"/>
          <a:ext cx="8748712" cy="3819525"/>
        </p:xfrm>
        <a:graphic>
          <a:graphicData uri="http://schemas.openxmlformats.org/drawingml/2006/table">
            <a:tbl>
              <a:tblPr firstRow="1" bandRow="1">
                <a:tableStyleId>{7E9639D4-E3E2-4D34-9284-5A2195B3D0D7}</a:tableStyleId>
              </a:tblPr>
              <a:tblGrid>
                <a:gridCol w="8748712"/>
              </a:tblGrid>
              <a:tr h="579281">
                <a:tc>
                  <a:txBody>
                    <a:bodyPr/>
                    <a:lstStyle/>
                    <a:p>
                      <a:pPr algn="l"/>
                      <a:r>
                        <a:rPr lang="en-MY" sz="3200" u="none" strike="noStrike" kern="1200" baseline="0" dirty="0" smtClean="0"/>
                        <a:t>(ix) Communication </a:t>
                      </a:r>
                      <a:endParaRPr lang="en-MY" sz="3200" dirty="0">
                        <a:solidFill>
                          <a:srgbClr val="FFFFFF"/>
                        </a:solidFill>
                      </a:endParaRPr>
                    </a:p>
                  </a:txBody>
                  <a:tcPr marL="91437" marR="91437" marT="45733" marB="45733"/>
                </a:tc>
              </a:tr>
              <a:tr h="3240244">
                <a:tc>
                  <a:txBody>
                    <a:bodyPr/>
                    <a:lstStyle/>
                    <a:p>
                      <a:r>
                        <a:rPr lang="en-MY" sz="3200" u="none" strike="noStrike" kern="1200" baseline="0" dirty="0" smtClean="0"/>
                        <a:t>Communicate effectively on </a:t>
                      </a:r>
                      <a:r>
                        <a:rPr lang="en-MY" sz="3200" u="sng" strike="noStrike" kern="1200" baseline="0" dirty="0" smtClean="0"/>
                        <a:t>complex</a:t>
                      </a:r>
                      <a:r>
                        <a:rPr lang="en-MY" sz="3200" u="none" strike="noStrike" kern="1200" baseline="0" dirty="0" smtClean="0"/>
                        <a:t> engineering activities with the engineering community and with society at large, such as being able to comprehend and write effective reports and design documentation, make effective presentations, and give and receive clear instructions</a:t>
                      </a:r>
                      <a:endParaRPr lang="en-MY" sz="3200" b="0" i="0" u="none" strike="noStrike" kern="1200" baseline="0" dirty="0" smtClean="0">
                        <a:solidFill>
                          <a:schemeClr val="dk1"/>
                        </a:solidFill>
                        <a:latin typeface="+mn-lt"/>
                        <a:ea typeface="+mn-ea"/>
                        <a:cs typeface="+mn-cs"/>
                      </a:endParaRPr>
                    </a:p>
                  </a:txBody>
                  <a:tcPr marL="91437" marR="91437" marT="45733" marB="45733"/>
                </a:tc>
              </a:tr>
            </a:tbl>
          </a:graphicData>
        </a:graphic>
      </p:graphicFrame>
      <p:sp>
        <p:nvSpPr>
          <p:cNvPr id="122889" name="Title 1"/>
          <p:cNvSpPr>
            <a:spLocks noGrp="1"/>
          </p:cNvSpPr>
          <p:nvPr>
            <p:ph type="title"/>
          </p:nvPr>
        </p:nvSpPr>
        <p:spPr>
          <a:xfrm>
            <a:off x="395288" y="1482725"/>
            <a:ext cx="8042275" cy="733425"/>
          </a:xfrm>
        </p:spPr>
        <p:txBody>
          <a:bodyPr/>
          <a:lstStyle/>
          <a:p>
            <a:r>
              <a:rPr lang="en-US" sz="4000">
                <a:latin typeface="Calibri" charset="0"/>
              </a:rPr>
              <a:t>PROGRAMME OUTCOME</a:t>
            </a:r>
          </a:p>
        </p:txBody>
      </p:sp>
      <p:pic>
        <p:nvPicPr>
          <p:cNvPr id="122890" name="Picture 6" descr="D:\User\Downloads\MJIIT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0"/>
            <a:ext cx="5219700" cy="110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891"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43550" y="263525"/>
            <a:ext cx="1277938" cy="60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892"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199313" y="174625"/>
            <a:ext cx="1389062"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29087239"/>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611188" y="2060575"/>
            <a:ext cx="8042275" cy="733425"/>
          </a:xfrm>
        </p:spPr>
        <p:txBody>
          <a:bodyPr>
            <a:normAutofit fontScale="90000"/>
          </a:bodyPr>
          <a:lstStyle/>
          <a:p>
            <a:pPr>
              <a:defRPr/>
            </a:pPr>
            <a:r>
              <a:rPr lang="en-US" dirty="0">
                <a:latin typeface="Calibri" charset="0"/>
              </a:rPr>
              <a:t>PROGRAMME </a:t>
            </a:r>
            <a:r>
              <a:rPr lang="en-US" dirty="0" smtClean="0">
                <a:latin typeface="Calibri" charset="0"/>
              </a:rPr>
              <a:t>OUTCOME</a:t>
            </a:r>
            <a:endParaRPr lang="en-US" dirty="0">
              <a:latin typeface="Calibri" charset="0"/>
            </a:endParaRPr>
          </a:p>
        </p:txBody>
      </p:sp>
      <p:graphicFrame>
        <p:nvGraphicFramePr>
          <p:cNvPr id="4" name="Table 3"/>
          <p:cNvGraphicFramePr>
            <a:graphicFrameLocks noGrp="1"/>
          </p:cNvGraphicFramePr>
          <p:nvPr/>
        </p:nvGraphicFramePr>
        <p:xfrm>
          <a:off x="251520" y="2994752"/>
          <a:ext cx="8676456" cy="2522480"/>
        </p:xfrm>
        <a:graphic>
          <a:graphicData uri="http://schemas.openxmlformats.org/drawingml/2006/table">
            <a:tbl>
              <a:tblPr>
                <a:tableStyleId>{3C2FFA5D-87B4-456A-9821-1D502468CF0F}</a:tableStyleId>
              </a:tblPr>
              <a:tblGrid>
                <a:gridCol w="8676456"/>
              </a:tblGrid>
              <a:tr h="57910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1" u="none" strike="noStrike" cap="none" normalizeH="0" baseline="0" dirty="0" smtClean="0">
                          <a:ln>
                            <a:noFill/>
                          </a:ln>
                          <a:effectLst/>
                        </a:rPr>
                        <a:t>(x) Individual and Team Work</a:t>
                      </a:r>
                      <a:endParaRPr kumimoji="0" lang="en-US" sz="3200" b="1" i="0" u="none" strike="noStrike" cap="none" normalizeH="0" baseline="0" dirty="0">
                        <a:ln>
                          <a:noFill/>
                        </a:ln>
                        <a:solidFill>
                          <a:srgbClr val="FFFFFF"/>
                        </a:solidFill>
                        <a:effectLst/>
                        <a:latin typeface="+mn-lt"/>
                        <a:ea typeface="ＭＳ Ｐゴシック" charset="0"/>
                        <a:cs typeface="Arial" charset="0"/>
                      </a:endParaRPr>
                    </a:p>
                  </a:txBody>
                  <a:tcPr marL="91442" marR="91442" marT="45713" marB="45713" horzOverflow="overflow">
                    <a:solidFill>
                      <a:srgbClr val="FFFF00"/>
                    </a:solidFill>
                  </a:tcPr>
                </a:tc>
              </a:tr>
              <a:tr h="194337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u="none" strike="noStrike" cap="none" normalizeH="0" baseline="0" dirty="0" smtClean="0">
                          <a:ln>
                            <a:noFill/>
                          </a:ln>
                          <a:effectLst/>
                        </a:rPr>
                        <a:t>Function </a:t>
                      </a:r>
                      <a:r>
                        <a:rPr kumimoji="0" lang="en-US" sz="3200" u="none" strike="noStrike" cap="none" normalizeH="0" baseline="0" dirty="0">
                          <a:ln>
                            <a:noFill/>
                          </a:ln>
                          <a:effectLst/>
                        </a:rPr>
                        <a:t>effectively as an individual, and as a member or leader in diverse teams and in multi-disciplinary </a:t>
                      </a:r>
                      <a:r>
                        <a:rPr kumimoji="0" lang="en-US" sz="3200" u="none" strike="noStrike" cap="none" normalizeH="0" baseline="0" dirty="0" smtClean="0">
                          <a:ln>
                            <a:noFill/>
                          </a:ln>
                          <a:effectLst/>
                        </a:rPr>
                        <a:t>settings</a:t>
                      </a:r>
                      <a:endParaRPr kumimoji="0" lang="en-US" sz="3200" b="0" i="0" u="none" strike="noStrike" cap="none" normalizeH="0" baseline="0" dirty="0">
                        <a:ln>
                          <a:noFill/>
                        </a:ln>
                        <a:solidFill>
                          <a:srgbClr val="000000"/>
                        </a:solidFill>
                        <a:effectLst/>
                        <a:latin typeface="+mn-lt"/>
                        <a:ea typeface="ＭＳ Ｐゴシック" charset="0"/>
                        <a:cs typeface="Arial" charset="0"/>
                      </a:endParaRPr>
                    </a:p>
                  </a:txBody>
                  <a:tcPr marL="91442" marR="91442" marT="45713" marB="45713" horzOverflow="overflow"/>
                </a:tc>
              </a:tr>
            </a:tbl>
          </a:graphicData>
        </a:graphic>
      </p:graphicFrame>
      <p:pic>
        <p:nvPicPr>
          <p:cNvPr id="123907" name="Picture 6" descr="D:\User\Downloads\MJIIT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0"/>
            <a:ext cx="5219700" cy="110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908"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43550" y="263525"/>
            <a:ext cx="1277938" cy="60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909"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199313" y="174625"/>
            <a:ext cx="1389062"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07388963"/>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Down Arrow 4"/>
          <p:cNvSpPr/>
          <p:nvPr/>
        </p:nvSpPr>
        <p:spPr>
          <a:xfrm rot="10800000">
            <a:off x="5934044" y="0"/>
            <a:ext cx="3133756" cy="2057400"/>
          </a:xfrm>
          <a:prstGeom prst="downArrow">
            <a:avLst>
              <a:gd name="adj1" fmla="val 50000"/>
              <a:gd name="adj2" fmla="val 57027"/>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vert="vert" anchor="ctr">
            <a:scene3d>
              <a:camera prst="orthographicFront">
                <a:rot lat="0" lon="0" rev="16200000"/>
              </a:camera>
              <a:lightRig rig="threePt" dir="t"/>
            </a:scene3d>
          </a:bodyPr>
          <a:lstStyle/>
          <a:p>
            <a:pPr algn="ctr">
              <a:defRPr/>
            </a:pPr>
            <a:r>
              <a:rPr lang="en-US" sz="3200" b="1" dirty="0" smtClean="0">
                <a:solidFill>
                  <a:schemeClr val="tx1"/>
                </a:solidFill>
              </a:rPr>
              <a:t>Quality</a:t>
            </a:r>
          </a:p>
          <a:p>
            <a:pPr algn="ctr">
              <a:defRPr/>
            </a:pPr>
            <a:r>
              <a:rPr lang="en-US" sz="3200" b="1" dirty="0" smtClean="0">
                <a:solidFill>
                  <a:schemeClr val="tx1"/>
                </a:solidFill>
              </a:rPr>
              <a:t>I</a:t>
            </a:r>
            <a:r>
              <a:rPr lang="en-US" b="1" dirty="0" smtClean="0">
                <a:solidFill>
                  <a:schemeClr val="tx1"/>
                </a:solidFill>
              </a:rPr>
              <a:t>mprovement</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60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fill="hold"/>
                                        <p:tgtEl>
                                          <p:spTgt spid="5"/>
                                        </p:tgtEl>
                                        <p:attrNameLst>
                                          <p:attrName>ppt_x</p:attrName>
                                        </p:attrNameLst>
                                      </p:cBhvr>
                                      <p:tavLst>
                                        <p:tav tm="0">
                                          <p:val>
                                            <p:strVal val="#ppt_x"/>
                                          </p:val>
                                        </p:tav>
                                        <p:tav tm="100000">
                                          <p:val>
                                            <p:strVal val="#ppt_x"/>
                                          </p:val>
                                        </p:tav>
                                      </p:tavLst>
                                    </p:anim>
                                    <p:anim calcmode="lin" valueType="num">
                                      <p:cBhvr additive="base">
                                        <p:cTn id="8" dur="2000" fill="hold"/>
                                        <p:tgtEl>
                                          <p:spTgt spid="5"/>
                                        </p:tgtEl>
                                        <p:attrNameLst>
                                          <p:attrName>ppt_y</p:attrName>
                                        </p:attrNameLst>
                                      </p:cBhvr>
                                      <p:tavLst>
                                        <p:tav tm="0">
                                          <p:val>
                                            <p:strVal val="1+#ppt_h/2"/>
                                          </p:val>
                                        </p:tav>
                                        <p:tav tm="100000">
                                          <p:val>
                                            <p:strVal val="#ppt_y"/>
                                          </p:val>
                                        </p:tav>
                                      </p:tavLst>
                                    </p:anim>
                                  </p:childTnLst>
                                </p:cTn>
                              </p:par>
                              <p:par>
                                <p:cTn id="9" presetID="6" presetClass="emph" presetSubtype="0" fill="hold" grpId="0" nodeType="withEffect">
                                  <p:stCondLst>
                                    <p:cond delay="10000"/>
                                  </p:stCondLst>
                                  <p:childTnLst>
                                    <p:animScale>
                                      <p:cBhvr>
                                        <p:cTn id="10" dur="2000" fill="hold"/>
                                        <p:tgtEl>
                                          <p:spTgt spid="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a:xfrm>
            <a:off x="468313" y="1898650"/>
            <a:ext cx="8042275" cy="733425"/>
          </a:xfrm>
        </p:spPr>
        <p:txBody>
          <a:bodyPr>
            <a:normAutofit fontScale="90000"/>
          </a:bodyPr>
          <a:lstStyle/>
          <a:p>
            <a:pPr>
              <a:defRPr/>
            </a:pPr>
            <a:r>
              <a:rPr lang="en-US" dirty="0">
                <a:latin typeface="Calibri" charset="0"/>
              </a:rPr>
              <a:t>PROGRAMME </a:t>
            </a:r>
            <a:r>
              <a:rPr lang="en-US" dirty="0" smtClean="0">
                <a:latin typeface="Calibri" charset="0"/>
              </a:rPr>
              <a:t>OUTCOME</a:t>
            </a:r>
            <a:endParaRPr lang="en-US" dirty="0">
              <a:latin typeface="Calibri" charset="0"/>
            </a:endParaRPr>
          </a:p>
        </p:txBody>
      </p:sp>
      <p:graphicFrame>
        <p:nvGraphicFramePr>
          <p:cNvPr id="4" name="Table 3"/>
          <p:cNvGraphicFramePr>
            <a:graphicFrameLocks noGrp="1"/>
          </p:cNvGraphicFramePr>
          <p:nvPr/>
        </p:nvGraphicFramePr>
        <p:xfrm>
          <a:off x="251520" y="2834631"/>
          <a:ext cx="8604448" cy="3042641"/>
        </p:xfrm>
        <a:graphic>
          <a:graphicData uri="http://schemas.openxmlformats.org/drawingml/2006/table">
            <a:tbl>
              <a:tblPr>
                <a:tableStyleId>{3C2FFA5D-87B4-456A-9821-1D502468CF0F}</a:tableStyleId>
              </a:tblPr>
              <a:tblGrid>
                <a:gridCol w="8604448"/>
              </a:tblGrid>
              <a:tr h="57910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1" u="none" strike="noStrike" cap="none" normalizeH="0" baseline="0" dirty="0" smtClean="0">
                          <a:ln>
                            <a:noFill/>
                          </a:ln>
                          <a:effectLst/>
                        </a:rPr>
                        <a:t>(xi) Life-long Learning </a:t>
                      </a:r>
                      <a:endParaRPr kumimoji="0" lang="en-US" sz="3200" b="1" i="0" u="none" strike="noStrike" cap="none" normalizeH="0" baseline="0" dirty="0">
                        <a:ln>
                          <a:noFill/>
                        </a:ln>
                        <a:solidFill>
                          <a:srgbClr val="FFFFFF"/>
                        </a:solidFill>
                        <a:effectLst/>
                        <a:latin typeface="+mn-lt"/>
                        <a:ea typeface="ＭＳ Ｐゴシック" charset="0"/>
                        <a:cs typeface="Arial" charset="0"/>
                      </a:endParaRPr>
                    </a:p>
                  </a:txBody>
                  <a:tcPr marL="91442" marR="91442" marT="45713" marB="45713" horzOverflow="overflow">
                    <a:solidFill>
                      <a:srgbClr val="FFFF00"/>
                    </a:solidFill>
                  </a:tcPr>
                </a:tc>
              </a:tr>
              <a:tr h="246353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u="none" strike="noStrike" cap="none" normalizeH="0" baseline="0" dirty="0" err="1" smtClean="0">
                          <a:ln>
                            <a:noFill/>
                          </a:ln>
                          <a:effectLst/>
                        </a:rPr>
                        <a:t>Recognise</a:t>
                      </a:r>
                      <a:r>
                        <a:rPr kumimoji="0" lang="en-US" sz="3200" u="none" strike="noStrike" cap="none" normalizeH="0" baseline="0" dirty="0" smtClean="0">
                          <a:ln>
                            <a:noFill/>
                          </a:ln>
                          <a:effectLst/>
                        </a:rPr>
                        <a:t> </a:t>
                      </a:r>
                      <a:r>
                        <a:rPr kumimoji="0" lang="en-US" sz="3200" u="none" strike="noStrike" cap="none" normalizeH="0" baseline="0" dirty="0">
                          <a:ln>
                            <a:noFill/>
                          </a:ln>
                          <a:effectLst/>
                        </a:rPr>
                        <a:t>the need for, and have the preparation </a:t>
                      </a:r>
                      <a:r>
                        <a:rPr kumimoji="0" lang="en-US" sz="3200" u="none" strike="noStrike" cap="none" normalizeH="0" baseline="0" dirty="0" smtClean="0">
                          <a:ln>
                            <a:noFill/>
                          </a:ln>
                          <a:effectLst/>
                        </a:rPr>
                        <a:t>and ability </a:t>
                      </a:r>
                      <a:r>
                        <a:rPr kumimoji="0" lang="en-US" sz="3200" u="none" strike="noStrike" cap="none" normalizeH="0" baseline="0" dirty="0">
                          <a:ln>
                            <a:noFill/>
                          </a:ln>
                          <a:effectLst/>
                        </a:rPr>
                        <a:t>to engage in independent and life-long learning in the broadest </a:t>
                      </a:r>
                      <a:r>
                        <a:rPr kumimoji="0" lang="en-US" sz="3200" u="none" strike="noStrike" cap="none" normalizeH="0" baseline="0" dirty="0" smtClean="0">
                          <a:ln>
                            <a:noFill/>
                          </a:ln>
                          <a:effectLst/>
                        </a:rPr>
                        <a:t>context of </a:t>
                      </a:r>
                      <a:r>
                        <a:rPr kumimoji="0" lang="en-US" sz="3200" u="none" strike="noStrike" cap="none" normalizeH="0" baseline="0" dirty="0">
                          <a:ln>
                            <a:noFill/>
                          </a:ln>
                          <a:effectLst/>
                        </a:rPr>
                        <a:t>technological </a:t>
                      </a:r>
                      <a:r>
                        <a:rPr kumimoji="0" lang="en-US" sz="3200" u="none" strike="noStrike" cap="none" normalizeH="0" baseline="0" dirty="0" smtClean="0">
                          <a:ln>
                            <a:noFill/>
                          </a:ln>
                          <a:effectLst/>
                        </a:rPr>
                        <a:t>change</a:t>
                      </a:r>
                      <a:endParaRPr kumimoji="0" lang="en-US" sz="3200" b="0" i="0" u="none" strike="noStrike" cap="none" normalizeH="0" baseline="0" dirty="0">
                        <a:ln>
                          <a:noFill/>
                        </a:ln>
                        <a:solidFill>
                          <a:srgbClr val="000000"/>
                        </a:solidFill>
                        <a:effectLst/>
                        <a:latin typeface="+mn-lt"/>
                        <a:ea typeface="ＭＳ Ｐゴシック" charset="0"/>
                        <a:cs typeface="Arial" charset="0"/>
                      </a:endParaRPr>
                    </a:p>
                  </a:txBody>
                  <a:tcPr marL="91442" marR="91442" marT="45713" marB="45713" horzOverflow="overflow"/>
                </a:tc>
              </a:tr>
            </a:tbl>
          </a:graphicData>
        </a:graphic>
      </p:graphicFrame>
      <p:pic>
        <p:nvPicPr>
          <p:cNvPr id="124931" name="Picture 6" descr="D:\User\Downloads\MJIIT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0"/>
            <a:ext cx="5219700" cy="110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932"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43550" y="263525"/>
            <a:ext cx="1277938" cy="60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933"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199313" y="174625"/>
            <a:ext cx="1389062"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02925005"/>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216024" y="2564904"/>
          <a:ext cx="8748464" cy="3415276"/>
        </p:xfrm>
        <a:graphic>
          <a:graphicData uri="http://schemas.openxmlformats.org/drawingml/2006/table">
            <a:tbl>
              <a:tblPr>
                <a:tableStyleId>{3C2FFA5D-87B4-456A-9821-1D502468CF0F}</a:tableStyleId>
              </a:tblPr>
              <a:tblGrid>
                <a:gridCol w="8748464"/>
              </a:tblGrid>
              <a:tr h="57908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1" u="none" strike="noStrike" cap="none" normalizeH="0" baseline="0" dirty="0" smtClean="0">
                          <a:ln>
                            <a:noFill/>
                          </a:ln>
                          <a:effectLst/>
                        </a:rPr>
                        <a:t>(xii) Project Management &amp; Finance</a:t>
                      </a:r>
                      <a:endParaRPr kumimoji="0" lang="en-US" sz="3200" b="1" i="0" u="none" strike="noStrike" cap="none" normalizeH="0" baseline="0" dirty="0">
                        <a:ln>
                          <a:noFill/>
                        </a:ln>
                        <a:solidFill>
                          <a:srgbClr val="FFFFFF"/>
                        </a:solidFill>
                        <a:effectLst/>
                        <a:latin typeface="+mn-lt"/>
                        <a:ea typeface="ＭＳ Ｐゴシック" charset="0"/>
                        <a:cs typeface="Arial" charset="0"/>
                      </a:endParaRPr>
                    </a:p>
                  </a:txBody>
                  <a:tcPr marL="91442" marR="91442" marT="45703" marB="45703" horzOverflow="overflow">
                    <a:solidFill>
                      <a:srgbClr val="FFFF00"/>
                    </a:solidFill>
                  </a:tcPr>
                </a:tc>
              </a:tr>
              <a:tr h="283619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u="none" strike="noStrike" cap="none" normalizeH="0" baseline="0" dirty="0" smtClean="0">
                          <a:ln>
                            <a:noFill/>
                          </a:ln>
                          <a:effectLst/>
                        </a:rPr>
                        <a:t>Demonstrate knowledge and understanding </a:t>
                      </a:r>
                      <a:r>
                        <a:rPr kumimoji="0" lang="en-US" sz="3200" u="none" strike="noStrike" cap="none" normalizeH="0" baseline="0" dirty="0">
                          <a:ln>
                            <a:noFill/>
                          </a:ln>
                          <a:effectLst/>
                        </a:rPr>
                        <a:t>of engineering and management principles and apply these </a:t>
                      </a:r>
                      <a:r>
                        <a:rPr kumimoji="0" lang="en-US" sz="3200" u="none" strike="noStrike" cap="none" normalizeH="0" baseline="0" dirty="0" smtClean="0">
                          <a:ln>
                            <a:noFill/>
                          </a:ln>
                          <a:effectLst/>
                        </a:rPr>
                        <a:t>to one’s </a:t>
                      </a:r>
                      <a:r>
                        <a:rPr kumimoji="0" lang="en-US" sz="3200" u="none" strike="noStrike" cap="none" normalizeH="0" baseline="0" dirty="0">
                          <a:ln>
                            <a:noFill/>
                          </a:ln>
                          <a:effectLst/>
                        </a:rPr>
                        <a:t>own work, as a member and leader in a team, to manage projects and </a:t>
                      </a:r>
                      <a:r>
                        <a:rPr kumimoji="0" lang="en-US" sz="3200" u="none" strike="noStrike" cap="none" normalizeH="0" baseline="0" dirty="0" smtClean="0">
                          <a:ln>
                            <a:noFill/>
                          </a:ln>
                          <a:effectLst/>
                        </a:rPr>
                        <a:t>in multidisciplinary environments</a:t>
                      </a:r>
                      <a:endParaRPr kumimoji="0" lang="en-US" sz="3200" b="0" i="0" u="none" strike="noStrike" cap="none" normalizeH="0" baseline="0" dirty="0">
                        <a:ln>
                          <a:noFill/>
                        </a:ln>
                        <a:solidFill>
                          <a:srgbClr val="000000"/>
                        </a:solidFill>
                        <a:effectLst/>
                        <a:latin typeface="+mn-lt"/>
                        <a:ea typeface="ＭＳ Ｐゴシック" charset="0"/>
                        <a:cs typeface="Arial" charset="0"/>
                      </a:endParaRPr>
                    </a:p>
                  </a:txBody>
                  <a:tcPr marL="91442" marR="91442" marT="45703" marB="45703" horzOverflow="overflow"/>
                </a:tc>
              </a:tr>
            </a:tbl>
          </a:graphicData>
        </a:graphic>
      </p:graphicFrame>
      <p:sp>
        <p:nvSpPr>
          <p:cNvPr id="125954" name="Title 1"/>
          <p:cNvSpPr>
            <a:spLocks noGrp="1"/>
          </p:cNvSpPr>
          <p:nvPr>
            <p:ph type="title"/>
          </p:nvPr>
        </p:nvSpPr>
        <p:spPr>
          <a:xfrm>
            <a:off x="539750" y="1616075"/>
            <a:ext cx="8042275" cy="804863"/>
          </a:xfrm>
        </p:spPr>
        <p:txBody>
          <a:bodyPr/>
          <a:lstStyle/>
          <a:p>
            <a:r>
              <a:rPr lang="en-US" sz="4000">
                <a:latin typeface="Calibri" charset="0"/>
              </a:rPr>
              <a:t>PROGRAMME OUTCOME</a:t>
            </a:r>
          </a:p>
        </p:txBody>
      </p:sp>
      <p:pic>
        <p:nvPicPr>
          <p:cNvPr id="125955" name="Picture 6" descr="D:\User\Downloads\MJIIT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0"/>
            <a:ext cx="5219700" cy="110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5956"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43550" y="263525"/>
            <a:ext cx="1277938" cy="60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5957"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199313" y="174625"/>
            <a:ext cx="1389062"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33672485"/>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Footer Placeholder 4"/>
          <p:cNvSpPr>
            <a:spLocks noGrp="1"/>
          </p:cNvSpPr>
          <p:nvPr>
            <p:ph type="ftr" sz="quarter" idx="11"/>
          </p:nvPr>
        </p:nvSpPr>
        <p:spPr>
          <a:noFill/>
        </p:spPr>
        <p:txBody>
          <a:bodyPr/>
          <a:lstStyle/>
          <a:p>
            <a:r>
              <a:rPr lang="en-GB" smtClean="0">
                <a:latin typeface="Times New Roman" pitchFamily="18" charset="0"/>
              </a:rPr>
              <a:t>Megat Johari Megat Mohd Noor</a:t>
            </a:r>
          </a:p>
        </p:txBody>
      </p:sp>
      <p:sp>
        <p:nvSpPr>
          <p:cNvPr id="138243" name="Slide Number Placeholder 5"/>
          <p:cNvSpPr>
            <a:spLocks noGrp="1"/>
          </p:cNvSpPr>
          <p:nvPr>
            <p:ph type="sldNum" sz="quarter" idx="12"/>
          </p:nvPr>
        </p:nvSpPr>
        <p:spPr>
          <a:noFill/>
        </p:spPr>
        <p:txBody>
          <a:bodyPr/>
          <a:lstStyle/>
          <a:p>
            <a:fld id="{2D40D55B-1CCF-4346-82D4-57F8C7003048}" type="slidenum">
              <a:rPr lang="en-GB" smtClean="0">
                <a:latin typeface="Times New Roman" pitchFamily="18" charset="0"/>
              </a:rPr>
              <a:pPr/>
              <a:t>72</a:t>
            </a:fld>
            <a:endParaRPr lang="en-GB" smtClean="0">
              <a:latin typeface="Times New Roman" pitchFamily="18" charset="0"/>
            </a:endParaRPr>
          </a:p>
        </p:txBody>
      </p:sp>
      <p:sp>
        <p:nvSpPr>
          <p:cNvPr id="138244" name="Rectangle 2"/>
          <p:cNvSpPr>
            <a:spLocks noGrp="1" noChangeArrowheads="1"/>
          </p:cNvSpPr>
          <p:nvPr>
            <p:ph type="title"/>
          </p:nvPr>
        </p:nvSpPr>
        <p:spPr/>
        <p:txBody>
          <a:bodyPr/>
          <a:lstStyle/>
          <a:p>
            <a:pPr eaLnBrk="1" hangingPunct="1"/>
            <a:r>
              <a:rPr lang="en-US" dirty="0" smtClean="0"/>
              <a:t>Exercise 1</a:t>
            </a:r>
          </a:p>
        </p:txBody>
      </p:sp>
      <p:sp>
        <p:nvSpPr>
          <p:cNvPr id="138245" name="Rectangle 3"/>
          <p:cNvSpPr>
            <a:spLocks noGrp="1" noChangeArrowheads="1"/>
          </p:cNvSpPr>
          <p:nvPr>
            <p:ph type="body" idx="1"/>
          </p:nvPr>
        </p:nvSpPr>
        <p:spPr/>
        <p:txBody>
          <a:bodyPr/>
          <a:lstStyle/>
          <a:p>
            <a:pPr eaLnBrk="1" hangingPunct="1"/>
            <a:r>
              <a:rPr lang="en-US" dirty="0" smtClean="0"/>
              <a:t>Develop several programme objectives based on the kind of graduates your programme intent to produce.</a:t>
            </a:r>
          </a:p>
          <a:p>
            <a:pPr eaLnBrk="1" hangingPunct="1"/>
            <a:r>
              <a:rPr lang="en-US" dirty="0" smtClean="0"/>
              <a:t>Link the POs to </a:t>
            </a:r>
            <a:r>
              <a:rPr lang="en-US" dirty="0" smtClean="0"/>
              <a:t>PE</a:t>
            </a:r>
            <a:r>
              <a:rPr lang="en-US" dirty="0" smtClean="0"/>
              <a:t>C 2014 </a:t>
            </a:r>
            <a:r>
              <a:rPr lang="en-US" dirty="0" smtClean="0"/>
              <a:t>programme outcomes</a:t>
            </a:r>
          </a:p>
          <a:p>
            <a:pPr eaLnBrk="1" hangingPunct="1"/>
            <a:endParaRPr lang="en-US" dirty="0" smtClean="0"/>
          </a:p>
          <a:p>
            <a:pPr eaLnBrk="1" hangingPunct="1"/>
            <a:endParaRPr lang="en-US" dirty="0" smtClean="0"/>
          </a:p>
        </p:txBody>
      </p:sp>
    </p:spTree>
  </p:cSld>
  <p:clrMapOvr>
    <a:masterClrMapping/>
  </p:clrMapOvr>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Curricula</a:t>
            </a:r>
            <a:endParaRPr lang="en-MY" dirty="0"/>
          </a:p>
        </p:txBody>
      </p:sp>
      <p:sp>
        <p:nvSpPr>
          <p:cNvPr id="3" name="Content Placeholder 2"/>
          <p:cNvSpPr>
            <a:spLocks noGrp="1"/>
          </p:cNvSpPr>
          <p:nvPr>
            <p:ph idx="1"/>
          </p:nvPr>
        </p:nvSpPr>
        <p:spPr/>
        <p:txBody>
          <a:bodyPr/>
          <a:lstStyle/>
          <a:p>
            <a:endParaRPr lang="en-MY"/>
          </a:p>
        </p:txBody>
      </p:sp>
    </p:spTree>
  </p:cSld>
  <p:clrMapOvr>
    <a:masterClrMapping/>
  </p:clrMapOvr>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pPr eaLnBrk="1" hangingPunct="1">
              <a:defRPr/>
            </a:pPr>
            <a:r>
              <a:rPr lang="en-US" smtClean="0"/>
              <a:t>Curricula Models</a:t>
            </a:r>
            <a:endParaRPr lang="en-GB" smtClean="0"/>
          </a:p>
        </p:txBody>
      </p:sp>
      <p:sp>
        <p:nvSpPr>
          <p:cNvPr id="28675" name="Rectangle 3"/>
          <p:cNvSpPr>
            <a:spLocks noChangeArrowheads="1"/>
          </p:cNvSpPr>
          <p:nvPr/>
        </p:nvSpPr>
        <p:spPr bwMode="auto">
          <a:xfrm>
            <a:off x="1752600" y="2438400"/>
            <a:ext cx="1524000" cy="3657600"/>
          </a:xfrm>
          <a:prstGeom prst="rect">
            <a:avLst/>
          </a:prstGeom>
          <a:solidFill>
            <a:srgbClr val="FFFF66"/>
          </a:solidFill>
          <a:ln w="9525">
            <a:solidFill>
              <a:srgbClr val="000000"/>
            </a:solidFill>
            <a:miter lim="800000"/>
            <a:headEnd/>
            <a:tailEnd/>
          </a:ln>
        </p:spPr>
        <p:txBody>
          <a:bodyPr wrap="none" anchor="ctr"/>
          <a:lstStyle/>
          <a:p>
            <a:pPr algn="ctr"/>
            <a:endParaRPr lang="en-US" sz="2400">
              <a:solidFill>
                <a:srgbClr val="000000"/>
              </a:solidFill>
            </a:endParaRPr>
          </a:p>
        </p:txBody>
      </p:sp>
      <p:sp>
        <p:nvSpPr>
          <p:cNvPr id="28676" name="Rectangle 4"/>
          <p:cNvSpPr>
            <a:spLocks noChangeArrowheads="1"/>
          </p:cNvSpPr>
          <p:nvPr/>
        </p:nvSpPr>
        <p:spPr bwMode="auto">
          <a:xfrm>
            <a:off x="3581400" y="2438400"/>
            <a:ext cx="1524000" cy="3657600"/>
          </a:xfrm>
          <a:prstGeom prst="rect">
            <a:avLst/>
          </a:prstGeom>
          <a:solidFill>
            <a:srgbClr val="FFFF99"/>
          </a:solidFill>
          <a:ln w="9525">
            <a:solidFill>
              <a:srgbClr val="000000"/>
            </a:solidFill>
            <a:miter lim="800000"/>
            <a:headEnd/>
            <a:tailEnd/>
          </a:ln>
        </p:spPr>
        <p:txBody>
          <a:bodyPr wrap="none" anchor="ctr"/>
          <a:lstStyle/>
          <a:p>
            <a:pPr eaLnBrk="0" hangingPunct="0"/>
            <a:endParaRPr lang="en-MY"/>
          </a:p>
        </p:txBody>
      </p:sp>
      <p:sp>
        <p:nvSpPr>
          <p:cNvPr id="28677" name="Rectangle 5"/>
          <p:cNvSpPr>
            <a:spLocks noChangeArrowheads="1"/>
          </p:cNvSpPr>
          <p:nvPr/>
        </p:nvSpPr>
        <p:spPr bwMode="auto">
          <a:xfrm>
            <a:off x="5410200" y="2438400"/>
            <a:ext cx="1524000" cy="3657600"/>
          </a:xfrm>
          <a:prstGeom prst="rect">
            <a:avLst/>
          </a:prstGeom>
          <a:solidFill>
            <a:srgbClr val="CCFFCC"/>
          </a:solidFill>
          <a:ln w="9525">
            <a:solidFill>
              <a:srgbClr val="000000"/>
            </a:solidFill>
            <a:miter lim="800000"/>
            <a:headEnd/>
            <a:tailEnd/>
          </a:ln>
        </p:spPr>
        <p:txBody>
          <a:bodyPr wrap="none" anchor="ctr"/>
          <a:lstStyle/>
          <a:p>
            <a:pPr eaLnBrk="0" hangingPunct="0"/>
            <a:endParaRPr lang="en-MY"/>
          </a:p>
        </p:txBody>
      </p:sp>
      <p:sp>
        <p:nvSpPr>
          <p:cNvPr id="28678" name="Rectangle 6"/>
          <p:cNvSpPr>
            <a:spLocks noChangeArrowheads="1"/>
          </p:cNvSpPr>
          <p:nvPr/>
        </p:nvSpPr>
        <p:spPr bwMode="auto">
          <a:xfrm>
            <a:off x="7239000" y="2438400"/>
            <a:ext cx="1524000" cy="3657600"/>
          </a:xfrm>
          <a:prstGeom prst="rect">
            <a:avLst/>
          </a:prstGeom>
          <a:solidFill>
            <a:srgbClr val="CCFF66"/>
          </a:solidFill>
          <a:ln w="9525">
            <a:solidFill>
              <a:srgbClr val="000000"/>
            </a:solidFill>
            <a:miter lim="800000"/>
            <a:headEnd/>
            <a:tailEnd/>
          </a:ln>
        </p:spPr>
        <p:txBody>
          <a:bodyPr wrap="none" anchor="ctr"/>
          <a:lstStyle/>
          <a:p>
            <a:pPr eaLnBrk="0" hangingPunct="0"/>
            <a:endParaRPr lang="en-MY"/>
          </a:p>
        </p:txBody>
      </p:sp>
      <p:sp>
        <p:nvSpPr>
          <p:cNvPr id="28679" name="Line 7"/>
          <p:cNvSpPr>
            <a:spLocks noChangeShapeType="1"/>
          </p:cNvSpPr>
          <p:nvPr/>
        </p:nvSpPr>
        <p:spPr bwMode="auto">
          <a:xfrm flipV="1">
            <a:off x="2667000" y="2438400"/>
            <a:ext cx="0" cy="3657600"/>
          </a:xfrm>
          <a:prstGeom prst="line">
            <a:avLst/>
          </a:prstGeom>
          <a:noFill/>
          <a:ln w="9525">
            <a:solidFill>
              <a:srgbClr val="000000"/>
            </a:solidFill>
            <a:round/>
            <a:headEnd/>
            <a:tailEnd/>
          </a:ln>
        </p:spPr>
        <p:txBody>
          <a:bodyPr/>
          <a:lstStyle/>
          <a:p>
            <a:endParaRPr lang="en-MY"/>
          </a:p>
        </p:txBody>
      </p:sp>
      <p:sp>
        <p:nvSpPr>
          <p:cNvPr id="28680" name="Line 8"/>
          <p:cNvSpPr>
            <a:spLocks noChangeShapeType="1"/>
          </p:cNvSpPr>
          <p:nvPr/>
        </p:nvSpPr>
        <p:spPr bwMode="auto">
          <a:xfrm flipH="1" flipV="1">
            <a:off x="4343400" y="2438400"/>
            <a:ext cx="304800" cy="3657600"/>
          </a:xfrm>
          <a:prstGeom prst="line">
            <a:avLst/>
          </a:prstGeom>
          <a:noFill/>
          <a:ln w="9525">
            <a:solidFill>
              <a:srgbClr val="000000"/>
            </a:solidFill>
            <a:round/>
            <a:headEnd/>
            <a:tailEnd/>
          </a:ln>
        </p:spPr>
        <p:txBody>
          <a:bodyPr/>
          <a:lstStyle/>
          <a:p>
            <a:endParaRPr lang="en-MY"/>
          </a:p>
        </p:txBody>
      </p:sp>
      <p:sp>
        <p:nvSpPr>
          <p:cNvPr id="28681" name="Line 9"/>
          <p:cNvSpPr>
            <a:spLocks noChangeShapeType="1"/>
          </p:cNvSpPr>
          <p:nvPr/>
        </p:nvSpPr>
        <p:spPr bwMode="auto">
          <a:xfrm flipH="1">
            <a:off x="6248400" y="2438400"/>
            <a:ext cx="228600" cy="3657600"/>
          </a:xfrm>
          <a:prstGeom prst="line">
            <a:avLst/>
          </a:prstGeom>
          <a:noFill/>
          <a:ln w="9525">
            <a:solidFill>
              <a:srgbClr val="000000"/>
            </a:solidFill>
            <a:round/>
            <a:headEnd/>
            <a:tailEnd/>
          </a:ln>
        </p:spPr>
        <p:txBody>
          <a:bodyPr/>
          <a:lstStyle/>
          <a:p>
            <a:endParaRPr lang="en-MY"/>
          </a:p>
        </p:txBody>
      </p:sp>
      <p:sp>
        <p:nvSpPr>
          <p:cNvPr id="28682" name="Line 10"/>
          <p:cNvSpPr>
            <a:spLocks noChangeShapeType="1"/>
          </p:cNvSpPr>
          <p:nvPr/>
        </p:nvSpPr>
        <p:spPr bwMode="auto">
          <a:xfrm>
            <a:off x="8001000" y="2438400"/>
            <a:ext cx="533400" cy="1828800"/>
          </a:xfrm>
          <a:prstGeom prst="line">
            <a:avLst/>
          </a:prstGeom>
          <a:noFill/>
          <a:ln w="9525">
            <a:solidFill>
              <a:srgbClr val="000000"/>
            </a:solidFill>
            <a:round/>
            <a:headEnd/>
            <a:tailEnd/>
          </a:ln>
        </p:spPr>
        <p:txBody>
          <a:bodyPr/>
          <a:lstStyle/>
          <a:p>
            <a:endParaRPr lang="en-MY"/>
          </a:p>
        </p:txBody>
      </p:sp>
      <p:sp>
        <p:nvSpPr>
          <p:cNvPr id="28683" name="Line 11"/>
          <p:cNvSpPr>
            <a:spLocks noChangeShapeType="1"/>
          </p:cNvSpPr>
          <p:nvPr/>
        </p:nvSpPr>
        <p:spPr bwMode="auto">
          <a:xfrm flipH="1">
            <a:off x="8077200" y="4191000"/>
            <a:ext cx="457200" cy="1905000"/>
          </a:xfrm>
          <a:prstGeom prst="line">
            <a:avLst/>
          </a:prstGeom>
          <a:noFill/>
          <a:ln w="9525">
            <a:solidFill>
              <a:srgbClr val="000000"/>
            </a:solidFill>
            <a:round/>
            <a:headEnd/>
            <a:tailEnd/>
          </a:ln>
        </p:spPr>
        <p:txBody>
          <a:bodyPr/>
          <a:lstStyle/>
          <a:p>
            <a:endParaRPr lang="en-MY"/>
          </a:p>
        </p:txBody>
      </p:sp>
      <p:sp>
        <p:nvSpPr>
          <p:cNvPr id="28684" name="Rectangle 12"/>
          <p:cNvSpPr>
            <a:spLocks noChangeArrowheads="1"/>
          </p:cNvSpPr>
          <p:nvPr/>
        </p:nvSpPr>
        <p:spPr bwMode="auto">
          <a:xfrm>
            <a:off x="381000" y="5181600"/>
            <a:ext cx="914400" cy="914400"/>
          </a:xfrm>
          <a:prstGeom prst="rect">
            <a:avLst/>
          </a:prstGeom>
          <a:solidFill>
            <a:srgbClr val="FFCCFF"/>
          </a:solidFill>
          <a:ln w="9525">
            <a:solidFill>
              <a:srgbClr val="000000"/>
            </a:solidFill>
            <a:miter lim="800000"/>
            <a:headEnd/>
            <a:tailEnd/>
          </a:ln>
        </p:spPr>
        <p:txBody>
          <a:bodyPr wrap="none" anchor="ctr"/>
          <a:lstStyle/>
          <a:p>
            <a:pPr algn="ctr"/>
            <a:r>
              <a:rPr lang="en-US" sz="2400">
                <a:solidFill>
                  <a:srgbClr val="000000"/>
                </a:solidFill>
              </a:rPr>
              <a:t>Yr. 1</a:t>
            </a:r>
            <a:endParaRPr lang="en-GB" sz="2400">
              <a:solidFill>
                <a:srgbClr val="000000"/>
              </a:solidFill>
            </a:endParaRPr>
          </a:p>
        </p:txBody>
      </p:sp>
      <p:sp>
        <p:nvSpPr>
          <p:cNvPr id="28685" name="Rectangle 13"/>
          <p:cNvSpPr>
            <a:spLocks noChangeArrowheads="1"/>
          </p:cNvSpPr>
          <p:nvPr/>
        </p:nvSpPr>
        <p:spPr bwMode="auto">
          <a:xfrm>
            <a:off x="381000" y="2438400"/>
            <a:ext cx="914400" cy="914400"/>
          </a:xfrm>
          <a:prstGeom prst="rect">
            <a:avLst/>
          </a:prstGeom>
          <a:solidFill>
            <a:srgbClr val="FFCCFF"/>
          </a:solidFill>
          <a:ln w="9525">
            <a:solidFill>
              <a:srgbClr val="000000"/>
            </a:solidFill>
            <a:miter lim="800000"/>
            <a:headEnd/>
            <a:tailEnd/>
          </a:ln>
        </p:spPr>
        <p:txBody>
          <a:bodyPr wrap="none" anchor="ctr"/>
          <a:lstStyle/>
          <a:p>
            <a:pPr algn="ctr"/>
            <a:r>
              <a:rPr lang="en-US" sz="2400">
                <a:solidFill>
                  <a:srgbClr val="000000"/>
                </a:solidFill>
              </a:rPr>
              <a:t>Yr. 4</a:t>
            </a:r>
            <a:endParaRPr lang="en-GB" sz="2400">
              <a:solidFill>
                <a:srgbClr val="000000"/>
              </a:solidFill>
            </a:endParaRPr>
          </a:p>
        </p:txBody>
      </p:sp>
      <p:sp>
        <p:nvSpPr>
          <p:cNvPr id="28686" name="Rectangle 14"/>
          <p:cNvSpPr>
            <a:spLocks noChangeArrowheads="1"/>
          </p:cNvSpPr>
          <p:nvPr/>
        </p:nvSpPr>
        <p:spPr bwMode="auto">
          <a:xfrm>
            <a:off x="381000" y="3352800"/>
            <a:ext cx="914400" cy="914400"/>
          </a:xfrm>
          <a:prstGeom prst="rect">
            <a:avLst/>
          </a:prstGeom>
          <a:solidFill>
            <a:srgbClr val="FFCCFF"/>
          </a:solidFill>
          <a:ln w="9525">
            <a:solidFill>
              <a:srgbClr val="000000"/>
            </a:solidFill>
            <a:miter lim="800000"/>
            <a:headEnd/>
            <a:tailEnd/>
          </a:ln>
        </p:spPr>
        <p:txBody>
          <a:bodyPr wrap="none" anchor="ctr"/>
          <a:lstStyle/>
          <a:p>
            <a:pPr algn="ctr"/>
            <a:r>
              <a:rPr lang="en-US" sz="2400">
                <a:solidFill>
                  <a:srgbClr val="000000"/>
                </a:solidFill>
              </a:rPr>
              <a:t>Yr. 3</a:t>
            </a:r>
            <a:endParaRPr lang="en-GB" sz="2400">
              <a:solidFill>
                <a:srgbClr val="000000"/>
              </a:solidFill>
            </a:endParaRPr>
          </a:p>
        </p:txBody>
      </p:sp>
      <p:sp>
        <p:nvSpPr>
          <p:cNvPr id="28687" name="Rectangle 15"/>
          <p:cNvSpPr>
            <a:spLocks noChangeArrowheads="1"/>
          </p:cNvSpPr>
          <p:nvPr/>
        </p:nvSpPr>
        <p:spPr bwMode="auto">
          <a:xfrm>
            <a:off x="381000" y="4267200"/>
            <a:ext cx="914400" cy="914400"/>
          </a:xfrm>
          <a:prstGeom prst="rect">
            <a:avLst/>
          </a:prstGeom>
          <a:solidFill>
            <a:srgbClr val="FFCCFF"/>
          </a:solidFill>
          <a:ln w="9525">
            <a:solidFill>
              <a:srgbClr val="000000"/>
            </a:solidFill>
            <a:miter lim="800000"/>
            <a:headEnd/>
            <a:tailEnd/>
          </a:ln>
        </p:spPr>
        <p:txBody>
          <a:bodyPr wrap="none" anchor="ctr"/>
          <a:lstStyle/>
          <a:p>
            <a:pPr algn="ctr"/>
            <a:r>
              <a:rPr lang="en-US" sz="2400">
                <a:solidFill>
                  <a:srgbClr val="000000"/>
                </a:solidFill>
              </a:rPr>
              <a:t>Yr. 2</a:t>
            </a:r>
            <a:endParaRPr lang="en-GB" sz="2400">
              <a:solidFill>
                <a:srgbClr val="000000"/>
              </a:solidFill>
            </a:endParaRPr>
          </a:p>
        </p:txBody>
      </p:sp>
      <p:sp>
        <p:nvSpPr>
          <p:cNvPr id="28688" name="Text Box 16"/>
          <p:cNvSpPr txBox="1">
            <a:spLocks noChangeArrowheads="1"/>
          </p:cNvSpPr>
          <p:nvPr/>
        </p:nvSpPr>
        <p:spPr bwMode="auto">
          <a:xfrm>
            <a:off x="1828800" y="3602038"/>
            <a:ext cx="800100" cy="336550"/>
          </a:xfrm>
          <a:prstGeom prst="rect">
            <a:avLst/>
          </a:prstGeom>
          <a:noFill/>
          <a:ln w="9525">
            <a:noFill/>
            <a:miter lim="800000"/>
            <a:headEnd/>
            <a:tailEnd/>
          </a:ln>
        </p:spPr>
        <p:txBody>
          <a:bodyPr wrap="none">
            <a:spAutoFit/>
          </a:bodyPr>
          <a:lstStyle/>
          <a:p>
            <a:r>
              <a:rPr lang="en-US" sz="1600" b="1">
                <a:solidFill>
                  <a:srgbClr val="000000"/>
                </a:solidFill>
              </a:rPr>
              <a:t>K 70%</a:t>
            </a:r>
            <a:endParaRPr lang="en-GB" sz="1600" b="1">
              <a:solidFill>
                <a:srgbClr val="000000"/>
              </a:solidFill>
            </a:endParaRPr>
          </a:p>
        </p:txBody>
      </p:sp>
      <p:sp>
        <p:nvSpPr>
          <p:cNvPr id="28689" name="Text Box 17"/>
          <p:cNvSpPr txBox="1">
            <a:spLocks noChangeArrowheads="1"/>
          </p:cNvSpPr>
          <p:nvPr/>
        </p:nvSpPr>
        <p:spPr bwMode="auto">
          <a:xfrm>
            <a:off x="2667000" y="4876800"/>
            <a:ext cx="612775" cy="581025"/>
          </a:xfrm>
          <a:prstGeom prst="rect">
            <a:avLst/>
          </a:prstGeom>
          <a:noFill/>
          <a:ln w="9525">
            <a:noFill/>
            <a:miter lim="800000"/>
            <a:headEnd/>
            <a:tailEnd/>
          </a:ln>
        </p:spPr>
        <p:txBody>
          <a:bodyPr wrap="none">
            <a:spAutoFit/>
          </a:bodyPr>
          <a:lstStyle/>
          <a:p>
            <a:r>
              <a:rPr lang="en-US" sz="1600" b="1">
                <a:solidFill>
                  <a:srgbClr val="000000"/>
                </a:solidFill>
              </a:rPr>
              <a:t>S&amp;A</a:t>
            </a:r>
          </a:p>
          <a:p>
            <a:r>
              <a:rPr lang="en-US" sz="1600" b="1">
                <a:solidFill>
                  <a:srgbClr val="000000"/>
                </a:solidFill>
              </a:rPr>
              <a:t>30%</a:t>
            </a:r>
            <a:endParaRPr lang="en-GB" sz="1600" b="1">
              <a:solidFill>
                <a:srgbClr val="000000"/>
              </a:solidFill>
            </a:endParaRPr>
          </a:p>
        </p:txBody>
      </p:sp>
      <p:sp>
        <p:nvSpPr>
          <p:cNvPr id="28690" name="Text Box 18"/>
          <p:cNvSpPr txBox="1">
            <a:spLocks noChangeArrowheads="1"/>
          </p:cNvSpPr>
          <p:nvPr/>
        </p:nvSpPr>
        <p:spPr bwMode="auto">
          <a:xfrm>
            <a:off x="3657600" y="3657600"/>
            <a:ext cx="800100" cy="336550"/>
          </a:xfrm>
          <a:prstGeom prst="rect">
            <a:avLst/>
          </a:prstGeom>
          <a:noFill/>
          <a:ln w="9525">
            <a:noFill/>
            <a:miter lim="800000"/>
            <a:headEnd/>
            <a:tailEnd/>
          </a:ln>
        </p:spPr>
        <p:txBody>
          <a:bodyPr wrap="none">
            <a:spAutoFit/>
          </a:bodyPr>
          <a:lstStyle/>
          <a:p>
            <a:r>
              <a:rPr lang="en-US" sz="1600" b="1">
                <a:solidFill>
                  <a:srgbClr val="000000"/>
                </a:solidFill>
              </a:rPr>
              <a:t>K 70%</a:t>
            </a:r>
            <a:endParaRPr lang="en-GB" sz="1600" b="1">
              <a:solidFill>
                <a:srgbClr val="000000"/>
              </a:solidFill>
            </a:endParaRPr>
          </a:p>
        </p:txBody>
      </p:sp>
      <p:sp>
        <p:nvSpPr>
          <p:cNvPr id="28691" name="Text Box 19"/>
          <p:cNvSpPr txBox="1">
            <a:spLocks noChangeArrowheads="1"/>
          </p:cNvSpPr>
          <p:nvPr/>
        </p:nvSpPr>
        <p:spPr bwMode="auto">
          <a:xfrm>
            <a:off x="5638800" y="3629025"/>
            <a:ext cx="800100" cy="336550"/>
          </a:xfrm>
          <a:prstGeom prst="rect">
            <a:avLst/>
          </a:prstGeom>
          <a:noFill/>
          <a:ln w="9525">
            <a:noFill/>
            <a:miter lim="800000"/>
            <a:headEnd/>
            <a:tailEnd/>
          </a:ln>
        </p:spPr>
        <p:txBody>
          <a:bodyPr wrap="none">
            <a:spAutoFit/>
          </a:bodyPr>
          <a:lstStyle/>
          <a:p>
            <a:r>
              <a:rPr lang="en-US" sz="1600" b="1">
                <a:solidFill>
                  <a:srgbClr val="000000"/>
                </a:solidFill>
              </a:rPr>
              <a:t>K 70%</a:t>
            </a:r>
            <a:endParaRPr lang="en-GB" sz="1600" b="1">
              <a:solidFill>
                <a:srgbClr val="000000"/>
              </a:solidFill>
            </a:endParaRPr>
          </a:p>
        </p:txBody>
      </p:sp>
      <p:sp>
        <p:nvSpPr>
          <p:cNvPr id="28692" name="Text Box 20"/>
          <p:cNvSpPr txBox="1">
            <a:spLocks noChangeArrowheads="1"/>
          </p:cNvSpPr>
          <p:nvPr/>
        </p:nvSpPr>
        <p:spPr bwMode="auto">
          <a:xfrm>
            <a:off x="7467600" y="3629025"/>
            <a:ext cx="800100" cy="336550"/>
          </a:xfrm>
          <a:prstGeom prst="rect">
            <a:avLst/>
          </a:prstGeom>
          <a:noFill/>
          <a:ln w="9525">
            <a:noFill/>
            <a:miter lim="800000"/>
            <a:headEnd/>
            <a:tailEnd/>
          </a:ln>
        </p:spPr>
        <p:txBody>
          <a:bodyPr wrap="none">
            <a:spAutoFit/>
          </a:bodyPr>
          <a:lstStyle/>
          <a:p>
            <a:r>
              <a:rPr lang="en-US" sz="1600" b="1">
                <a:solidFill>
                  <a:srgbClr val="000000"/>
                </a:solidFill>
              </a:rPr>
              <a:t>K 70%</a:t>
            </a:r>
            <a:endParaRPr lang="en-GB" sz="1600" b="1">
              <a:solidFill>
                <a:srgbClr val="000000"/>
              </a:solidFill>
            </a:endParaRPr>
          </a:p>
        </p:txBody>
      </p:sp>
      <p:sp>
        <p:nvSpPr>
          <p:cNvPr id="28693" name="Text Box 21"/>
          <p:cNvSpPr txBox="1">
            <a:spLocks noChangeArrowheads="1"/>
          </p:cNvSpPr>
          <p:nvPr/>
        </p:nvSpPr>
        <p:spPr bwMode="auto">
          <a:xfrm>
            <a:off x="4419600" y="2667000"/>
            <a:ext cx="612775" cy="581025"/>
          </a:xfrm>
          <a:prstGeom prst="rect">
            <a:avLst/>
          </a:prstGeom>
          <a:noFill/>
          <a:ln w="9525">
            <a:noFill/>
            <a:miter lim="800000"/>
            <a:headEnd/>
            <a:tailEnd/>
          </a:ln>
        </p:spPr>
        <p:txBody>
          <a:bodyPr wrap="none">
            <a:spAutoFit/>
          </a:bodyPr>
          <a:lstStyle/>
          <a:p>
            <a:r>
              <a:rPr lang="en-US" sz="1600" b="1">
                <a:solidFill>
                  <a:srgbClr val="000000"/>
                </a:solidFill>
              </a:rPr>
              <a:t>S&amp;A</a:t>
            </a:r>
          </a:p>
          <a:p>
            <a:r>
              <a:rPr lang="en-US" sz="1600" b="1">
                <a:solidFill>
                  <a:srgbClr val="000000"/>
                </a:solidFill>
              </a:rPr>
              <a:t>30%</a:t>
            </a:r>
            <a:endParaRPr lang="en-GB" sz="1600" b="1">
              <a:solidFill>
                <a:srgbClr val="000000"/>
              </a:solidFill>
            </a:endParaRPr>
          </a:p>
        </p:txBody>
      </p:sp>
      <p:sp>
        <p:nvSpPr>
          <p:cNvPr id="28694" name="Text Box 22"/>
          <p:cNvSpPr txBox="1">
            <a:spLocks noChangeArrowheads="1"/>
          </p:cNvSpPr>
          <p:nvPr/>
        </p:nvSpPr>
        <p:spPr bwMode="auto">
          <a:xfrm>
            <a:off x="6324600" y="5410200"/>
            <a:ext cx="612775" cy="581025"/>
          </a:xfrm>
          <a:prstGeom prst="rect">
            <a:avLst/>
          </a:prstGeom>
          <a:noFill/>
          <a:ln w="9525">
            <a:noFill/>
            <a:miter lim="800000"/>
            <a:headEnd/>
            <a:tailEnd/>
          </a:ln>
        </p:spPr>
        <p:txBody>
          <a:bodyPr wrap="none">
            <a:spAutoFit/>
          </a:bodyPr>
          <a:lstStyle/>
          <a:p>
            <a:r>
              <a:rPr lang="en-US" sz="1600" b="1">
                <a:solidFill>
                  <a:srgbClr val="000000"/>
                </a:solidFill>
              </a:rPr>
              <a:t>S&amp;A</a:t>
            </a:r>
          </a:p>
          <a:p>
            <a:r>
              <a:rPr lang="en-US" sz="1600" b="1">
                <a:solidFill>
                  <a:srgbClr val="000000"/>
                </a:solidFill>
              </a:rPr>
              <a:t>30%</a:t>
            </a:r>
            <a:endParaRPr lang="en-GB" sz="1600" b="1">
              <a:solidFill>
                <a:srgbClr val="000000"/>
              </a:solidFill>
            </a:endParaRPr>
          </a:p>
        </p:txBody>
      </p:sp>
      <p:sp>
        <p:nvSpPr>
          <p:cNvPr id="28695" name="Text Box 23"/>
          <p:cNvSpPr txBox="1">
            <a:spLocks noChangeArrowheads="1"/>
          </p:cNvSpPr>
          <p:nvPr/>
        </p:nvSpPr>
        <p:spPr bwMode="auto">
          <a:xfrm>
            <a:off x="8153400" y="2514600"/>
            <a:ext cx="612775" cy="581025"/>
          </a:xfrm>
          <a:prstGeom prst="rect">
            <a:avLst/>
          </a:prstGeom>
          <a:noFill/>
          <a:ln w="9525">
            <a:noFill/>
            <a:miter lim="800000"/>
            <a:headEnd/>
            <a:tailEnd/>
          </a:ln>
        </p:spPr>
        <p:txBody>
          <a:bodyPr wrap="none">
            <a:spAutoFit/>
          </a:bodyPr>
          <a:lstStyle/>
          <a:p>
            <a:r>
              <a:rPr lang="en-US" sz="1600" b="1">
                <a:solidFill>
                  <a:srgbClr val="000000"/>
                </a:solidFill>
              </a:rPr>
              <a:t>S&amp;A</a:t>
            </a:r>
          </a:p>
          <a:p>
            <a:r>
              <a:rPr lang="en-US" sz="1600" b="1">
                <a:solidFill>
                  <a:srgbClr val="000000"/>
                </a:solidFill>
              </a:rPr>
              <a:t>30%</a:t>
            </a:r>
            <a:endParaRPr lang="en-GB" sz="1600" b="1">
              <a:solidFill>
                <a:srgbClr val="000000"/>
              </a:solidFill>
            </a:endParaRPr>
          </a:p>
        </p:txBody>
      </p:sp>
      <p:sp>
        <p:nvSpPr>
          <p:cNvPr id="28696" name="Line 24"/>
          <p:cNvSpPr>
            <a:spLocks noChangeShapeType="1"/>
          </p:cNvSpPr>
          <p:nvPr/>
        </p:nvSpPr>
        <p:spPr bwMode="auto">
          <a:xfrm flipV="1">
            <a:off x="1524000" y="2438400"/>
            <a:ext cx="0" cy="3657600"/>
          </a:xfrm>
          <a:prstGeom prst="line">
            <a:avLst/>
          </a:prstGeom>
          <a:noFill/>
          <a:ln w="57150">
            <a:solidFill>
              <a:srgbClr val="000000"/>
            </a:solidFill>
            <a:round/>
            <a:headEnd/>
            <a:tailEnd type="triangle" w="med" len="med"/>
          </a:ln>
        </p:spPr>
        <p:txBody>
          <a:bodyPr/>
          <a:lstStyle/>
          <a:p>
            <a:endParaRPr lang="en-MY"/>
          </a:p>
        </p:txBody>
      </p:sp>
      <p:sp>
        <p:nvSpPr>
          <p:cNvPr id="28697" name="Text Box 25"/>
          <p:cNvSpPr txBox="1">
            <a:spLocks noChangeArrowheads="1"/>
          </p:cNvSpPr>
          <p:nvPr/>
        </p:nvSpPr>
        <p:spPr bwMode="auto">
          <a:xfrm>
            <a:off x="428625" y="1357313"/>
            <a:ext cx="8286750" cy="830262"/>
          </a:xfrm>
          <a:prstGeom prst="rect">
            <a:avLst/>
          </a:prstGeom>
          <a:solidFill>
            <a:srgbClr val="FFCCFF"/>
          </a:solidFill>
          <a:ln w="9525">
            <a:solidFill>
              <a:srgbClr val="000000"/>
            </a:solidFill>
            <a:miter lim="800000"/>
            <a:headEnd/>
            <a:tailEnd/>
          </a:ln>
        </p:spPr>
        <p:txBody>
          <a:bodyPr>
            <a:spAutoFit/>
          </a:bodyPr>
          <a:lstStyle/>
          <a:p>
            <a:pPr algn="ctr"/>
            <a:r>
              <a:rPr lang="en-US" sz="2400">
                <a:solidFill>
                  <a:srgbClr val="000000"/>
                </a:solidFill>
              </a:rPr>
              <a:t>Distribution of </a:t>
            </a:r>
            <a:r>
              <a:rPr lang="en-US" sz="2400">
                <a:solidFill>
                  <a:srgbClr val="FF0000"/>
                </a:solidFill>
              </a:rPr>
              <a:t>K</a:t>
            </a:r>
            <a:r>
              <a:rPr lang="en-US" sz="2400">
                <a:solidFill>
                  <a:srgbClr val="000000"/>
                </a:solidFill>
              </a:rPr>
              <a:t>nowledge, </a:t>
            </a:r>
            <a:r>
              <a:rPr lang="en-US" sz="2400">
                <a:solidFill>
                  <a:srgbClr val="FF0000"/>
                </a:solidFill>
              </a:rPr>
              <a:t>S</a:t>
            </a:r>
            <a:r>
              <a:rPr lang="en-US" sz="2400">
                <a:solidFill>
                  <a:srgbClr val="000000"/>
                </a:solidFill>
              </a:rPr>
              <a:t>kills &amp; </a:t>
            </a:r>
            <a:r>
              <a:rPr lang="en-US" sz="2400">
                <a:solidFill>
                  <a:srgbClr val="FF0000"/>
                </a:solidFill>
              </a:rPr>
              <a:t>A</a:t>
            </a:r>
            <a:r>
              <a:rPr lang="en-US" sz="2400">
                <a:solidFill>
                  <a:srgbClr val="000000"/>
                </a:solidFill>
              </a:rPr>
              <a:t>ttitude </a:t>
            </a:r>
          </a:p>
          <a:p>
            <a:pPr algn="ctr"/>
            <a:r>
              <a:rPr lang="en-US" sz="2400">
                <a:solidFill>
                  <a:srgbClr val="000000"/>
                </a:solidFill>
              </a:rPr>
              <a:t>elements throughout the 4 years</a:t>
            </a:r>
            <a:endParaRPr lang="en-GB" sz="2400">
              <a:solidFill>
                <a:srgbClr val="000000"/>
              </a:solidFill>
            </a:endParaRPr>
          </a:p>
        </p:txBody>
      </p:sp>
      <p:sp>
        <p:nvSpPr>
          <p:cNvPr id="28698" name="Text Box 26"/>
          <p:cNvSpPr txBox="1">
            <a:spLocks noChangeArrowheads="1"/>
          </p:cNvSpPr>
          <p:nvPr/>
        </p:nvSpPr>
        <p:spPr bwMode="auto">
          <a:xfrm>
            <a:off x="2270125" y="6137275"/>
            <a:ext cx="404813" cy="457200"/>
          </a:xfrm>
          <a:prstGeom prst="rect">
            <a:avLst/>
          </a:prstGeom>
          <a:noFill/>
          <a:ln w="9525">
            <a:noFill/>
            <a:miter lim="800000"/>
            <a:headEnd/>
            <a:tailEnd/>
          </a:ln>
        </p:spPr>
        <p:txBody>
          <a:bodyPr wrap="none">
            <a:spAutoFit/>
          </a:bodyPr>
          <a:lstStyle/>
          <a:p>
            <a:r>
              <a:rPr lang="en-US" sz="2400"/>
              <a:t>A</a:t>
            </a:r>
            <a:endParaRPr lang="en-GB" sz="2400"/>
          </a:p>
        </p:txBody>
      </p:sp>
      <p:sp>
        <p:nvSpPr>
          <p:cNvPr id="28699" name="Text Box 27"/>
          <p:cNvSpPr txBox="1">
            <a:spLocks noChangeArrowheads="1"/>
          </p:cNvSpPr>
          <p:nvPr/>
        </p:nvSpPr>
        <p:spPr bwMode="auto">
          <a:xfrm>
            <a:off x="4175125" y="6137275"/>
            <a:ext cx="387350" cy="457200"/>
          </a:xfrm>
          <a:prstGeom prst="rect">
            <a:avLst/>
          </a:prstGeom>
          <a:noFill/>
          <a:ln w="9525">
            <a:noFill/>
            <a:miter lim="800000"/>
            <a:headEnd/>
            <a:tailEnd/>
          </a:ln>
        </p:spPr>
        <p:txBody>
          <a:bodyPr wrap="none">
            <a:spAutoFit/>
          </a:bodyPr>
          <a:lstStyle/>
          <a:p>
            <a:r>
              <a:rPr lang="en-US" sz="2400"/>
              <a:t>B</a:t>
            </a:r>
            <a:endParaRPr lang="en-GB" sz="2400"/>
          </a:p>
        </p:txBody>
      </p:sp>
      <p:sp>
        <p:nvSpPr>
          <p:cNvPr id="28700" name="Text Box 28"/>
          <p:cNvSpPr txBox="1">
            <a:spLocks noChangeArrowheads="1"/>
          </p:cNvSpPr>
          <p:nvPr/>
        </p:nvSpPr>
        <p:spPr bwMode="auto">
          <a:xfrm>
            <a:off x="6003925" y="6096000"/>
            <a:ext cx="387350" cy="457200"/>
          </a:xfrm>
          <a:prstGeom prst="rect">
            <a:avLst/>
          </a:prstGeom>
          <a:noFill/>
          <a:ln w="9525">
            <a:noFill/>
            <a:miter lim="800000"/>
            <a:headEnd/>
            <a:tailEnd/>
          </a:ln>
        </p:spPr>
        <p:txBody>
          <a:bodyPr wrap="none">
            <a:spAutoFit/>
          </a:bodyPr>
          <a:lstStyle/>
          <a:p>
            <a:r>
              <a:rPr lang="en-US" sz="2400"/>
              <a:t>C</a:t>
            </a:r>
            <a:endParaRPr lang="en-GB" sz="2400"/>
          </a:p>
        </p:txBody>
      </p:sp>
      <p:sp>
        <p:nvSpPr>
          <p:cNvPr id="28701" name="Text Box 29"/>
          <p:cNvSpPr txBox="1">
            <a:spLocks noChangeArrowheads="1"/>
          </p:cNvSpPr>
          <p:nvPr/>
        </p:nvSpPr>
        <p:spPr bwMode="auto">
          <a:xfrm>
            <a:off x="7756525" y="6096000"/>
            <a:ext cx="404813" cy="457200"/>
          </a:xfrm>
          <a:prstGeom prst="rect">
            <a:avLst/>
          </a:prstGeom>
          <a:noFill/>
          <a:ln w="9525">
            <a:noFill/>
            <a:miter lim="800000"/>
            <a:headEnd/>
            <a:tailEnd/>
          </a:ln>
        </p:spPr>
        <p:txBody>
          <a:bodyPr wrap="none">
            <a:spAutoFit/>
          </a:bodyPr>
          <a:lstStyle/>
          <a:p>
            <a:r>
              <a:rPr lang="en-US" sz="2400"/>
              <a:t>D</a:t>
            </a:r>
            <a:endParaRPr lang="en-GB" sz="2400"/>
          </a:p>
        </p:txBody>
      </p:sp>
    </p:spTree>
  </p:cSld>
  <p:clrMapOvr>
    <a:masterClrMapping/>
  </p:clrMapOvr>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Footer Placeholder 4"/>
          <p:cNvSpPr>
            <a:spLocks noGrp="1"/>
          </p:cNvSpPr>
          <p:nvPr>
            <p:ph type="ftr" sz="quarter" idx="11"/>
          </p:nvPr>
        </p:nvSpPr>
        <p:spPr>
          <a:noFill/>
        </p:spPr>
        <p:txBody>
          <a:bodyPr/>
          <a:lstStyle/>
          <a:p>
            <a:r>
              <a:rPr lang="en-GB" smtClean="0">
                <a:latin typeface="Times New Roman" pitchFamily="18" charset="0"/>
              </a:rPr>
              <a:t>Megat Johari Megat Mohd Noor</a:t>
            </a:r>
          </a:p>
        </p:txBody>
      </p:sp>
      <p:sp>
        <p:nvSpPr>
          <p:cNvPr id="97283" name="Slide Number Placeholder 5"/>
          <p:cNvSpPr>
            <a:spLocks noGrp="1"/>
          </p:cNvSpPr>
          <p:nvPr>
            <p:ph type="sldNum" sz="quarter" idx="12"/>
          </p:nvPr>
        </p:nvSpPr>
        <p:spPr>
          <a:noFill/>
        </p:spPr>
        <p:txBody>
          <a:bodyPr/>
          <a:lstStyle/>
          <a:p>
            <a:fld id="{0CC6E8E0-FDA6-4EFC-BBCB-C8F6A47BB166}" type="slidenum">
              <a:rPr lang="en-GB" smtClean="0">
                <a:latin typeface="Times New Roman" pitchFamily="18" charset="0"/>
              </a:rPr>
              <a:pPr/>
              <a:t>75</a:t>
            </a:fld>
            <a:endParaRPr lang="en-GB" smtClean="0">
              <a:latin typeface="Times New Roman" pitchFamily="18" charset="0"/>
            </a:endParaRPr>
          </a:p>
        </p:txBody>
      </p:sp>
      <p:sp>
        <p:nvSpPr>
          <p:cNvPr id="97284" name="Rectangle 2"/>
          <p:cNvSpPr>
            <a:spLocks noGrp="1" noChangeArrowheads="1"/>
          </p:cNvSpPr>
          <p:nvPr>
            <p:ph type="title"/>
          </p:nvPr>
        </p:nvSpPr>
        <p:spPr>
          <a:solidFill>
            <a:srgbClr val="FFCCFF"/>
          </a:solidFill>
        </p:spPr>
        <p:txBody>
          <a:bodyPr/>
          <a:lstStyle/>
          <a:p>
            <a:pPr eaLnBrk="1" hangingPunct="1"/>
            <a:r>
              <a:rPr lang="en-US" smtClean="0"/>
              <a:t>Curriculum</a:t>
            </a:r>
            <a:endParaRPr lang="en-GB" smtClean="0"/>
          </a:p>
        </p:txBody>
      </p:sp>
      <p:sp>
        <p:nvSpPr>
          <p:cNvPr id="97285" name="Rectangle 3"/>
          <p:cNvSpPr>
            <a:spLocks noGrp="1" noChangeArrowheads="1"/>
          </p:cNvSpPr>
          <p:nvPr>
            <p:ph type="body" idx="1"/>
          </p:nvPr>
        </p:nvSpPr>
        <p:spPr/>
        <p:txBody>
          <a:bodyPr/>
          <a:lstStyle/>
          <a:p>
            <a:pPr eaLnBrk="1" hangingPunct="1"/>
            <a:r>
              <a:rPr lang="en-US" smtClean="0"/>
              <a:t>50% devoted to project work</a:t>
            </a:r>
          </a:p>
          <a:p>
            <a:pPr eaLnBrk="1" hangingPunct="1"/>
            <a:r>
              <a:rPr lang="en-US" smtClean="0"/>
              <a:t>25% to courses related to the project</a:t>
            </a:r>
          </a:p>
          <a:p>
            <a:pPr eaLnBrk="1" hangingPunct="1"/>
            <a:r>
              <a:rPr lang="en-US" smtClean="0"/>
              <a:t>25% to courses related to the curriculum</a:t>
            </a:r>
          </a:p>
          <a:p>
            <a:pPr eaLnBrk="1" hangingPunct="1"/>
            <a:r>
              <a:rPr lang="en-US" smtClean="0"/>
              <a:t>Theme – increase knowledge, broad range of subjects, professional input</a:t>
            </a:r>
            <a:endParaRPr lang="en-GB" smtClean="0"/>
          </a:p>
        </p:txBody>
      </p:sp>
    </p:spTree>
  </p:cSld>
  <p:clrMapOvr>
    <a:masterClrMapping/>
  </p:clrMapOvr>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Footer Placeholder 3"/>
          <p:cNvSpPr>
            <a:spLocks noGrp="1"/>
          </p:cNvSpPr>
          <p:nvPr>
            <p:ph type="ftr" sz="quarter" idx="11"/>
          </p:nvPr>
        </p:nvSpPr>
        <p:spPr>
          <a:noFill/>
        </p:spPr>
        <p:txBody>
          <a:bodyPr/>
          <a:lstStyle/>
          <a:p>
            <a:r>
              <a:rPr lang="en-GB" smtClean="0">
                <a:latin typeface="Times New Roman" pitchFamily="18" charset="0"/>
              </a:rPr>
              <a:t>Megat Johari Megat Mohd Noor</a:t>
            </a:r>
          </a:p>
        </p:txBody>
      </p:sp>
      <p:sp>
        <p:nvSpPr>
          <p:cNvPr id="98307" name="Slide Number Placeholder 4"/>
          <p:cNvSpPr>
            <a:spLocks noGrp="1"/>
          </p:cNvSpPr>
          <p:nvPr>
            <p:ph type="sldNum" sz="quarter" idx="12"/>
          </p:nvPr>
        </p:nvSpPr>
        <p:spPr>
          <a:noFill/>
        </p:spPr>
        <p:txBody>
          <a:bodyPr/>
          <a:lstStyle/>
          <a:p>
            <a:fld id="{3A0638DB-D154-49AF-A8F2-59E44BF31280}" type="slidenum">
              <a:rPr lang="en-GB" smtClean="0">
                <a:latin typeface="Times New Roman" pitchFamily="18" charset="0"/>
              </a:rPr>
              <a:pPr/>
              <a:t>76</a:t>
            </a:fld>
            <a:endParaRPr lang="en-GB" smtClean="0">
              <a:latin typeface="Times New Roman" pitchFamily="18" charset="0"/>
            </a:endParaRPr>
          </a:p>
        </p:txBody>
      </p:sp>
      <p:sp>
        <p:nvSpPr>
          <p:cNvPr id="98308" name="Rectangle 2"/>
          <p:cNvSpPr>
            <a:spLocks noGrp="1" noChangeArrowheads="1"/>
          </p:cNvSpPr>
          <p:nvPr>
            <p:ph type="title"/>
          </p:nvPr>
        </p:nvSpPr>
        <p:spPr>
          <a:solidFill>
            <a:srgbClr val="FFCCFF"/>
          </a:solidFill>
        </p:spPr>
        <p:txBody>
          <a:bodyPr/>
          <a:lstStyle/>
          <a:p>
            <a:pPr eaLnBrk="1" hangingPunct="1"/>
            <a:r>
              <a:rPr lang="en-US" smtClean="0"/>
              <a:t>Lecture &amp; Project</a:t>
            </a:r>
            <a:endParaRPr lang="en-GB" smtClean="0"/>
          </a:p>
        </p:txBody>
      </p:sp>
      <p:sp>
        <p:nvSpPr>
          <p:cNvPr id="98309" name="Rectangle 3"/>
          <p:cNvSpPr>
            <a:spLocks noChangeArrowheads="1"/>
          </p:cNvSpPr>
          <p:nvPr/>
        </p:nvSpPr>
        <p:spPr bwMode="auto">
          <a:xfrm>
            <a:off x="1295400" y="2602632"/>
            <a:ext cx="6934200" cy="2057400"/>
          </a:xfrm>
          <a:prstGeom prst="rect">
            <a:avLst/>
          </a:prstGeom>
          <a:solidFill>
            <a:srgbClr val="FFFF00"/>
          </a:solidFill>
          <a:ln w="12700" cap="sq">
            <a:solidFill>
              <a:srgbClr val="800000"/>
            </a:solidFill>
            <a:miter lim="800000"/>
            <a:headEnd type="none" w="sm" len="sm"/>
            <a:tailEnd type="none" w="sm" len="sm"/>
          </a:ln>
        </p:spPr>
        <p:txBody>
          <a:bodyPr wrap="none" anchor="ctr"/>
          <a:lstStyle/>
          <a:p>
            <a:pPr algn="ctr"/>
            <a:r>
              <a:rPr lang="en-US" sz="2800"/>
              <a:t>Course                                        </a:t>
            </a:r>
          </a:p>
          <a:p>
            <a:pPr algn="ctr"/>
            <a:endParaRPr lang="en-US" sz="2800"/>
          </a:p>
          <a:p>
            <a:pPr algn="ctr"/>
            <a:r>
              <a:rPr lang="en-US" sz="2800"/>
              <a:t>Project work</a:t>
            </a:r>
            <a:endParaRPr lang="en-GB" sz="2800"/>
          </a:p>
        </p:txBody>
      </p:sp>
      <p:sp>
        <p:nvSpPr>
          <p:cNvPr id="98310" name="Line 4"/>
          <p:cNvSpPr>
            <a:spLocks noChangeShapeType="1"/>
          </p:cNvSpPr>
          <p:nvPr/>
        </p:nvSpPr>
        <p:spPr bwMode="auto">
          <a:xfrm>
            <a:off x="2438400" y="2602632"/>
            <a:ext cx="0" cy="2057400"/>
          </a:xfrm>
          <a:prstGeom prst="line">
            <a:avLst/>
          </a:prstGeom>
          <a:noFill/>
          <a:ln w="12700" cap="sq">
            <a:solidFill>
              <a:srgbClr val="800000"/>
            </a:solidFill>
            <a:round/>
            <a:headEnd type="none" w="sm" len="sm"/>
            <a:tailEnd type="none" w="sm" len="sm"/>
          </a:ln>
        </p:spPr>
        <p:txBody>
          <a:bodyPr wrap="none"/>
          <a:lstStyle/>
          <a:p>
            <a:endParaRPr lang="en-MY" sz="2800"/>
          </a:p>
        </p:txBody>
      </p:sp>
      <p:sp>
        <p:nvSpPr>
          <p:cNvPr id="98311" name="Line 5"/>
          <p:cNvSpPr>
            <a:spLocks noChangeShapeType="1"/>
          </p:cNvSpPr>
          <p:nvPr/>
        </p:nvSpPr>
        <p:spPr bwMode="auto">
          <a:xfrm>
            <a:off x="7010400" y="2602632"/>
            <a:ext cx="0" cy="2057400"/>
          </a:xfrm>
          <a:prstGeom prst="line">
            <a:avLst/>
          </a:prstGeom>
          <a:noFill/>
          <a:ln w="12700" cap="sq">
            <a:solidFill>
              <a:srgbClr val="800000"/>
            </a:solidFill>
            <a:round/>
            <a:headEnd type="none" w="sm" len="sm"/>
            <a:tailEnd type="none" w="sm" len="sm"/>
          </a:ln>
        </p:spPr>
        <p:txBody>
          <a:bodyPr wrap="none"/>
          <a:lstStyle/>
          <a:p>
            <a:endParaRPr lang="en-MY" sz="2800"/>
          </a:p>
        </p:txBody>
      </p:sp>
      <p:sp>
        <p:nvSpPr>
          <p:cNvPr id="98312" name="Line 6"/>
          <p:cNvSpPr>
            <a:spLocks noChangeShapeType="1"/>
          </p:cNvSpPr>
          <p:nvPr/>
        </p:nvSpPr>
        <p:spPr bwMode="auto">
          <a:xfrm flipV="1">
            <a:off x="2438400" y="3059832"/>
            <a:ext cx="4572000" cy="1066800"/>
          </a:xfrm>
          <a:prstGeom prst="line">
            <a:avLst/>
          </a:prstGeom>
          <a:noFill/>
          <a:ln w="12700" cap="sq">
            <a:solidFill>
              <a:srgbClr val="800000"/>
            </a:solidFill>
            <a:round/>
            <a:headEnd type="none" w="sm" len="sm"/>
            <a:tailEnd type="none" w="sm" len="sm"/>
          </a:ln>
        </p:spPr>
        <p:txBody>
          <a:bodyPr wrap="none"/>
          <a:lstStyle/>
          <a:p>
            <a:endParaRPr lang="en-MY" sz="2800"/>
          </a:p>
        </p:txBody>
      </p:sp>
      <p:sp>
        <p:nvSpPr>
          <p:cNvPr id="98313" name="Text Box 7"/>
          <p:cNvSpPr txBox="1">
            <a:spLocks noChangeArrowheads="1"/>
          </p:cNvSpPr>
          <p:nvPr/>
        </p:nvSpPr>
        <p:spPr bwMode="auto">
          <a:xfrm>
            <a:off x="6019800" y="1916832"/>
            <a:ext cx="2819400" cy="523220"/>
          </a:xfrm>
          <a:prstGeom prst="rect">
            <a:avLst/>
          </a:prstGeom>
          <a:noFill/>
          <a:ln w="12700" cap="sq">
            <a:noFill/>
            <a:miter lim="800000"/>
            <a:headEnd type="none" w="sm" len="sm"/>
            <a:tailEnd type="none" w="sm" len="sm"/>
          </a:ln>
        </p:spPr>
        <p:txBody>
          <a:bodyPr>
            <a:spAutoFit/>
          </a:bodyPr>
          <a:lstStyle/>
          <a:p>
            <a:pPr>
              <a:spcBef>
                <a:spcPct val="50000"/>
              </a:spcBef>
            </a:pPr>
            <a:r>
              <a:rPr lang="en-US" sz="2800" dirty="0"/>
              <a:t>              </a:t>
            </a:r>
            <a:r>
              <a:rPr lang="en-US" sz="2800" dirty="0" smtClean="0"/>
              <a:t>Evaluation</a:t>
            </a:r>
            <a:endParaRPr lang="en-GB" sz="2800" dirty="0"/>
          </a:p>
        </p:txBody>
      </p:sp>
      <p:sp>
        <p:nvSpPr>
          <p:cNvPr id="98314" name="Text Box 8"/>
          <p:cNvSpPr txBox="1">
            <a:spLocks noChangeArrowheads="1"/>
          </p:cNvSpPr>
          <p:nvPr/>
        </p:nvSpPr>
        <p:spPr bwMode="auto">
          <a:xfrm>
            <a:off x="685800" y="1993032"/>
            <a:ext cx="2286000" cy="523220"/>
          </a:xfrm>
          <a:prstGeom prst="rect">
            <a:avLst/>
          </a:prstGeom>
          <a:noFill/>
          <a:ln w="12700" cap="sq">
            <a:noFill/>
            <a:miter lim="800000"/>
            <a:headEnd type="none" w="sm" len="sm"/>
            <a:tailEnd type="none" w="sm" len="sm"/>
          </a:ln>
        </p:spPr>
        <p:txBody>
          <a:bodyPr>
            <a:spAutoFit/>
          </a:bodyPr>
          <a:lstStyle/>
          <a:p>
            <a:pPr>
              <a:spcBef>
                <a:spcPct val="50000"/>
              </a:spcBef>
            </a:pPr>
            <a:r>
              <a:rPr lang="en-US" sz="2800"/>
              <a:t>Introduction</a:t>
            </a:r>
            <a:endParaRPr lang="en-GB" sz="2800"/>
          </a:p>
        </p:txBody>
      </p:sp>
    </p:spTree>
  </p:cSld>
  <p:clrMapOvr>
    <a:masterClrMapping/>
  </p:clrMapOvr>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Footer Placeholder 3"/>
          <p:cNvSpPr>
            <a:spLocks noGrp="1"/>
          </p:cNvSpPr>
          <p:nvPr>
            <p:ph type="ftr" sz="quarter" idx="11"/>
          </p:nvPr>
        </p:nvSpPr>
        <p:spPr>
          <a:noFill/>
        </p:spPr>
        <p:txBody>
          <a:bodyPr/>
          <a:lstStyle/>
          <a:p>
            <a:r>
              <a:rPr lang="en-GB" smtClean="0">
                <a:latin typeface="Times New Roman" pitchFamily="18" charset="0"/>
              </a:rPr>
              <a:t>Megat Johari Megat Mohd Noor</a:t>
            </a:r>
          </a:p>
        </p:txBody>
      </p:sp>
      <p:sp>
        <p:nvSpPr>
          <p:cNvPr id="99331" name="Slide Number Placeholder 4"/>
          <p:cNvSpPr>
            <a:spLocks noGrp="1"/>
          </p:cNvSpPr>
          <p:nvPr>
            <p:ph type="sldNum" sz="quarter" idx="12"/>
          </p:nvPr>
        </p:nvSpPr>
        <p:spPr>
          <a:noFill/>
        </p:spPr>
        <p:txBody>
          <a:bodyPr/>
          <a:lstStyle/>
          <a:p>
            <a:fld id="{0761BDB0-EBDB-46EF-9022-3CED66EFB534}" type="slidenum">
              <a:rPr lang="en-GB" smtClean="0">
                <a:latin typeface="Times New Roman" pitchFamily="18" charset="0"/>
              </a:rPr>
              <a:pPr/>
              <a:t>77</a:t>
            </a:fld>
            <a:endParaRPr lang="en-GB" smtClean="0">
              <a:latin typeface="Times New Roman" pitchFamily="18" charset="0"/>
            </a:endParaRPr>
          </a:p>
        </p:txBody>
      </p:sp>
      <p:sp>
        <p:nvSpPr>
          <p:cNvPr id="99332" name="Rectangle 2"/>
          <p:cNvSpPr>
            <a:spLocks noGrp="1" noChangeArrowheads="1"/>
          </p:cNvSpPr>
          <p:nvPr>
            <p:ph type="title"/>
          </p:nvPr>
        </p:nvSpPr>
        <p:spPr>
          <a:xfrm>
            <a:off x="0" y="0"/>
            <a:ext cx="9144000" cy="1916832"/>
          </a:xfrm>
          <a:solidFill>
            <a:srgbClr val="FFFF00"/>
          </a:solidFill>
        </p:spPr>
        <p:txBody>
          <a:bodyPr>
            <a:normAutofit fontScale="90000"/>
          </a:bodyPr>
          <a:lstStyle/>
          <a:p>
            <a:pPr eaLnBrk="1" hangingPunct="1"/>
            <a:r>
              <a:rPr lang="en-US" dirty="0" smtClean="0"/>
              <a:t>Problem </a:t>
            </a:r>
            <a:r>
              <a:rPr lang="en-US" dirty="0" err="1" smtClean="0"/>
              <a:t>Organised</a:t>
            </a:r>
            <a:r>
              <a:rPr lang="en-US" dirty="0" smtClean="0"/>
              <a:t> Project Work</a:t>
            </a:r>
            <a:br>
              <a:rPr lang="en-US" dirty="0" smtClean="0"/>
            </a:br>
            <a:r>
              <a:rPr lang="en-US" dirty="0" smtClean="0"/>
              <a:t>or POPBL (Project Oriented Problem Based Learning)</a:t>
            </a:r>
            <a:endParaRPr lang="en-GB" dirty="0" smtClean="0"/>
          </a:p>
        </p:txBody>
      </p:sp>
      <p:sp>
        <p:nvSpPr>
          <p:cNvPr id="99333" name="Rectangle 3"/>
          <p:cNvSpPr>
            <a:spLocks noChangeArrowheads="1"/>
          </p:cNvSpPr>
          <p:nvPr/>
        </p:nvSpPr>
        <p:spPr bwMode="auto">
          <a:xfrm>
            <a:off x="381000" y="3352800"/>
            <a:ext cx="2667000" cy="1143000"/>
          </a:xfrm>
          <a:prstGeom prst="rect">
            <a:avLst/>
          </a:prstGeom>
          <a:solidFill>
            <a:srgbClr val="0000FF"/>
          </a:solidFill>
          <a:ln w="12700" cap="sq">
            <a:solidFill>
              <a:schemeClr val="tx1"/>
            </a:solidFill>
            <a:miter lim="800000"/>
            <a:headEnd type="none" w="sm" len="sm"/>
            <a:tailEnd type="none" w="sm" len="sm"/>
          </a:ln>
        </p:spPr>
        <p:txBody>
          <a:bodyPr wrap="none" anchor="ctr"/>
          <a:lstStyle/>
          <a:p>
            <a:pPr algn="ctr"/>
            <a:r>
              <a:rPr lang="en-US" sz="2400" b="1">
                <a:solidFill>
                  <a:schemeClr val="bg1"/>
                </a:solidFill>
              </a:rPr>
              <a:t>Problem Analysis</a:t>
            </a:r>
            <a:endParaRPr lang="en-GB" sz="2400" b="1">
              <a:solidFill>
                <a:schemeClr val="bg1"/>
              </a:solidFill>
            </a:endParaRPr>
          </a:p>
        </p:txBody>
      </p:sp>
      <p:sp>
        <p:nvSpPr>
          <p:cNvPr id="99334" name="Rectangle 4"/>
          <p:cNvSpPr>
            <a:spLocks noChangeArrowheads="1"/>
          </p:cNvSpPr>
          <p:nvPr/>
        </p:nvSpPr>
        <p:spPr bwMode="auto">
          <a:xfrm>
            <a:off x="3505200" y="3352800"/>
            <a:ext cx="2438400" cy="1143000"/>
          </a:xfrm>
          <a:prstGeom prst="rect">
            <a:avLst/>
          </a:prstGeom>
          <a:solidFill>
            <a:srgbClr val="0000FF"/>
          </a:solidFill>
          <a:ln w="12700" cap="sq">
            <a:solidFill>
              <a:schemeClr val="tx1"/>
            </a:solidFill>
            <a:miter lim="800000"/>
            <a:headEnd type="none" w="sm" len="sm"/>
            <a:tailEnd type="none" w="sm" len="sm"/>
          </a:ln>
        </p:spPr>
        <p:txBody>
          <a:bodyPr wrap="none" anchor="ctr"/>
          <a:lstStyle/>
          <a:p>
            <a:pPr algn="ctr"/>
            <a:r>
              <a:rPr lang="en-US" sz="2400" b="1">
                <a:solidFill>
                  <a:schemeClr val="bg1"/>
                </a:solidFill>
              </a:rPr>
              <a:t>Problem Solving</a:t>
            </a:r>
            <a:endParaRPr lang="en-GB" sz="2400" b="1">
              <a:solidFill>
                <a:schemeClr val="bg1"/>
              </a:solidFill>
            </a:endParaRPr>
          </a:p>
        </p:txBody>
      </p:sp>
      <p:sp>
        <p:nvSpPr>
          <p:cNvPr id="99335" name="Rectangle 5"/>
          <p:cNvSpPr>
            <a:spLocks noChangeArrowheads="1"/>
          </p:cNvSpPr>
          <p:nvPr/>
        </p:nvSpPr>
        <p:spPr bwMode="auto">
          <a:xfrm>
            <a:off x="6324600" y="3352800"/>
            <a:ext cx="2514600" cy="1143000"/>
          </a:xfrm>
          <a:prstGeom prst="rect">
            <a:avLst/>
          </a:prstGeom>
          <a:solidFill>
            <a:srgbClr val="0000FF"/>
          </a:solidFill>
          <a:ln w="12700" cap="sq">
            <a:solidFill>
              <a:schemeClr val="tx1"/>
            </a:solidFill>
            <a:miter lim="800000"/>
            <a:headEnd type="none" w="sm" len="sm"/>
            <a:tailEnd type="none" w="sm" len="sm"/>
          </a:ln>
        </p:spPr>
        <p:txBody>
          <a:bodyPr wrap="none" anchor="ctr"/>
          <a:lstStyle/>
          <a:p>
            <a:pPr algn="ctr"/>
            <a:r>
              <a:rPr lang="en-US" sz="2400" b="1">
                <a:solidFill>
                  <a:schemeClr val="bg1"/>
                </a:solidFill>
              </a:rPr>
              <a:t>Report</a:t>
            </a:r>
            <a:endParaRPr lang="en-GB" sz="2400" b="1">
              <a:solidFill>
                <a:schemeClr val="bg1"/>
              </a:solidFill>
            </a:endParaRPr>
          </a:p>
        </p:txBody>
      </p:sp>
      <p:sp>
        <p:nvSpPr>
          <p:cNvPr id="99336" name="Rectangle 6"/>
          <p:cNvSpPr>
            <a:spLocks noChangeArrowheads="1"/>
          </p:cNvSpPr>
          <p:nvPr/>
        </p:nvSpPr>
        <p:spPr bwMode="auto">
          <a:xfrm>
            <a:off x="381000" y="2286000"/>
            <a:ext cx="2590800" cy="609600"/>
          </a:xfrm>
          <a:prstGeom prst="rect">
            <a:avLst/>
          </a:prstGeom>
          <a:solidFill>
            <a:srgbClr val="0000FF"/>
          </a:solidFill>
          <a:ln w="12700" cap="sq">
            <a:solidFill>
              <a:schemeClr val="tx1"/>
            </a:solidFill>
            <a:miter lim="800000"/>
            <a:headEnd type="none" w="sm" len="sm"/>
            <a:tailEnd type="none" w="sm" len="sm"/>
          </a:ln>
        </p:spPr>
        <p:txBody>
          <a:bodyPr wrap="none" anchor="ctr"/>
          <a:lstStyle/>
          <a:p>
            <a:pPr algn="ctr"/>
            <a:r>
              <a:rPr lang="en-US" sz="2400" b="1">
                <a:solidFill>
                  <a:schemeClr val="bg1"/>
                </a:solidFill>
              </a:rPr>
              <a:t>Literature</a:t>
            </a:r>
            <a:endParaRPr lang="en-GB" sz="2400" b="1">
              <a:solidFill>
                <a:schemeClr val="bg1"/>
              </a:solidFill>
            </a:endParaRPr>
          </a:p>
        </p:txBody>
      </p:sp>
      <p:sp>
        <p:nvSpPr>
          <p:cNvPr id="99337" name="Rectangle 7"/>
          <p:cNvSpPr>
            <a:spLocks noChangeArrowheads="1"/>
          </p:cNvSpPr>
          <p:nvPr/>
        </p:nvSpPr>
        <p:spPr bwMode="auto">
          <a:xfrm>
            <a:off x="3505200" y="2209800"/>
            <a:ext cx="2362200" cy="685800"/>
          </a:xfrm>
          <a:prstGeom prst="rect">
            <a:avLst/>
          </a:prstGeom>
          <a:solidFill>
            <a:srgbClr val="0000FF"/>
          </a:solidFill>
          <a:ln w="12700" cap="sq">
            <a:solidFill>
              <a:schemeClr val="tx1"/>
            </a:solidFill>
            <a:miter lim="800000"/>
            <a:headEnd type="none" w="sm" len="sm"/>
            <a:tailEnd type="none" w="sm" len="sm"/>
          </a:ln>
        </p:spPr>
        <p:txBody>
          <a:bodyPr wrap="none" anchor="ctr"/>
          <a:lstStyle/>
          <a:p>
            <a:pPr algn="ctr"/>
            <a:r>
              <a:rPr lang="en-US" sz="2400" b="1">
                <a:solidFill>
                  <a:schemeClr val="bg1"/>
                </a:solidFill>
              </a:rPr>
              <a:t>Lectures</a:t>
            </a:r>
            <a:endParaRPr lang="en-GB" sz="2400" b="1">
              <a:solidFill>
                <a:schemeClr val="bg1"/>
              </a:solidFill>
            </a:endParaRPr>
          </a:p>
        </p:txBody>
      </p:sp>
      <p:sp>
        <p:nvSpPr>
          <p:cNvPr id="99338" name="Rectangle 8"/>
          <p:cNvSpPr>
            <a:spLocks noChangeArrowheads="1"/>
          </p:cNvSpPr>
          <p:nvPr/>
        </p:nvSpPr>
        <p:spPr bwMode="auto">
          <a:xfrm>
            <a:off x="6324600" y="2133600"/>
            <a:ext cx="2362200" cy="685800"/>
          </a:xfrm>
          <a:prstGeom prst="rect">
            <a:avLst/>
          </a:prstGeom>
          <a:solidFill>
            <a:srgbClr val="0000FF"/>
          </a:solidFill>
          <a:ln w="12700" cap="sq">
            <a:solidFill>
              <a:schemeClr val="tx1"/>
            </a:solidFill>
            <a:miter lim="800000"/>
            <a:headEnd type="none" w="sm" len="sm"/>
            <a:tailEnd type="none" w="sm" len="sm"/>
          </a:ln>
        </p:spPr>
        <p:txBody>
          <a:bodyPr wrap="none" anchor="ctr"/>
          <a:lstStyle/>
          <a:p>
            <a:pPr algn="ctr"/>
            <a:r>
              <a:rPr lang="en-US" sz="2400" b="1">
                <a:solidFill>
                  <a:schemeClr val="bg1"/>
                </a:solidFill>
              </a:rPr>
              <a:t>Group Studies</a:t>
            </a:r>
            <a:endParaRPr lang="en-GB" sz="2400" b="1">
              <a:solidFill>
                <a:schemeClr val="bg1"/>
              </a:solidFill>
            </a:endParaRPr>
          </a:p>
        </p:txBody>
      </p:sp>
      <p:sp>
        <p:nvSpPr>
          <p:cNvPr id="99339" name="Rectangle 9"/>
          <p:cNvSpPr>
            <a:spLocks noChangeArrowheads="1"/>
          </p:cNvSpPr>
          <p:nvPr/>
        </p:nvSpPr>
        <p:spPr bwMode="auto">
          <a:xfrm>
            <a:off x="457200" y="5105400"/>
            <a:ext cx="2590800" cy="609600"/>
          </a:xfrm>
          <a:prstGeom prst="rect">
            <a:avLst/>
          </a:prstGeom>
          <a:solidFill>
            <a:srgbClr val="0000FF"/>
          </a:solidFill>
          <a:ln w="12700" cap="sq">
            <a:solidFill>
              <a:schemeClr val="tx1"/>
            </a:solidFill>
            <a:miter lim="800000"/>
            <a:headEnd type="none" w="sm" len="sm"/>
            <a:tailEnd type="none" w="sm" len="sm"/>
          </a:ln>
        </p:spPr>
        <p:txBody>
          <a:bodyPr wrap="none" anchor="ctr"/>
          <a:lstStyle/>
          <a:p>
            <a:pPr algn="ctr"/>
            <a:r>
              <a:rPr lang="en-US" sz="2400" b="1">
                <a:solidFill>
                  <a:schemeClr val="bg1"/>
                </a:solidFill>
              </a:rPr>
              <a:t>Tutorials</a:t>
            </a:r>
            <a:endParaRPr lang="en-GB" sz="2400" b="1">
              <a:solidFill>
                <a:schemeClr val="bg1"/>
              </a:solidFill>
            </a:endParaRPr>
          </a:p>
        </p:txBody>
      </p:sp>
      <p:sp>
        <p:nvSpPr>
          <p:cNvPr id="99340" name="Rectangle 10"/>
          <p:cNvSpPr>
            <a:spLocks noChangeArrowheads="1"/>
          </p:cNvSpPr>
          <p:nvPr/>
        </p:nvSpPr>
        <p:spPr bwMode="auto">
          <a:xfrm>
            <a:off x="3505200" y="5105400"/>
            <a:ext cx="2438400" cy="609600"/>
          </a:xfrm>
          <a:prstGeom prst="rect">
            <a:avLst/>
          </a:prstGeom>
          <a:solidFill>
            <a:srgbClr val="0000FF"/>
          </a:solidFill>
          <a:ln w="12700" cap="sq">
            <a:solidFill>
              <a:schemeClr val="tx1"/>
            </a:solidFill>
            <a:miter lim="800000"/>
            <a:headEnd type="none" w="sm" len="sm"/>
            <a:tailEnd type="none" w="sm" len="sm"/>
          </a:ln>
        </p:spPr>
        <p:txBody>
          <a:bodyPr wrap="none" anchor="ctr"/>
          <a:lstStyle/>
          <a:p>
            <a:pPr algn="ctr"/>
            <a:r>
              <a:rPr lang="en-US" sz="2400" b="1">
                <a:solidFill>
                  <a:schemeClr val="bg1"/>
                </a:solidFill>
              </a:rPr>
              <a:t>Field Work</a:t>
            </a:r>
            <a:endParaRPr lang="en-GB" sz="2400" b="1">
              <a:solidFill>
                <a:schemeClr val="bg1"/>
              </a:solidFill>
            </a:endParaRPr>
          </a:p>
        </p:txBody>
      </p:sp>
      <p:sp>
        <p:nvSpPr>
          <p:cNvPr id="99341" name="Rectangle 11"/>
          <p:cNvSpPr>
            <a:spLocks noChangeArrowheads="1"/>
          </p:cNvSpPr>
          <p:nvPr/>
        </p:nvSpPr>
        <p:spPr bwMode="auto">
          <a:xfrm>
            <a:off x="6324600" y="5105400"/>
            <a:ext cx="2438400" cy="609600"/>
          </a:xfrm>
          <a:prstGeom prst="rect">
            <a:avLst/>
          </a:prstGeom>
          <a:solidFill>
            <a:srgbClr val="0000FF"/>
          </a:solidFill>
          <a:ln w="12700" cap="sq">
            <a:solidFill>
              <a:schemeClr val="tx1"/>
            </a:solidFill>
            <a:miter lim="800000"/>
            <a:headEnd type="none" w="sm" len="sm"/>
            <a:tailEnd type="none" w="sm" len="sm"/>
          </a:ln>
        </p:spPr>
        <p:txBody>
          <a:bodyPr wrap="none" anchor="ctr"/>
          <a:lstStyle/>
          <a:p>
            <a:pPr algn="ctr"/>
            <a:r>
              <a:rPr lang="en-US" sz="2400" b="1">
                <a:solidFill>
                  <a:schemeClr val="bg1"/>
                </a:solidFill>
              </a:rPr>
              <a:t>Experiment</a:t>
            </a:r>
            <a:endParaRPr lang="en-GB" sz="2400" b="1">
              <a:solidFill>
                <a:schemeClr val="bg1"/>
              </a:solidFill>
            </a:endParaRPr>
          </a:p>
        </p:txBody>
      </p:sp>
      <p:sp>
        <p:nvSpPr>
          <p:cNvPr id="99342" name="Line 12"/>
          <p:cNvSpPr>
            <a:spLocks noChangeShapeType="1"/>
          </p:cNvSpPr>
          <p:nvPr/>
        </p:nvSpPr>
        <p:spPr bwMode="auto">
          <a:xfrm>
            <a:off x="3048000" y="3962400"/>
            <a:ext cx="457200" cy="0"/>
          </a:xfrm>
          <a:prstGeom prst="line">
            <a:avLst/>
          </a:prstGeom>
          <a:noFill/>
          <a:ln w="76200" cap="sq">
            <a:solidFill>
              <a:schemeClr val="tx1"/>
            </a:solidFill>
            <a:round/>
            <a:headEnd type="none" w="sm" len="sm"/>
            <a:tailEnd type="triangle" w="med" len="med"/>
          </a:ln>
        </p:spPr>
        <p:txBody>
          <a:bodyPr wrap="none"/>
          <a:lstStyle/>
          <a:p>
            <a:endParaRPr lang="en-MY" sz="2400" b="1">
              <a:solidFill>
                <a:schemeClr val="bg1"/>
              </a:solidFill>
            </a:endParaRPr>
          </a:p>
        </p:txBody>
      </p:sp>
      <p:sp>
        <p:nvSpPr>
          <p:cNvPr id="99343" name="Line 13"/>
          <p:cNvSpPr>
            <a:spLocks noChangeShapeType="1"/>
          </p:cNvSpPr>
          <p:nvPr/>
        </p:nvSpPr>
        <p:spPr bwMode="auto">
          <a:xfrm>
            <a:off x="5943600" y="3962400"/>
            <a:ext cx="381000" cy="0"/>
          </a:xfrm>
          <a:prstGeom prst="line">
            <a:avLst/>
          </a:prstGeom>
          <a:noFill/>
          <a:ln w="76200" cap="sq">
            <a:solidFill>
              <a:schemeClr val="tx1"/>
            </a:solidFill>
            <a:round/>
            <a:headEnd type="none" w="sm" len="sm"/>
            <a:tailEnd type="triangle" w="med" len="med"/>
          </a:ln>
        </p:spPr>
        <p:txBody>
          <a:bodyPr wrap="none"/>
          <a:lstStyle/>
          <a:p>
            <a:endParaRPr lang="en-MY" sz="2400" b="1">
              <a:solidFill>
                <a:schemeClr val="bg1"/>
              </a:solidFill>
            </a:endParaRPr>
          </a:p>
        </p:txBody>
      </p:sp>
      <p:sp>
        <p:nvSpPr>
          <p:cNvPr id="99344" name="Line 14"/>
          <p:cNvSpPr>
            <a:spLocks noChangeShapeType="1"/>
          </p:cNvSpPr>
          <p:nvPr/>
        </p:nvSpPr>
        <p:spPr bwMode="auto">
          <a:xfrm flipV="1">
            <a:off x="1905000" y="4495800"/>
            <a:ext cx="2057400" cy="609600"/>
          </a:xfrm>
          <a:prstGeom prst="line">
            <a:avLst/>
          </a:prstGeom>
          <a:noFill/>
          <a:ln w="12700" cap="sq">
            <a:solidFill>
              <a:schemeClr val="tx1"/>
            </a:solidFill>
            <a:round/>
            <a:headEnd type="none" w="sm" len="sm"/>
            <a:tailEnd type="triangle" w="sm" len="sm"/>
          </a:ln>
        </p:spPr>
        <p:txBody>
          <a:bodyPr wrap="none"/>
          <a:lstStyle/>
          <a:p>
            <a:endParaRPr lang="en-MY" sz="2400" b="1">
              <a:solidFill>
                <a:schemeClr val="bg1"/>
              </a:solidFill>
            </a:endParaRPr>
          </a:p>
        </p:txBody>
      </p:sp>
      <p:sp>
        <p:nvSpPr>
          <p:cNvPr id="99345" name="Line 15"/>
          <p:cNvSpPr>
            <a:spLocks noChangeShapeType="1"/>
          </p:cNvSpPr>
          <p:nvPr/>
        </p:nvSpPr>
        <p:spPr bwMode="auto">
          <a:xfrm>
            <a:off x="1828800" y="2895600"/>
            <a:ext cx="2133600" cy="381000"/>
          </a:xfrm>
          <a:prstGeom prst="line">
            <a:avLst/>
          </a:prstGeom>
          <a:noFill/>
          <a:ln w="12700" cap="sq">
            <a:solidFill>
              <a:schemeClr val="tx1"/>
            </a:solidFill>
            <a:round/>
            <a:headEnd type="none" w="sm" len="sm"/>
            <a:tailEnd type="triangle" w="sm" len="sm"/>
          </a:ln>
        </p:spPr>
        <p:txBody>
          <a:bodyPr wrap="none"/>
          <a:lstStyle/>
          <a:p>
            <a:endParaRPr lang="en-MY" sz="2400" b="1">
              <a:solidFill>
                <a:schemeClr val="bg1"/>
              </a:solidFill>
            </a:endParaRPr>
          </a:p>
        </p:txBody>
      </p:sp>
      <p:sp>
        <p:nvSpPr>
          <p:cNvPr id="99346" name="Line 16"/>
          <p:cNvSpPr>
            <a:spLocks noChangeShapeType="1"/>
          </p:cNvSpPr>
          <p:nvPr/>
        </p:nvSpPr>
        <p:spPr bwMode="auto">
          <a:xfrm>
            <a:off x="4648200" y="2895600"/>
            <a:ext cx="0" cy="457200"/>
          </a:xfrm>
          <a:prstGeom prst="line">
            <a:avLst/>
          </a:prstGeom>
          <a:noFill/>
          <a:ln w="12700" cap="sq">
            <a:solidFill>
              <a:schemeClr val="tx1"/>
            </a:solidFill>
            <a:round/>
            <a:headEnd type="none" w="sm" len="sm"/>
            <a:tailEnd type="triangle" w="sm" len="sm"/>
          </a:ln>
        </p:spPr>
        <p:txBody>
          <a:bodyPr wrap="none"/>
          <a:lstStyle/>
          <a:p>
            <a:endParaRPr lang="en-MY" sz="2400" b="1">
              <a:solidFill>
                <a:schemeClr val="bg1"/>
              </a:solidFill>
            </a:endParaRPr>
          </a:p>
        </p:txBody>
      </p:sp>
      <p:sp>
        <p:nvSpPr>
          <p:cNvPr id="99347" name="Line 17"/>
          <p:cNvSpPr>
            <a:spLocks noChangeShapeType="1"/>
          </p:cNvSpPr>
          <p:nvPr/>
        </p:nvSpPr>
        <p:spPr bwMode="auto">
          <a:xfrm flipV="1">
            <a:off x="4648200" y="4495800"/>
            <a:ext cx="0" cy="609600"/>
          </a:xfrm>
          <a:prstGeom prst="line">
            <a:avLst/>
          </a:prstGeom>
          <a:noFill/>
          <a:ln w="12700" cap="sq">
            <a:solidFill>
              <a:schemeClr val="tx1"/>
            </a:solidFill>
            <a:round/>
            <a:headEnd type="none" w="sm" len="sm"/>
            <a:tailEnd type="triangle" w="sm" len="sm"/>
          </a:ln>
        </p:spPr>
        <p:txBody>
          <a:bodyPr wrap="none"/>
          <a:lstStyle/>
          <a:p>
            <a:endParaRPr lang="en-MY" sz="2400" b="1">
              <a:solidFill>
                <a:schemeClr val="bg1"/>
              </a:solidFill>
            </a:endParaRPr>
          </a:p>
        </p:txBody>
      </p:sp>
      <p:sp>
        <p:nvSpPr>
          <p:cNvPr id="99348" name="Line 18"/>
          <p:cNvSpPr>
            <a:spLocks noChangeShapeType="1"/>
          </p:cNvSpPr>
          <p:nvPr/>
        </p:nvSpPr>
        <p:spPr bwMode="auto">
          <a:xfrm flipH="1" flipV="1">
            <a:off x="5410200" y="4495800"/>
            <a:ext cx="1905000" cy="609600"/>
          </a:xfrm>
          <a:prstGeom prst="line">
            <a:avLst/>
          </a:prstGeom>
          <a:noFill/>
          <a:ln w="12700" cap="sq">
            <a:solidFill>
              <a:schemeClr val="tx1"/>
            </a:solidFill>
            <a:round/>
            <a:headEnd type="none" w="sm" len="sm"/>
            <a:tailEnd type="triangle" w="sm" len="sm"/>
          </a:ln>
        </p:spPr>
        <p:txBody>
          <a:bodyPr wrap="none"/>
          <a:lstStyle/>
          <a:p>
            <a:endParaRPr lang="en-MY" sz="2400" b="1">
              <a:solidFill>
                <a:schemeClr val="bg1"/>
              </a:solidFill>
            </a:endParaRPr>
          </a:p>
        </p:txBody>
      </p:sp>
      <p:sp>
        <p:nvSpPr>
          <p:cNvPr id="99349" name="Line 19"/>
          <p:cNvSpPr>
            <a:spLocks noChangeShapeType="1"/>
          </p:cNvSpPr>
          <p:nvPr/>
        </p:nvSpPr>
        <p:spPr bwMode="auto">
          <a:xfrm flipH="1">
            <a:off x="5410200" y="2819400"/>
            <a:ext cx="1752600" cy="533400"/>
          </a:xfrm>
          <a:prstGeom prst="line">
            <a:avLst/>
          </a:prstGeom>
          <a:noFill/>
          <a:ln w="12700" cap="sq">
            <a:solidFill>
              <a:schemeClr val="tx1"/>
            </a:solidFill>
            <a:round/>
            <a:headEnd type="none" w="sm" len="sm"/>
            <a:tailEnd type="triangle" w="sm" len="sm"/>
          </a:ln>
        </p:spPr>
        <p:txBody>
          <a:bodyPr wrap="none"/>
          <a:lstStyle/>
          <a:p>
            <a:endParaRPr lang="en-MY" sz="2400" b="1">
              <a:solidFill>
                <a:schemeClr val="bg1"/>
              </a:solidFill>
            </a:endParaRPr>
          </a:p>
        </p:txBody>
      </p:sp>
    </p:spTree>
    <p:extLst>
      <p:ext uri="{BB962C8B-B14F-4D97-AF65-F5344CB8AC3E}">
        <p14:creationId xmlns:p14="http://schemas.microsoft.com/office/powerpoint/2010/main" val="333799590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9333"/>
                                        </p:tgtEl>
                                        <p:attrNameLst>
                                          <p:attrName>style.visibility</p:attrName>
                                        </p:attrNameLst>
                                      </p:cBhvr>
                                      <p:to>
                                        <p:strVal val="visible"/>
                                      </p:to>
                                    </p:set>
                                    <p:animEffect transition="in" filter="blinds(horizontal)">
                                      <p:cBhvr>
                                        <p:cTn id="7" dur="500"/>
                                        <p:tgtEl>
                                          <p:spTgt spid="9933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9342"/>
                                        </p:tgtEl>
                                        <p:attrNameLst>
                                          <p:attrName>style.visibility</p:attrName>
                                        </p:attrNameLst>
                                      </p:cBhvr>
                                      <p:to>
                                        <p:strVal val="visible"/>
                                      </p:to>
                                    </p:set>
                                    <p:animEffect transition="in" filter="blinds(horizontal)">
                                      <p:cBhvr>
                                        <p:cTn id="12" dur="500"/>
                                        <p:tgtEl>
                                          <p:spTgt spid="99342"/>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99334"/>
                                        </p:tgtEl>
                                        <p:attrNameLst>
                                          <p:attrName>style.visibility</p:attrName>
                                        </p:attrNameLst>
                                      </p:cBhvr>
                                      <p:to>
                                        <p:strVal val="visible"/>
                                      </p:to>
                                    </p:set>
                                    <p:animEffect transition="in" filter="blinds(horizontal)">
                                      <p:cBhvr>
                                        <p:cTn id="15" dur="500"/>
                                        <p:tgtEl>
                                          <p:spTgt spid="99334"/>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99336"/>
                                        </p:tgtEl>
                                        <p:attrNameLst>
                                          <p:attrName>style.visibility</p:attrName>
                                        </p:attrNameLst>
                                      </p:cBhvr>
                                      <p:to>
                                        <p:strVal val="visible"/>
                                      </p:to>
                                    </p:set>
                                    <p:animEffect transition="in" filter="blinds(horizontal)">
                                      <p:cBhvr>
                                        <p:cTn id="20" dur="500"/>
                                        <p:tgtEl>
                                          <p:spTgt spid="99336"/>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99345"/>
                                        </p:tgtEl>
                                        <p:attrNameLst>
                                          <p:attrName>style.visibility</p:attrName>
                                        </p:attrNameLst>
                                      </p:cBhvr>
                                      <p:to>
                                        <p:strVal val="visible"/>
                                      </p:to>
                                    </p:set>
                                    <p:animEffect transition="in" filter="blinds(horizontal)">
                                      <p:cBhvr>
                                        <p:cTn id="23" dur="500"/>
                                        <p:tgtEl>
                                          <p:spTgt spid="99345"/>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99337"/>
                                        </p:tgtEl>
                                        <p:attrNameLst>
                                          <p:attrName>style.visibility</p:attrName>
                                        </p:attrNameLst>
                                      </p:cBhvr>
                                      <p:to>
                                        <p:strVal val="visible"/>
                                      </p:to>
                                    </p:set>
                                    <p:animEffect transition="in" filter="blinds(horizontal)">
                                      <p:cBhvr>
                                        <p:cTn id="28" dur="500"/>
                                        <p:tgtEl>
                                          <p:spTgt spid="99337"/>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99346"/>
                                        </p:tgtEl>
                                        <p:attrNameLst>
                                          <p:attrName>style.visibility</p:attrName>
                                        </p:attrNameLst>
                                      </p:cBhvr>
                                      <p:to>
                                        <p:strVal val="visible"/>
                                      </p:to>
                                    </p:set>
                                    <p:animEffect transition="in" filter="blinds(horizontal)">
                                      <p:cBhvr>
                                        <p:cTn id="31" dur="500"/>
                                        <p:tgtEl>
                                          <p:spTgt spid="99346"/>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99338"/>
                                        </p:tgtEl>
                                        <p:attrNameLst>
                                          <p:attrName>style.visibility</p:attrName>
                                        </p:attrNameLst>
                                      </p:cBhvr>
                                      <p:to>
                                        <p:strVal val="visible"/>
                                      </p:to>
                                    </p:set>
                                    <p:animEffect transition="in" filter="blinds(horizontal)">
                                      <p:cBhvr>
                                        <p:cTn id="36" dur="500"/>
                                        <p:tgtEl>
                                          <p:spTgt spid="99338"/>
                                        </p:tgtEl>
                                      </p:cBhvr>
                                    </p:animEffect>
                                  </p:childTnLst>
                                </p:cTn>
                              </p:par>
                              <p:par>
                                <p:cTn id="37" presetID="3" presetClass="entr" presetSubtype="10" fill="hold" grpId="0" nodeType="withEffect">
                                  <p:stCondLst>
                                    <p:cond delay="0"/>
                                  </p:stCondLst>
                                  <p:childTnLst>
                                    <p:set>
                                      <p:cBhvr>
                                        <p:cTn id="38" dur="1" fill="hold">
                                          <p:stCondLst>
                                            <p:cond delay="0"/>
                                          </p:stCondLst>
                                        </p:cTn>
                                        <p:tgtEl>
                                          <p:spTgt spid="99349"/>
                                        </p:tgtEl>
                                        <p:attrNameLst>
                                          <p:attrName>style.visibility</p:attrName>
                                        </p:attrNameLst>
                                      </p:cBhvr>
                                      <p:to>
                                        <p:strVal val="visible"/>
                                      </p:to>
                                    </p:set>
                                    <p:animEffect transition="in" filter="blinds(horizontal)">
                                      <p:cBhvr>
                                        <p:cTn id="39" dur="500"/>
                                        <p:tgtEl>
                                          <p:spTgt spid="99349"/>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grpId="0" nodeType="clickEffect">
                                  <p:stCondLst>
                                    <p:cond delay="0"/>
                                  </p:stCondLst>
                                  <p:childTnLst>
                                    <p:set>
                                      <p:cBhvr>
                                        <p:cTn id="43" dur="1" fill="hold">
                                          <p:stCondLst>
                                            <p:cond delay="0"/>
                                          </p:stCondLst>
                                        </p:cTn>
                                        <p:tgtEl>
                                          <p:spTgt spid="99339"/>
                                        </p:tgtEl>
                                        <p:attrNameLst>
                                          <p:attrName>style.visibility</p:attrName>
                                        </p:attrNameLst>
                                      </p:cBhvr>
                                      <p:to>
                                        <p:strVal val="visible"/>
                                      </p:to>
                                    </p:set>
                                    <p:animEffect transition="in" filter="blinds(horizontal)">
                                      <p:cBhvr>
                                        <p:cTn id="44" dur="500"/>
                                        <p:tgtEl>
                                          <p:spTgt spid="99339"/>
                                        </p:tgtEl>
                                      </p:cBhvr>
                                    </p:animEffect>
                                  </p:childTnLst>
                                </p:cTn>
                              </p:par>
                              <p:par>
                                <p:cTn id="45" presetID="3" presetClass="entr" presetSubtype="10" fill="hold" grpId="0" nodeType="withEffect">
                                  <p:stCondLst>
                                    <p:cond delay="0"/>
                                  </p:stCondLst>
                                  <p:childTnLst>
                                    <p:set>
                                      <p:cBhvr>
                                        <p:cTn id="46" dur="1" fill="hold">
                                          <p:stCondLst>
                                            <p:cond delay="0"/>
                                          </p:stCondLst>
                                        </p:cTn>
                                        <p:tgtEl>
                                          <p:spTgt spid="99344"/>
                                        </p:tgtEl>
                                        <p:attrNameLst>
                                          <p:attrName>style.visibility</p:attrName>
                                        </p:attrNameLst>
                                      </p:cBhvr>
                                      <p:to>
                                        <p:strVal val="visible"/>
                                      </p:to>
                                    </p:set>
                                    <p:animEffect transition="in" filter="blinds(horizontal)">
                                      <p:cBhvr>
                                        <p:cTn id="47" dur="500"/>
                                        <p:tgtEl>
                                          <p:spTgt spid="99344"/>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99340"/>
                                        </p:tgtEl>
                                        <p:attrNameLst>
                                          <p:attrName>style.visibility</p:attrName>
                                        </p:attrNameLst>
                                      </p:cBhvr>
                                      <p:to>
                                        <p:strVal val="visible"/>
                                      </p:to>
                                    </p:set>
                                    <p:animEffect transition="in" filter="blinds(horizontal)">
                                      <p:cBhvr>
                                        <p:cTn id="52" dur="500"/>
                                        <p:tgtEl>
                                          <p:spTgt spid="99340"/>
                                        </p:tgtEl>
                                      </p:cBhvr>
                                    </p:animEffect>
                                  </p:childTnLst>
                                </p:cTn>
                              </p:par>
                              <p:par>
                                <p:cTn id="53" presetID="3" presetClass="entr" presetSubtype="10" fill="hold" grpId="0" nodeType="withEffect">
                                  <p:stCondLst>
                                    <p:cond delay="0"/>
                                  </p:stCondLst>
                                  <p:childTnLst>
                                    <p:set>
                                      <p:cBhvr>
                                        <p:cTn id="54" dur="1" fill="hold">
                                          <p:stCondLst>
                                            <p:cond delay="0"/>
                                          </p:stCondLst>
                                        </p:cTn>
                                        <p:tgtEl>
                                          <p:spTgt spid="99347"/>
                                        </p:tgtEl>
                                        <p:attrNameLst>
                                          <p:attrName>style.visibility</p:attrName>
                                        </p:attrNameLst>
                                      </p:cBhvr>
                                      <p:to>
                                        <p:strVal val="visible"/>
                                      </p:to>
                                    </p:set>
                                    <p:animEffect transition="in" filter="blinds(horizontal)">
                                      <p:cBhvr>
                                        <p:cTn id="55" dur="500"/>
                                        <p:tgtEl>
                                          <p:spTgt spid="99347"/>
                                        </p:tgtEl>
                                      </p:cBhvr>
                                    </p:animEffect>
                                  </p:childTnLst>
                                </p:cTn>
                              </p:par>
                            </p:childTnLst>
                          </p:cTn>
                        </p:par>
                      </p:childTnLst>
                    </p:cTn>
                  </p:par>
                  <p:par>
                    <p:cTn id="56" fill="hold">
                      <p:stCondLst>
                        <p:cond delay="indefinite"/>
                      </p:stCondLst>
                      <p:childTnLst>
                        <p:par>
                          <p:cTn id="57" fill="hold">
                            <p:stCondLst>
                              <p:cond delay="0"/>
                            </p:stCondLst>
                            <p:childTnLst>
                              <p:par>
                                <p:cTn id="58" presetID="3" presetClass="entr" presetSubtype="10" fill="hold" grpId="0" nodeType="clickEffect">
                                  <p:stCondLst>
                                    <p:cond delay="0"/>
                                  </p:stCondLst>
                                  <p:childTnLst>
                                    <p:set>
                                      <p:cBhvr>
                                        <p:cTn id="59" dur="1" fill="hold">
                                          <p:stCondLst>
                                            <p:cond delay="0"/>
                                          </p:stCondLst>
                                        </p:cTn>
                                        <p:tgtEl>
                                          <p:spTgt spid="99341"/>
                                        </p:tgtEl>
                                        <p:attrNameLst>
                                          <p:attrName>style.visibility</p:attrName>
                                        </p:attrNameLst>
                                      </p:cBhvr>
                                      <p:to>
                                        <p:strVal val="visible"/>
                                      </p:to>
                                    </p:set>
                                    <p:animEffect transition="in" filter="blinds(horizontal)">
                                      <p:cBhvr>
                                        <p:cTn id="60" dur="500"/>
                                        <p:tgtEl>
                                          <p:spTgt spid="99341"/>
                                        </p:tgtEl>
                                      </p:cBhvr>
                                    </p:animEffect>
                                  </p:childTnLst>
                                </p:cTn>
                              </p:par>
                              <p:par>
                                <p:cTn id="61" presetID="3" presetClass="entr" presetSubtype="10" fill="hold" grpId="0" nodeType="withEffect">
                                  <p:stCondLst>
                                    <p:cond delay="0"/>
                                  </p:stCondLst>
                                  <p:childTnLst>
                                    <p:set>
                                      <p:cBhvr>
                                        <p:cTn id="62" dur="1" fill="hold">
                                          <p:stCondLst>
                                            <p:cond delay="0"/>
                                          </p:stCondLst>
                                        </p:cTn>
                                        <p:tgtEl>
                                          <p:spTgt spid="99348"/>
                                        </p:tgtEl>
                                        <p:attrNameLst>
                                          <p:attrName>style.visibility</p:attrName>
                                        </p:attrNameLst>
                                      </p:cBhvr>
                                      <p:to>
                                        <p:strVal val="visible"/>
                                      </p:to>
                                    </p:set>
                                    <p:animEffect transition="in" filter="blinds(horizontal)">
                                      <p:cBhvr>
                                        <p:cTn id="63" dur="500"/>
                                        <p:tgtEl>
                                          <p:spTgt spid="99348"/>
                                        </p:tgtEl>
                                      </p:cBhvr>
                                    </p:animEffect>
                                  </p:childTnLst>
                                </p:cTn>
                              </p:par>
                            </p:childTnLst>
                          </p:cTn>
                        </p:par>
                      </p:childTnLst>
                    </p:cTn>
                  </p:par>
                  <p:par>
                    <p:cTn id="64" fill="hold">
                      <p:stCondLst>
                        <p:cond delay="indefinite"/>
                      </p:stCondLst>
                      <p:childTnLst>
                        <p:par>
                          <p:cTn id="65" fill="hold">
                            <p:stCondLst>
                              <p:cond delay="0"/>
                            </p:stCondLst>
                            <p:childTnLst>
                              <p:par>
                                <p:cTn id="66" presetID="3" presetClass="entr" presetSubtype="10" fill="hold" grpId="0" nodeType="clickEffect">
                                  <p:stCondLst>
                                    <p:cond delay="0"/>
                                  </p:stCondLst>
                                  <p:childTnLst>
                                    <p:set>
                                      <p:cBhvr>
                                        <p:cTn id="67" dur="1" fill="hold">
                                          <p:stCondLst>
                                            <p:cond delay="0"/>
                                          </p:stCondLst>
                                        </p:cTn>
                                        <p:tgtEl>
                                          <p:spTgt spid="99343"/>
                                        </p:tgtEl>
                                        <p:attrNameLst>
                                          <p:attrName>style.visibility</p:attrName>
                                        </p:attrNameLst>
                                      </p:cBhvr>
                                      <p:to>
                                        <p:strVal val="visible"/>
                                      </p:to>
                                    </p:set>
                                    <p:animEffect transition="in" filter="blinds(horizontal)">
                                      <p:cBhvr>
                                        <p:cTn id="68" dur="500"/>
                                        <p:tgtEl>
                                          <p:spTgt spid="99343"/>
                                        </p:tgtEl>
                                      </p:cBhvr>
                                    </p:animEffect>
                                  </p:childTnLst>
                                </p:cTn>
                              </p:par>
                              <p:par>
                                <p:cTn id="69" presetID="3" presetClass="entr" presetSubtype="10" fill="hold" grpId="0" nodeType="withEffect">
                                  <p:stCondLst>
                                    <p:cond delay="0"/>
                                  </p:stCondLst>
                                  <p:childTnLst>
                                    <p:set>
                                      <p:cBhvr>
                                        <p:cTn id="70" dur="1" fill="hold">
                                          <p:stCondLst>
                                            <p:cond delay="0"/>
                                          </p:stCondLst>
                                        </p:cTn>
                                        <p:tgtEl>
                                          <p:spTgt spid="99335"/>
                                        </p:tgtEl>
                                        <p:attrNameLst>
                                          <p:attrName>style.visibility</p:attrName>
                                        </p:attrNameLst>
                                      </p:cBhvr>
                                      <p:to>
                                        <p:strVal val="visible"/>
                                      </p:to>
                                    </p:set>
                                    <p:animEffect transition="in" filter="blinds(horizontal)">
                                      <p:cBhvr>
                                        <p:cTn id="71" dur="500"/>
                                        <p:tgtEl>
                                          <p:spTgt spid="993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3" grpId="0" animBg="1"/>
      <p:bldP spid="99334" grpId="0" animBg="1"/>
      <p:bldP spid="99335" grpId="0" animBg="1"/>
      <p:bldP spid="99336" grpId="0" animBg="1"/>
      <p:bldP spid="99337" grpId="0" animBg="1"/>
      <p:bldP spid="99338" grpId="0" animBg="1"/>
      <p:bldP spid="99339" grpId="0" animBg="1"/>
      <p:bldP spid="99340" grpId="0" animBg="1"/>
      <p:bldP spid="99341" grpId="0" animBg="1"/>
      <p:bldP spid="99342" grpId="0" animBg="1"/>
      <p:bldP spid="99343" grpId="0" animBg="1"/>
      <p:bldP spid="99344" grpId="0" animBg="1"/>
      <p:bldP spid="99345" grpId="0" animBg="1"/>
      <p:bldP spid="99346" grpId="0" animBg="1"/>
      <p:bldP spid="99347" grpId="0" animBg="1"/>
      <p:bldP spid="99348" grpId="0" animBg="1"/>
      <p:bldP spid="99349"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Footer Placeholder 4"/>
          <p:cNvSpPr>
            <a:spLocks noGrp="1"/>
          </p:cNvSpPr>
          <p:nvPr>
            <p:ph type="ftr" sz="quarter" idx="11"/>
          </p:nvPr>
        </p:nvSpPr>
        <p:spPr>
          <a:noFill/>
        </p:spPr>
        <p:txBody>
          <a:bodyPr/>
          <a:lstStyle/>
          <a:p>
            <a:r>
              <a:rPr lang="en-GB" smtClean="0">
                <a:latin typeface="Times New Roman" pitchFamily="18" charset="0"/>
              </a:rPr>
              <a:t>Megat Johari Megat Mohd Noor</a:t>
            </a:r>
          </a:p>
        </p:txBody>
      </p:sp>
      <p:sp>
        <p:nvSpPr>
          <p:cNvPr id="100355" name="Slide Number Placeholder 5"/>
          <p:cNvSpPr>
            <a:spLocks noGrp="1"/>
          </p:cNvSpPr>
          <p:nvPr>
            <p:ph type="sldNum" sz="quarter" idx="12"/>
          </p:nvPr>
        </p:nvSpPr>
        <p:spPr>
          <a:noFill/>
        </p:spPr>
        <p:txBody>
          <a:bodyPr/>
          <a:lstStyle/>
          <a:p>
            <a:fld id="{170294CB-1ED7-4192-9026-AFF453D87CE5}" type="slidenum">
              <a:rPr lang="en-GB" smtClean="0">
                <a:latin typeface="Times New Roman" pitchFamily="18" charset="0"/>
              </a:rPr>
              <a:pPr/>
              <a:t>78</a:t>
            </a:fld>
            <a:endParaRPr lang="en-GB" smtClean="0">
              <a:latin typeface="Times New Roman" pitchFamily="18" charset="0"/>
            </a:endParaRPr>
          </a:p>
        </p:txBody>
      </p:sp>
      <p:sp>
        <p:nvSpPr>
          <p:cNvPr id="100356" name="Rectangle 2"/>
          <p:cNvSpPr>
            <a:spLocks noGrp="1" noChangeArrowheads="1"/>
          </p:cNvSpPr>
          <p:nvPr>
            <p:ph type="title"/>
          </p:nvPr>
        </p:nvSpPr>
        <p:spPr>
          <a:solidFill>
            <a:srgbClr val="FFCCFF"/>
          </a:solidFill>
        </p:spPr>
        <p:txBody>
          <a:bodyPr/>
          <a:lstStyle/>
          <a:p>
            <a:pPr eaLnBrk="1" hangingPunct="1"/>
            <a:r>
              <a:rPr lang="en-US" smtClean="0"/>
              <a:t>Requirements</a:t>
            </a:r>
            <a:endParaRPr lang="en-GB" smtClean="0"/>
          </a:p>
        </p:txBody>
      </p:sp>
      <p:sp>
        <p:nvSpPr>
          <p:cNvPr id="100357" name="Rectangle 3"/>
          <p:cNvSpPr>
            <a:spLocks noGrp="1" noChangeArrowheads="1"/>
          </p:cNvSpPr>
          <p:nvPr>
            <p:ph type="body" idx="1"/>
          </p:nvPr>
        </p:nvSpPr>
        <p:spPr/>
        <p:txBody>
          <a:bodyPr/>
          <a:lstStyle/>
          <a:p>
            <a:pPr eaLnBrk="1" hangingPunct="1"/>
            <a:r>
              <a:rPr lang="en-US" smtClean="0"/>
              <a:t>High degree of supervision</a:t>
            </a:r>
          </a:p>
          <a:p>
            <a:pPr eaLnBrk="1" hangingPunct="1"/>
            <a:r>
              <a:rPr lang="en-US" smtClean="0"/>
              <a:t>Office space</a:t>
            </a:r>
          </a:p>
          <a:p>
            <a:pPr eaLnBrk="1" hangingPunct="1"/>
            <a:r>
              <a:rPr lang="en-US" smtClean="0"/>
              <a:t>Lectures to be constantly changing or renewed</a:t>
            </a:r>
          </a:p>
          <a:p>
            <a:pPr eaLnBrk="1" hangingPunct="1"/>
            <a:r>
              <a:rPr lang="en-US" smtClean="0"/>
              <a:t>Flexibility in the distribution of resources </a:t>
            </a:r>
            <a:endParaRPr lang="en-GB" smtClean="0"/>
          </a:p>
        </p:txBody>
      </p:sp>
    </p:spTree>
  </p:cSld>
  <p:clrMapOvr>
    <a:masterClrMapping/>
  </p:clrMapOvr>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Footer Placeholder 5"/>
          <p:cNvSpPr>
            <a:spLocks noGrp="1"/>
          </p:cNvSpPr>
          <p:nvPr>
            <p:ph type="ftr" sz="quarter" idx="11"/>
          </p:nvPr>
        </p:nvSpPr>
        <p:spPr>
          <a:noFill/>
        </p:spPr>
        <p:txBody>
          <a:bodyPr/>
          <a:lstStyle/>
          <a:p>
            <a:r>
              <a:rPr lang="en-GB" smtClean="0">
                <a:latin typeface="Times New Roman" pitchFamily="18" charset="0"/>
              </a:rPr>
              <a:t>Megat Johari Megat Mohd Noor</a:t>
            </a:r>
          </a:p>
        </p:txBody>
      </p:sp>
      <p:sp>
        <p:nvSpPr>
          <p:cNvPr id="101379" name="Slide Number Placeholder 6"/>
          <p:cNvSpPr>
            <a:spLocks noGrp="1"/>
          </p:cNvSpPr>
          <p:nvPr>
            <p:ph type="sldNum" sz="quarter" idx="12"/>
          </p:nvPr>
        </p:nvSpPr>
        <p:spPr>
          <a:noFill/>
        </p:spPr>
        <p:txBody>
          <a:bodyPr/>
          <a:lstStyle/>
          <a:p>
            <a:fld id="{6B620999-0D04-481D-87A5-4D6DCFAD6F72}" type="slidenum">
              <a:rPr lang="en-GB" smtClean="0">
                <a:latin typeface="Times New Roman" pitchFamily="18" charset="0"/>
              </a:rPr>
              <a:pPr/>
              <a:t>79</a:t>
            </a:fld>
            <a:endParaRPr lang="en-GB" smtClean="0">
              <a:latin typeface="Times New Roman" pitchFamily="18" charset="0"/>
            </a:endParaRPr>
          </a:p>
        </p:txBody>
      </p:sp>
      <p:sp>
        <p:nvSpPr>
          <p:cNvPr id="101380" name="Rectangle 2"/>
          <p:cNvSpPr>
            <a:spLocks noGrp="1" noChangeArrowheads="1"/>
          </p:cNvSpPr>
          <p:nvPr>
            <p:ph type="title"/>
          </p:nvPr>
        </p:nvSpPr>
        <p:spPr>
          <a:solidFill>
            <a:srgbClr val="FFCCFF"/>
          </a:solidFill>
        </p:spPr>
        <p:txBody>
          <a:bodyPr/>
          <a:lstStyle/>
          <a:p>
            <a:pPr eaLnBrk="1" hangingPunct="1"/>
            <a:r>
              <a:rPr lang="en-US" smtClean="0"/>
              <a:t>Graduates </a:t>
            </a:r>
            <a:endParaRPr lang="en-GB" smtClean="0"/>
          </a:p>
        </p:txBody>
      </p:sp>
      <p:sp>
        <p:nvSpPr>
          <p:cNvPr id="101381" name="Rectangle 3"/>
          <p:cNvSpPr>
            <a:spLocks noGrp="1" noChangeArrowheads="1"/>
          </p:cNvSpPr>
          <p:nvPr>
            <p:ph type="body" sz="half" idx="1"/>
          </p:nvPr>
        </p:nvSpPr>
        <p:spPr>
          <a:xfrm>
            <a:off x="685800" y="1981200"/>
            <a:ext cx="3819525" cy="4114800"/>
          </a:xfrm>
        </p:spPr>
        <p:txBody>
          <a:bodyPr/>
          <a:lstStyle/>
          <a:p>
            <a:pPr eaLnBrk="1" hangingPunct="1">
              <a:buFontTx/>
              <a:buNone/>
            </a:pPr>
            <a:r>
              <a:rPr lang="en-US" smtClean="0"/>
              <a:t>AALBORG UNIV</a:t>
            </a:r>
          </a:p>
          <a:p>
            <a:pPr eaLnBrk="1" hangingPunct="1"/>
            <a:r>
              <a:rPr lang="en-US" smtClean="0"/>
              <a:t>Strong in problem solving</a:t>
            </a:r>
          </a:p>
          <a:p>
            <a:pPr eaLnBrk="1" hangingPunct="1"/>
            <a:r>
              <a:rPr lang="en-US" smtClean="0"/>
              <a:t>Communication</a:t>
            </a:r>
          </a:p>
          <a:p>
            <a:pPr eaLnBrk="1" hangingPunct="1"/>
            <a:r>
              <a:rPr lang="en-US" smtClean="0"/>
              <a:t>Cooperation</a:t>
            </a:r>
          </a:p>
          <a:p>
            <a:pPr eaLnBrk="1" hangingPunct="1"/>
            <a:r>
              <a:rPr lang="en-US" smtClean="0"/>
              <a:t>General technical knowledge</a:t>
            </a:r>
            <a:endParaRPr lang="en-GB" smtClean="0"/>
          </a:p>
        </p:txBody>
      </p:sp>
      <p:sp>
        <p:nvSpPr>
          <p:cNvPr id="101382" name="Rectangle 4"/>
          <p:cNvSpPr>
            <a:spLocks noGrp="1" noChangeArrowheads="1"/>
          </p:cNvSpPr>
          <p:nvPr>
            <p:ph type="body" sz="half" idx="2"/>
          </p:nvPr>
        </p:nvSpPr>
        <p:spPr>
          <a:xfrm>
            <a:off x="4638675" y="1981200"/>
            <a:ext cx="3819525" cy="4114800"/>
          </a:xfrm>
        </p:spPr>
        <p:txBody>
          <a:bodyPr/>
          <a:lstStyle/>
          <a:p>
            <a:pPr eaLnBrk="1" hangingPunct="1">
              <a:buFontTx/>
              <a:buNone/>
            </a:pPr>
            <a:r>
              <a:rPr lang="en-US" smtClean="0"/>
              <a:t>TECHNICAL UNIV</a:t>
            </a:r>
          </a:p>
          <a:p>
            <a:pPr eaLnBrk="1" hangingPunct="1"/>
            <a:r>
              <a:rPr lang="en-US" smtClean="0"/>
              <a:t>Specialist knowledge</a:t>
            </a:r>
          </a:p>
          <a:p>
            <a:pPr eaLnBrk="1" hangingPunct="1"/>
            <a:r>
              <a:rPr lang="en-US" smtClean="0"/>
              <a:t>Technical methodology </a:t>
            </a:r>
            <a:endParaRPr lang="en-GB" smtClean="0"/>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57250" y="4786313"/>
            <a:ext cx="1714486" cy="150018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MY"/>
          </a:p>
        </p:txBody>
      </p:sp>
      <p:sp>
        <p:nvSpPr>
          <p:cNvPr id="5" name="Rectangle 4"/>
          <p:cNvSpPr/>
          <p:nvPr/>
        </p:nvSpPr>
        <p:spPr>
          <a:xfrm>
            <a:off x="4786315" y="4857750"/>
            <a:ext cx="1643074" cy="150018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MY" dirty="0"/>
          </a:p>
        </p:txBody>
      </p:sp>
      <p:sp>
        <p:nvSpPr>
          <p:cNvPr id="6" name="Rectangle 5"/>
          <p:cNvSpPr/>
          <p:nvPr/>
        </p:nvSpPr>
        <p:spPr>
          <a:xfrm>
            <a:off x="2571751" y="4872038"/>
            <a:ext cx="2286001" cy="14859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MY"/>
          </a:p>
        </p:txBody>
      </p:sp>
      <p:sp>
        <p:nvSpPr>
          <p:cNvPr id="7" name="Rectangle 6"/>
          <p:cNvSpPr/>
          <p:nvPr/>
        </p:nvSpPr>
        <p:spPr>
          <a:xfrm>
            <a:off x="2571751" y="214313"/>
            <a:ext cx="2286002" cy="914400"/>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smtClean="0">
                <a:solidFill>
                  <a:schemeClr val="tx1"/>
                </a:solidFill>
              </a:rPr>
              <a:t>Engineers</a:t>
            </a:r>
            <a:endParaRPr lang="en-MY" dirty="0">
              <a:solidFill>
                <a:schemeClr val="tx1"/>
              </a:solidFill>
            </a:endParaRPr>
          </a:p>
        </p:txBody>
      </p:sp>
      <p:sp>
        <p:nvSpPr>
          <p:cNvPr id="8" name="Rectangle 7"/>
          <p:cNvSpPr/>
          <p:nvPr/>
        </p:nvSpPr>
        <p:spPr>
          <a:xfrm>
            <a:off x="785813" y="214313"/>
            <a:ext cx="1785937" cy="914400"/>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Professional Engineers</a:t>
            </a:r>
            <a:endParaRPr lang="en-MY" dirty="0"/>
          </a:p>
        </p:txBody>
      </p:sp>
      <p:sp>
        <p:nvSpPr>
          <p:cNvPr id="9" name="Rectangle 8"/>
          <p:cNvSpPr/>
          <p:nvPr/>
        </p:nvSpPr>
        <p:spPr>
          <a:xfrm>
            <a:off x="4786315" y="4857770"/>
            <a:ext cx="1643074" cy="150018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MY"/>
          </a:p>
        </p:txBody>
      </p:sp>
      <p:sp>
        <p:nvSpPr>
          <p:cNvPr id="11" name="Rectangle 10"/>
          <p:cNvSpPr/>
          <p:nvPr/>
        </p:nvSpPr>
        <p:spPr>
          <a:xfrm>
            <a:off x="2571751" y="4872038"/>
            <a:ext cx="2286001" cy="14859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MY"/>
          </a:p>
        </p:txBody>
      </p:sp>
      <p:sp>
        <p:nvSpPr>
          <p:cNvPr id="13" name="Rectangle 12"/>
          <p:cNvSpPr/>
          <p:nvPr/>
        </p:nvSpPr>
        <p:spPr>
          <a:xfrm>
            <a:off x="6429388" y="4857750"/>
            <a:ext cx="1928800" cy="1500188"/>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MY" dirty="0"/>
          </a:p>
        </p:txBody>
      </p:sp>
      <p:sp>
        <p:nvSpPr>
          <p:cNvPr id="14" name="Rectangle 13"/>
          <p:cNvSpPr/>
          <p:nvPr/>
        </p:nvSpPr>
        <p:spPr>
          <a:xfrm>
            <a:off x="6429388" y="4857770"/>
            <a:ext cx="1928800" cy="1500188"/>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MY" dirty="0"/>
          </a:p>
        </p:txBody>
      </p:sp>
      <p:sp>
        <p:nvSpPr>
          <p:cNvPr id="15" name="Rectangle 14"/>
          <p:cNvSpPr/>
          <p:nvPr/>
        </p:nvSpPr>
        <p:spPr>
          <a:xfrm>
            <a:off x="857250" y="4929188"/>
            <a:ext cx="1714486" cy="150018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MY"/>
          </a:p>
        </p:txBody>
      </p:sp>
      <p:cxnSp>
        <p:nvCxnSpPr>
          <p:cNvPr id="17" name="Straight Connector 16"/>
          <p:cNvCxnSpPr/>
          <p:nvPr/>
        </p:nvCxnSpPr>
        <p:spPr>
          <a:xfrm rot="5400000">
            <a:off x="-1358899" y="4000500"/>
            <a:ext cx="4716462" cy="1587"/>
          </a:xfrm>
          <a:prstGeom prst="line">
            <a:avLst/>
          </a:prstGeom>
          <a:ln>
            <a:no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857753" y="214313"/>
            <a:ext cx="1571635" cy="914400"/>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Technologist</a:t>
            </a:r>
            <a:endParaRPr lang="en-MY" dirty="0">
              <a:solidFill>
                <a:schemeClr val="tx1"/>
              </a:solidFill>
            </a:endParaRPr>
          </a:p>
        </p:txBody>
      </p:sp>
      <p:sp>
        <p:nvSpPr>
          <p:cNvPr id="20" name="Rectangle 19"/>
          <p:cNvSpPr/>
          <p:nvPr/>
        </p:nvSpPr>
        <p:spPr>
          <a:xfrm>
            <a:off x="6429388" y="214313"/>
            <a:ext cx="1928800" cy="9144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Others</a:t>
            </a:r>
            <a:endParaRPr lang="en-MY" dirty="0">
              <a:solidFill>
                <a:schemeClr val="tx1"/>
              </a:solidFill>
            </a:endParaRPr>
          </a:p>
        </p:txBody>
      </p:sp>
      <p:sp>
        <p:nvSpPr>
          <p:cNvPr id="18" name="Up Arrow 17"/>
          <p:cNvSpPr/>
          <p:nvPr/>
        </p:nvSpPr>
        <p:spPr>
          <a:xfrm>
            <a:off x="1428750" y="1000125"/>
            <a:ext cx="484188" cy="785813"/>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MY"/>
          </a:p>
        </p:txBody>
      </p:sp>
      <p:sp>
        <p:nvSpPr>
          <p:cNvPr id="21" name="Up Arrow 20"/>
          <p:cNvSpPr/>
          <p:nvPr/>
        </p:nvSpPr>
        <p:spPr>
          <a:xfrm>
            <a:off x="3500430" y="1000125"/>
            <a:ext cx="484188" cy="785813"/>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MY"/>
          </a:p>
        </p:txBody>
      </p:sp>
      <p:sp>
        <p:nvSpPr>
          <p:cNvPr id="22" name="Up Arrow 21"/>
          <p:cNvSpPr/>
          <p:nvPr/>
        </p:nvSpPr>
        <p:spPr>
          <a:xfrm>
            <a:off x="5500694" y="1000125"/>
            <a:ext cx="484188" cy="785813"/>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MY"/>
          </a:p>
        </p:txBody>
      </p:sp>
      <p:sp>
        <p:nvSpPr>
          <p:cNvPr id="23" name="Up Arrow 22"/>
          <p:cNvSpPr/>
          <p:nvPr/>
        </p:nvSpPr>
        <p:spPr>
          <a:xfrm>
            <a:off x="7215206" y="1000125"/>
            <a:ext cx="484187" cy="785813"/>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MY"/>
          </a:p>
        </p:txBody>
      </p:sp>
      <p:sp>
        <p:nvSpPr>
          <p:cNvPr id="2" name="Rectangle 1"/>
          <p:cNvSpPr/>
          <p:nvPr/>
        </p:nvSpPr>
        <p:spPr>
          <a:xfrm>
            <a:off x="785813" y="4586288"/>
            <a:ext cx="7572375" cy="1914525"/>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ENGINEERING </a:t>
            </a:r>
            <a:r>
              <a:rPr lang="en-US" dirty="0" smtClean="0"/>
              <a:t> GRADUATES  OUTCOMES</a:t>
            </a:r>
            <a:endParaRPr lang="en-MY" dirty="0"/>
          </a:p>
        </p:txBody>
      </p:sp>
    </p:spTree>
  </p:cSld>
  <p:clrMapOvr>
    <a:masterClrMapping/>
  </p:clrMapOvr>
  <p:transition xmlns:p14="http://schemas.microsoft.com/office/powerpoint/2010/main" advTm="5000"/>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grpId="0" nodeType="clickEffect">
                                  <p:stCondLst>
                                    <p:cond delay="0"/>
                                  </p:stCondLst>
                                  <p:childTnLst>
                                    <p:animMotion origin="layout" path="M 5E-6 4.07407E-6 L -0.00312 -0.24422 " pathEditMode="relative" rAng="0" ptsTypes="AA">
                                      <p:cBhvr>
                                        <p:cTn id="6" dur="2000" fill="hold"/>
                                        <p:tgtEl>
                                          <p:spTgt spid="3"/>
                                        </p:tgtEl>
                                        <p:attrNameLst>
                                          <p:attrName>ppt_x</p:attrName>
                                          <p:attrName>ppt_y</p:attrName>
                                        </p:attrNameLst>
                                      </p:cBhvr>
                                      <p:rCtr x="-200" y="-12200"/>
                                    </p:animMotion>
                                  </p:childTnLst>
                                </p:cTn>
                              </p:par>
                              <p:par>
                                <p:cTn id="7" presetID="64" presetClass="path" presetSubtype="0" accel="50000" decel="50000" fill="hold" grpId="0" nodeType="withEffect">
                                  <p:stCondLst>
                                    <p:cond delay="0"/>
                                  </p:stCondLst>
                                  <p:childTnLst>
                                    <p:animMotion origin="layout" path="M 5E-6 -2.59259E-6 L -0.00312 -0.475 " pathEditMode="relative" rAng="0" ptsTypes="AA">
                                      <p:cBhvr>
                                        <p:cTn id="8" dur="2000" fill="hold"/>
                                        <p:tgtEl>
                                          <p:spTgt spid="15"/>
                                        </p:tgtEl>
                                        <p:attrNameLst>
                                          <p:attrName>ppt_x</p:attrName>
                                          <p:attrName>ppt_y</p:attrName>
                                        </p:attrNameLst>
                                      </p:cBhvr>
                                      <p:rCtr x="-200" y="-23700"/>
                                    </p:animMotion>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500" fill="hold"/>
                                        <p:tgtEl>
                                          <p:spTgt spid="18"/>
                                        </p:tgtEl>
                                        <p:attrNameLst>
                                          <p:attrName>ppt_x</p:attrName>
                                        </p:attrNameLst>
                                      </p:cBhvr>
                                      <p:tavLst>
                                        <p:tav tm="0">
                                          <p:val>
                                            <p:strVal val="#ppt_x"/>
                                          </p:val>
                                        </p:tav>
                                        <p:tav tm="100000">
                                          <p:val>
                                            <p:strVal val="#ppt_x"/>
                                          </p:val>
                                        </p:tav>
                                      </p:tavLst>
                                    </p:anim>
                                    <p:anim calcmode="lin" valueType="num">
                                      <p:cBhvr additive="base">
                                        <p:cTn id="1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4" presetClass="path" presetSubtype="0" accel="50000" decel="50000" fill="hold" grpId="0" nodeType="clickEffect">
                                  <p:stCondLst>
                                    <p:cond delay="0"/>
                                  </p:stCondLst>
                                  <p:childTnLst>
                                    <p:animMotion origin="layout" path="M -1.94444E-6 1.11022E-16 L -0.00434 -0.25579 " pathEditMode="relative" rAng="0" ptsTypes="AA">
                                      <p:cBhvr>
                                        <p:cTn id="18" dur="2000" fill="hold"/>
                                        <p:tgtEl>
                                          <p:spTgt spid="11"/>
                                        </p:tgtEl>
                                        <p:attrNameLst>
                                          <p:attrName>ppt_x</p:attrName>
                                          <p:attrName>ppt_y</p:attrName>
                                        </p:attrNameLst>
                                      </p:cBhvr>
                                      <p:rCtr x="-200" y="-12800"/>
                                    </p:animMotion>
                                  </p:childTnLst>
                                </p:cTn>
                              </p:par>
                              <p:par>
                                <p:cTn id="19" presetID="64" presetClass="path" presetSubtype="0" accel="50000" decel="50000" fill="hold" grpId="0" nodeType="withEffect">
                                  <p:stCondLst>
                                    <p:cond delay="0"/>
                                  </p:stCondLst>
                                  <p:childTnLst>
                                    <p:animMotion origin="layout" path="M -1.94444E-6 1.11022E-16 L -0.00434 -0.46574 " pathEditMode="relative" rAng="0" ptsTypes="AA">
                                      <p:cBhvr>
                                        <p:cTn id="20" dur="2000" fill="hold"/>
                                        <p:tgtEl>
                                          <p:spTgt spid="6"/>
                                        </p:tgtEl>
                                        <p:attrNameLst>
                                          <p:attrName>ppt_x</p:attrName>
                                          <p:attrName>ppt_y</p:attrName>
                                        </p:attrNameLst>
                                      </p:cBhvr>
                                      <p:rCtr x="-200" y="-23300"/>
                                    </p:animMotion>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additive="base">
                                        <p:cTn id="25" dur="500" fill="hold"/>
                                        <p:tgtEl>
                                          <p:spTgt spid="21"/>
                                        </p:tgtEl>
                                        <p:attrNameLst>
                                          <p:attrName>ppt_x</p:attrName>
                                        </p:attrNameLst>
                                      </p:cBhvr>
                                      <p:tavLst>
                                        <p:tav tm="0">
                                          <p:val>
                                            <p:strVal val="#ppt_x"/>
                                          </p:val>
                                        </p:tav>
                                        <p:tav tm="100000">
                                          <p:val>
                                            <p:strVal val="#ppt_x"/>
                                          </p:val>
                                        </p:tav>
                                      </p:tavLst>
                                    </p:anim>
                                    <p:anim calcmode="lin" valueType="num">
                                      <p:cBhvr additive="base">
                                        <p:cTn id="26"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64" presetClass="path" presetSubtype="0" accel="50000" decel="50000" fill="hold" grpId="0" nodeType="clickEffect">
                                  <p:stCondLst>
                                    <p:cond delay="0"/>
                                  </p:stCondLst>
                                  <p:childTnLst>
                                    <p:animMotion origin="layout" path="M 2.5E-6 -2.59259E-6 L 0.00173 -0.25463 " pathEditMode="relative" rAng="0" ptsTypes="AA">
                                      <p:cBhvr>
                                        <p:cTn id="30" dur="2000" fill="hold"/>
                                        <p:tgtEl>
                                          <p:spTgt spid="5"/>
                                        </p:tgtEl>
                                        <p:attrNameLst>
                                          <p:attrName>ppt_x</p:attrName>
                                          <p:attrName>ppt_y</p:attrName>
                                        </p:attrNameLst>
                                      </p:cBhvr>
                                      <p:rCtr x="100" y="-12700"/>
                                    </p:animMotion>
                                  </p:childTnLst>
                                </p:cTn>
                              </p:par>
                              <p:par>
                                <p:cTn id="31" presetID="64" presetClass="path" presetSubtype="0" accel="50000" decel="50000" fill="hold" grpId="0" nodeType="withEffect">
                                  <p:stCondLst>
                                    <p:cond delay="0"/>
                                  </p:stCondLst>
                                  <p:childTnLst>
                                    <p:animMotion origin="layout" path="M 2.5E-6 -2.59259E-6 L 0.00173 -0.46458 " pathEditMode="relative" rAng="0" ptsTypes="AA">
                                      <p:cBhvr>
                                        <p:cTn id="32" dur="2000" fill="hold"/>
                                        <p:tgtEl>
                                          <p:spTgt spid="9"/>
                                        </p:tgtEl>
                                        <p:attrNameLst>
                                          <p:attrName>ppt_x</p:attrName>
                                          <p:attrName>ppt_y</p:attrName>
                                        </p:attrNameLst>
                                      </p:cBhvr>
                                      <p:rCtr x="100" y="-23200"/>
                                    </p:animMotion>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anim calcmode="lin" valueType="num">
                                      <p:cBhvr additive="base">
                                        <p:cTn id="37" dur="500" fill="hold"/>
                                        <p:tgtEl>
                                          <p:spTgt spid="22"/>
                                        </p:tgtEl>
                                        <p:attrNameLst>
                                          <p:attrName>ppt_x</p:attrName>
                                        </p:attrNameLst>
                                      </p:cBhvr>
                                      <p:tavLst>
                                        <p:tav tm="0">
                                          <p:val>
                                            <p:strVal val="#ppt_x"/>
                                          </p:val>
                                        </p:tav>
                                        <p:tav tm="100000">
                                          <p:val>
                                            <p:strVal val="#ppt_x"/>
                                          </p:val>
                                        </p:tav>
                                      </p:tavLst>
                                    </p:anim>
                                    <p:anim calcmode="lin" valueType="num">
                                      <p:cBhvr additive="base">
                                        <p:cTn id="3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64" presetClass="path" presetSubtype="0" accel="50000" decel="50000" fill="hold" grpId="0" nodeType="clickEffect">
                                  <p:stCondLst>
                                    <p:cond delay="0"/>
                                  </p:stCondLst>
                                  <p:childTnLst>
                                    <p:animMotion origin="layout" path="M -4.44444E-6 -2.59259E-6 L -0.00086 -0.25463 " pathEditMode="relative" rAng="0" ptsTypes="AA">
                                      <p:cBhvr>
                                        <p:cTn id="42" dur="2000" fill="hold"/>
                                        <p:tgtEl>
                                          <p:spTgt spid="13"/>
                                        </p:tgtEl>
                                        <p:attrNameLst>
                                          <p:attrName>ppt_x</p:attrName>
                                          <p:attrName>ppt_y</p:attrName>
                                        </p:attrNameLst>
                                      </p:cBhvr>
                                      <p:rCtr x="-100" y="-12700"/>
                                    </p:animMotion>
                                  </p:childTnLst>
                                </p:cTn>
                              </p:par>
                              <p:par>
                                <p:cTn id="43" presetID="64" presetClass="path" presetSubtype="0" accel="50000" decel="50000" fill="hold" grpId="0" nodeType="withEffect">
                                  <p:stCondLst>
                                    <p:cond delay="0"/>
                                  </p:stCondLst>
                                  <p:childTnLst>
                                    <p:animMotion origin="layout" path="M -4.44444E-6 -2.59259E-6 L -0.00086 -0.46458 " pathEditMode="relative" rAng="0" ptsTypes="AA">
                                      <p:cBhvr>
                                        <p:cTn id="44" dur="2000" fill="hold"/>
                                        <p:tgtEl>
                                          <p:spTgt spid="14"/>
                                        </p:tgtEl>
                                        <p:attrNameLst>
                                          <p:attrName>ppt_x</p:attrName>
                                          <p:attrName>ppt_y</p:attrName>
                                        </p:attrNameLst>
                                      </p:cBhvr>
                                      <p:rCtr x="-100" y="-23200"/>
                                    </p:animMotion>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additive="base">
                                        <p:cTn id="49" dur="500" fill="hold"/>
                                        <p:tgtEl>
                                          <p:spTgt spid="23"/>
                                        </p:tgtEl>
                                        <p:attrNameLst>
                                          <p:attrName>ppt_x</p:attrName>
                                        </p:attrNameLst>
                                      </p:cBhvr>
                                      <p:tavLst>
                                        <p:tav tm="0">
                                          <p:val>
                                            <p:strVal val="#ppt_x"/>
                                          </p:val>
                                        </p:tav>
                                        <p:tav tm="100000">
                                          <p:val>
                                            <p:strVal val="#ppt_x"/>
                                          </p:val>
                                        </p:tav>
                                      </p:tavLst>
                                    </p:anim>
                                    <p:anim calcmode="lin" valueType="num">
                                      <p:cBhvr additive="base">
                                        <p:cTn id="50"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9" grpId="0" animBg="1"/>
      <p:bldP spid="11" grpId="0" animBg="1"/>
      <p:bldP spid="13" grpId="0" animBg="1"/>
      <p:bldP spid="14" grpId="0" animBg="1"/>
      <p:bldP spid="15" grpId="0" animBg="1"/>
      <p:bldP spid="18" grpId="0" animBg="1"/>
      <p:bldP spid="21" grpId="0" animBg="1"/>
      <p:bldP spid="22" grpId="0" animBg="1"/>
      <p:bldP spid="23"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Footer Placeholder 4"/>
          <p:cNvSpPr>
            <a:spLocks noGrp="1"/>
          </p:cNvSpPr>
          <p:nvPr>
            <p:ph type="ftr" sz="quarter" idx="11"/>
          </p:nvPr>
        </p:nvSpPr>
        <p:spPr>
          <a:noFill/>
        </p:spPr>
        <p:txBody>
          <a:bodyPr/>
          <a:lstStyle/>
          <a:p>
            <a:r>
              <a:rPr lang="en-GB" smtClean="0">
                <a:latin typeface="Times New Roman" pitchFamily="18" charset="0"/>
              </a:rPr>
              <a:t>Megat Johari Megat Mohd Noor</a:t>
            </a:r>
          </a:p>
        </p:txBody>
      </p:sp>
      <p:sp>
        <p:nvSpPr>
          <p:cNvPr id="102403" name="Slide Number Placeholder 5"/>
          <p:cNvSpPr>
            <a:spLocks noGrp="1"/>
          </p:cNvSpPr>
          <p:nvPr>
            <p:ph type="sldNum" sz="quarter" idx="12"/>
          </p:nvPr>
        </p:nvSpPr>
        <p:spPr>
          <a:noFill/>
        </p:spPr>
        <p:txBody>
          <a:bodyPr/>
          <a:lstStyle/>
          <a:p>
            <a:fld id="{83BFEFE4-E822-42B3-BDB4-5119DE57E3D1}" type="slidenum">
              <a:rPr lang="en-GB" smtClean="0">
                <a:latin typeface="Times New Roman" pitchFamily="18" charset="0"/>
              </a:rPr>
              <a:pPr/>
              <a:t>80</a:t>
            </a:fld>
            <a:endParaRPr lang="en-GB" smtClean="0">
              <a:latin typeface="Times New Roman" pitchFamily="18" charset="0"/>
            </a:endParaRPr>
          </a:p>
        </p:txBody>
      </p:sp>
      <p:sp>
        <p:nvSpPr>
          <p:cNvPr id="102404" name="Rectangle 2"/>
          <p:cNvSpPr>
            <a:spLocks noGrp="1" noChangeArrowheads="1"/>
          </p:cNvSpPr>
          <p:nvPr>
            <p:ph type="ctrTitle"/>
          </p:nvPr>
        </p:nvSpPr>
        <p:spPr>
          <a:xfrm>
            <a:off x="762000" y="838200"/>
            <a:ext cx="7772400" cy="1143000"/>
          </a:xfrm>
          <a:solidFill>
            <a:srgbClr val="FFCCFF"/>
          </a:solidFill>
        </p:spPr>
        <p:txBody>
          <a:bodyPr/>
          <a:lstStyle/>
          <a:p>
            <a:pPr eaLnBrk="1" hangingPunct="1"/>
            <a:r>
              <a:rPr lang="en-US" smtClean="0"/>
              <a:t>Chinese Proverb</a:t>
            </a:r>
            <a:endParaRPr lang="en-GB" smtClean="0"/>
          </a:p>
        </p:txBody>
      </p:sp>
      <p:sp>
        <p:nvSpPr>
          <p:cNvPr id="102405" name="Rectangle 3"/>
          <p:cNvSpPr>
            <a:spLocks noGrp="1" noChangeArrowheads="1"/>
          </p:cNvSpPr>
          <p:nvPr>
            <p:ph type="subTitle" idx="1"/>
          </p:nvPr>
        </p:nvSpPr>
        <p:spPr>
          <a:xfrm>
            <a:off x="1428750" y="2928938"/>
            <a:ext cx="6400800" cy="1752600"/>
          </a:xfrm>
        </p:spPr>
        <p:txBody>
          <a:bodyPr>
            <a:normAutofit fontScale="85000" lnSpcReduction="20000"/>
          </a:bodyPr>
          <a:lstStyle/>
          <a:p>
            <a:pPr eaLnBrk="1" hangingPunct="1"/>
            <a:r>
              <a:rPr lang="en-US" smtClean="0"/>
              <a:t>Tell me and I will forget</a:t>
            </a:r>
          </a:p>
          <a:p>
            <a:pPr eaLnBrk="1" hangingPunct="1"/>
            <a:r>
              <a:rPr lang="en-US" smtClean="0"/>
              <a:t>Show me and I will remember</a:t>
            </a:r>
          </a:p>
          <a:p>
            <a:pPr eaLnBrk="1" hangingPunct="1"/>
            <a:r>
              <a:rPr lang="en-US" smtClean="0"/>
              <a:t>Involve me and I will understand</a:t>
            </a:r>
          </a:p>
          <a:p>
            <a:pPr eaLnBrk="1" hangingPunct="1"/>
            <a:r>
              <a:rPr lang="en-US" smtClean="0"/>
              <a:t>Step back and I will act</a:t>
            </a:r>
            <a:endParaRPr lang="en-GB" smtClean="0"/>
          </a:p>
        </p:txBody>
      </p:sp>
    </p:spTree>
  </p:cSld>
  <p:clrMapOvr>
    <a:masterClrMapping/>
  </p:clrMapOvr>
  <p:timing>
    <p:tnLst>
      <p:par>
        <p:cTn xmlns:p14="http://schemas.microsoft.com/office/powerpoint/2010/mai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Footer Placeholder 4"/>
          <p:cNvSpPr>
            <a:spLocks noGrp="1"/>
          </p:cNvSpPr>
          <p:nvPr>
            <p:ph type="ftr" sz="quarter" idx="11"/>
          </p:nvPr>
        </p:nvSpPr>
        <p:spPr>
          <a:noFill/>
        </p:spPr>
        <p:txBody>
          <a:bodyPr/>
          <a:lstStyle/>
          <a:p>
            <a:r>
              <a:rPr lang="en-GB" smtClean="0">
                <a:latin typeface="Times New Roman" pitchFamily="18" charset="0"/>
              </a:rPr>
              <a:t>Megat Johari Megat Mohd Noor</a:t>
            </a:r>
          </a:p>
        </p:txBody>
      </p:sp>
      <p:sp>
        <p:nvSpPr>
          <p:cNvPr id="103427" name="Slide Number Placeholder 5"/>
          <p:cNvSpPr>
            <a:spLocks noGrp="1"/>
          </p:cNvSpPr>
          <p:nvPr>
            <p:ph type="sldNum" sz="quarter" idx="12"/>
          </p:nvPr>
        </p:nvSpPr>
        <p:spPr>
          <a:noFill/>
        </p:spPr>
        <p:txBody>
          <a:bodyPr/>
          <a:lstStyle/>
          <a:p>
            <a:fld id="{06076A7F-AFC5-4DF9-8430-925B20318F16}" type="slidenum">
              <a:rPr lang="en-GB" smtClean="0">
                <a:latin typeface="Times New Roman" pitchFamily="18" charset="0"/>
              </a:rPr>
              <a:pPr/>
              <a:t>81</a:t>
            </a:fld>
            <a:endParaRPr lang="en-GB" smtClean="0">
              <a:latin typeface="Times New Roman" pitchFamily="18" charset="0"/>
            </a:endParaRPr>
          </a:p>
        </p:txBody>
      </p:sp>
      <p:sp>
        <p:nvSpPr>
          <p:cNvPr id="103428" name="Rectangle 2"/>
          <p:cNvSpPr>
            <a:spLocks noGrp="1" noChangeArrowheads="1"/>
          </p:cNvSpPr>
          <p:nvPr>
            <p:ph type="title"/>
          </p:nvPr>
        </p:nvSpPr>
        <p:spPr>
          <a:solidFill>
            <a:srgbClr val="FFCCFF"/>
          </a:solidFill>
        </p:spPr>
        <p:txBody>
          <a:bodyPr/>
          <a:lstStyle/>
          <a:p>
            <a:pPr eaLnBrk="1" hangingPunct="1"/>
            <a:r>
              <a:rPr lang="en-US" smtClean="0"/>
              <a:t>Instructors/Supervisors </a:t>
            </a:r>
            <a:endParaRPr lang="en-GB" smtClean="0"/>
          </a:p>
        </p:txBody>
      </p:sp>
      <p:sp>
        <p:nvSpPr>
          <p:cNvPr id="103429" name="Rectangle 3"/>
          <p:cNvSpPr>
            <a:spLocks noGrp="1" noChangeArrowheads="1"/>
          </p:cNvSpPr>
          <p:nvPr>
            <p:ph type="body" idx="1"/>
          </p:nvPr>
        </p:nvSpPr>
        <p:spPr>
          <a:xfrm>
            <a:off x="685800" y="2286000"/>
            <a:ext cx="7772400" cy="3810000"/>
          </a:xfrm>
        </p:spPr>
        <p:txBody>
          <a:bodyPr/>
          <a:lstStyle/>
          <a:p>
            <a:pPr eaLnBrk="1" hangingPunct="1"/>
            <a:r>
              <a:rPr lang="en-US" smtClean="0"/>
              <a:t>Pedagogical skills</a:t>
            </a:r>
          </a:p>
          <a:p>
            <a:pPr eaLnBrk="1" hangingPunct="1"/>
            <a:r>
              <a:rPr lang="en-US" smtClean="0"/>
              <a:t>Scientific skills</a:t>
            </a:r>
          </a:p>
          <a:p>
            <a:pPr eaLnBrk="1" hangingPunct="1"/>
            <a:r>
              <a:rPr lang="en-US" smtClean="0"/>
              <a:t>Time management</a:t>
            </a:r>
          </a:p>
          <a:p>
            <a:pPr eaLnBrk="1" hangingPunct="1"/>
            <a:r>
              <a:rPr lang="en-US" smtClean="0"/>
              <a:t>Project based on staff research</a:t>
            </a:r>
            <a:endParaRPr lang="en-GB" smtClean="0"/>
          </a:p>
        </p:txBody>
      </p:sp>
    </p:spTree>
  </p:cSld>
  <p:clrMapOvr>
    <a:masterClrMapping/>
  </p:clrMapOvr>
  <p:timing>
    <p:tnLst>
      <p:par>
        <p:cTn xmlns:p14="http://schemas.microsoft.com/office/powerpoint/2010/mai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Footer Placeholder 4"/>
          <p:cNvSpPr>
            <a:spLocks noGrp="1"/>
          </p:cNvSpPr>
          <p:nvPr>
            <p:ph type="ftr" sz="quarter" idx="11"/>
          </p:nvPr>
        </p:nvSpPr>
        <p:spPr>
          <a:noFill/>
        </p:spPr>
        <p:txBody>
          <a:bodyPr/>
          <a:lstStyle/>
          <a:p>
            <a:r>
              <a:rPr lang="en-GB" smtClean="0">
                <a:latin typeface="Times New Roman" pitchFamily="18" charset="0"/>
              </a:rPr>
              <a:t>Megat Johari Megat Mohd Noor</a:t>
            </a:r>
          </a:p>
        </p:txBody>
      </p:sp>
      <p:sp>
        <p:nvSpPr>
          <p:cNvPr id="104451" name="Slide Number Placeholder 5"/>
          <p:cNvSpPr>
            <a:spLocks noGrp="1"/>
          </p:cNvSpPr>
          <p:nvPr>
            <p:ph type="sldNum" sz="quarter" idx="12"/>
          </p:nvPr>
        </p:nvSpPr>
        <p:spPr>
          <a:noFill/>
        </p:spPr>
        <p:txBody>
          <a:bodyPr/>
          <a:lstStyle/>
          <a:p>
            <a:fld id="{97930026-0D03-46B6-9A8A-286A496E3C2E}" type="slidenum">
              <a:rPr lang="en-GB" smtClean="0">
                <a:latin typeface="Times New Roman" pitchFamily="18" charset="0"/>
              </a:rPr>
              <a:pPr/>
              <a:t>82</a:t>
            </a:fld>
            <a:endParaRPr lang="en-GB" smtClean="0">
              <a:latin typeface="Times New Roman" pitchFamily="18" charset="0"/>
            </a:endParaRPr>
          </a:p>
        </p:txBody>
      </p:sp>
      <p:sp>
        <p:nvSpPr>
          <p:cNvPr id="104452" name="Rectangle 2"/>
          <p:cNvSpPr>
            <a:spLocks noGrp="1" noChangeArrowheads="1"/>
          </p:cNvSpPr>
          <p:nvPr>
            <p:ph type="title"/>
          </p:nvPr>
        </p:nvSpPr>
        <p:spPr/>
        <p:txBody>
          <a:bodyPr/>
          <a:lstStyle/>
          <a:p>
            <a:pPr eaLnBrk="1" hangingPunct="1"/>
            <a:r>
              <a:rPr lang="en-US" smtClean="0"/>
              <a:t>Requirements for the students</a:t>
            </a:r>
            <a:endParaRPr lang="en-GB" smtClean="0"/>
          </a:p>
        </p:txBody>
      </p:sp>
      <p:sp>
        <p:nvSpPr>
          <p:cNvPr id="104453" name="Rectangle 3"/>
          <p:cNvSpPr>
            <a:spLocks noGrp="1" noChangeArrowheads="1"/>
          </p:cNvSpPr>
          <p:nvPr>
            <p:ph type="body" idx="1"/>
          </p:nvPr>
        </p:nvSpPr>
        <p:spPr/>
        <p:txBody>
          <a:bodyPr/>
          <a:lstStyle/>
          <a:p>
            <a:pPr eaLnBrk="1" hangingPunct="1"/>
            <a:r>
              <a:rPr lang="en-US" b="1" smtClean="0"/>
              <a:t>Active role</a:t>
            </a:r>
            <a:r>
              <a:rPr lang="en-US" smtClean="0"/>
              <a:t> – must come prepared for each class; contribute by teaching others, actively participating, taking risks, learning from instructor/classmates</a:t>
            </a:r>
          </a:p>
          <a:p>
            <a:pPr eaLnBrk="1" hangingPunct="1"/>
            <a:r>
              <a:rPr lang="en-US" b="1" smtClean="0"/>
              <a:t>Ethics</a:t>
            </a:r>
            <a:r>
              <a:rPr lang="en-US" smtClean="0"/>
              <a:t> – respect, trust and openess</a:t>
            </a:r>
          </a:p>
          <a:p>
            <a:pPr eaLnBrk="1" hangingPunct="1"/>
            <a:r>
              <a:rPr lang="en-US" b="1" smtClean="0"/>
              <a:t>Committed to learning</a:t>
            </a:r>
            <a:r>
              <a:rPr lang="en-US" smtClean="0"/>
              <a:t> – continual improvement</a:t>
            </a:r>
            <a:endParaRPr lang="en-GB" smtClean="0"/>
          </a:p>
        </p:txBody>
      </p:sp>
      <p:pic>
        <p:nvPicPr>
          <p:cNvPr id="104454" name="Picture 4" descr="cheetah"/>
          <p:cNvPicPr>
            <a:picLocks noChangeAspect="1" noChangeArrowheads="1"/>
          </p:cNvPicPr>
          <p:nvPr/>
        </p:nvPicPr>
        <p:blipFill>
          <a:blip r:embed="rId2" cstate="print"/>
          <a:srcRect/>
          <a:stretch>
            <a:fillRect/>
          </a:stretch>
        </p:blipFill>
        <p:spPr bwMode="auto">
          <a:xfrm>
            <a:off x="228600" y="5688013"/>
            <a:ext cx="2286000" cy="979487"/>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Footer Placeholder 4"/>
          <p:cNvSpPr>
            <a:spLocks noGrp="1"/>
          </p:cNvSpPr>
          <p:nvPr>
            <p:ph type="ftr" sz="quarter" idx="11"/>
          </p:nvPr>
        </p:nvSpPr>
        <p:spPr>
          <a:noFill/>
        </p:spPr>
        <p:txBody>
          <a:bodyPr/>
          <a:lstStyle/>
          <a:p>
            <a:r>
              <a:rPr lang="en-GB" smtClean="0">
                <a:latin typeface="Times New Roman" pitchFamily="18" charset="0"/>
              </a:rPr>
              <a:t>Megat Johari Megat Mohd Noor</a:t>
            </a:r>
          </a:p>
        </p:txBody>
      </p:sp>
      <p:sp>
        <p:nvSpPr>
          <p:cNvPr id="19459" name="Slide Number Placeholder 5"/>
          <p:cNvSpPr>
            <a:spLocks noGrp="1"/>
          </p:cNvSpPr>
          <p:nvPr>
            <p:ph type="sldNum" sz="quarter" idx="12"/>
          </p:nvPr>
        </p:nvSpPr>
        <p:spPr>
          <a:noFill/>
        </p:spPr>
        <p:txBody>
          <a:bodyPr/>
          <a:lstStyle/>
          <a:p>
            <a:fld id="{0F30178E-2A69-4CE3-80C2-22D861D6C2E5}" type="slidenum">
              <a:rPr lang="en-GB" smtClean="0">
                <a:latin typeface="Times New Roman" pitchFamily="18" charset="0"/>
              </a:rPr>
              <a:pPr/>
              <a:t>83</a:t>
            </a:fld>
            <a:endParaRPr lang="en-GB" smtClean="0">
              <a:latin typeface="Times New Roman" pitchFamily="18" charset="0"/>
            </a:endParaRPr>
          </a:p>
        </p:txBody>
      </p:sp>
      <p:sp>
        <p:nvSpPr>
          <p:cNvPr id="19460" name="Rectangle 2"/>
          <p:cNvSpPr>
            <a:spLocks noGrp="1" noChangeArrowheads="1"/>
          </p:cNvSpPr>
          <p:nvPr>
            <p:ph type="title"/>
          </p:nvPr>
        </p:nvSpPr>
        <p:spPr>
          <a:xfrm>
            <a:off x="685800" y="214313"/>
            <a:ext cx="7772400" cy="1538287"/>
          </a:xfrm>
          <a:solidFill>
            <a:srgbClr val="FFCCFF"/>
          </a:solidFill>
        </p:spPr>
        <p:txBody>
          <a:bodyPr/>
          <a:lstStyle/>
          <a:p>
            <a:pPr eaLnBrk="1" hangingPunct="1"/>
            <a:r>
              <a:rPr lang="en-US" smtClean="0"/>
              <a:t>Linking topics to Programme Educational Objectives</a:t>
            </a:r>
            <a:endParaRPr lang="en-GB" smtClean="0"/>
          </a:p>
        </p:txBody>
      </p:sp>
      <p:sp>
        <p:nvSpPr>
          <p:cNvPr id="19461" name="Rectangle 3"/>
          <p:cNvSpPr>
            <a:spLocks noGrp="1" noChangeArrowheads="1"/>
          </p:cNvSpPr>
          <p:nvPr>
            <p:ph type="body" idx="1"/>
          </p:nvPr>
        </p:nvSpPr>
        <p:spPr/>
        <p:txBody>
          <a:bodyPr/>
          <a:lstStyle/>
          <a:p>
            <a:pPr eaLnBrk="1" hangingPunct="1">
              <a:lnSpc>
                <a:spcPct val="90000"/>
              </a:lnSpc>
            </a:pPr>
            <a:r>
              <a:rPr lang="en-US" smtClean="0"/>
              <a:t>Topics lead to learning objectives</a:t>
            </a:r>
          </a:p>
          <a:p>
            <a:pPr eaLnBrk="1" hangingPunct="1">
              <a:lnSpc>
                <a:spcPct val="90000"/>
              </a:lnSpc>
            </a:pPr>
            <a:r>
              <a:rPr lang="en-US" smtClean="0"/>
              <a:t>Group/individual learning objectives lead to course outcome</a:t>
            </a:r>
          </a:p>
          <a:p>
            <a:pPr eaLnBrk="1" hangingPunct="1">
              <a:lnSpc>
                <a:spcPct val="90000"/>
              </a:lnSpc>
            </a:pPr>
            <a:r>
              <a:rPr lang="en-US" smtClean="0"/>
              <a:t>Course outcomes must relate to programme outcomes</a:t>
            </a:r>
          </a:p>
          <a:p>
            <a:pPr eaLnBrk="1" hangingPunct="1">
              <a:lnSpc>
                <a:spcPct val="90000"/>
              </a:lnSpc>
            </a:pPr>
            <a:r>
              <a:rPr lang="en-US" smtClean="0"/>
              <a:t>Programme outcomes address the programme objectives (What kind of “animal” are we producing?) </a:t>
            </a:r>
            <a:endParaRPr lang="en-GB" smtClean="0"/>
          </a:p>
        </p:txBody>
      </p:sp>
    </p:spTree>
  </p:cSld>
  <p:clrMapOvr>
    <a:masterClrMapping/>
  </p:clrMapOvr>
  <p:timing>
    <p:tnLst>
      <p:par>
        <p:cTn xmlns:p14="http://schemas.microsoft.com/office/powerpoint/2010/mai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p:cNvPicPr>
            <a:picLocks noChangeAspect="1" noChangeArrowheads="1"/>
          </p:cNvPicPr>
          <p:nvPr/>
        </p:nvPicPr>
        <p:blipFill>
          <a:blip r:embed="rId2" cstate="print"/>
          <a:srcRect/>
          <a:stretch>
            <a:fillRect/>
          </a:stretch>
        </p:blipFill>
        <p:spPr bwMode="auto">
          <a:xfrm>
            <a:off x="457200" y="1295400"/>
            <a:ext cx="8382000" cy="5221288"/>
          </a:xfrm>
          <a:prstGeom prst="rect">
            <a:avLst/>
          </a:prstGeom>
          <a:solidFill>
            <a:srgbClr val="FFFF00"/>
          </a:solidFill>
          <a:ln w="9525">
            <a:solidFill>
              <a:schemeClr val="tx1"/>
            </a:solidFill>
            <a:miter lim="800000"/>
            <a:headEnd/>
            <a:tailEnd/>
          </a:ln>
        </p:spPr>
      </p:pic>
      <p:sp>
        <p:nvSpPr>
          <p:cNvPr id="49155" name="Text Box 3"/>
          <p:cNvSpPr txBox="1">
            <a:spLocks noChangeArrowheads="1"/>
          </p:cNvSpPr>
          <p:nvPr/>
        </p:nvSpPr>
        <p:spPr bwMode="auto">
          <a:xfrm>
            <a:off x="1630363" y="428625"/>
            <a:ext cx="6519862" cy="461963"/>
          </a:xfrm>
          <a:prstGeom prst="rect">
            <a:avLst/>
          </a:prstGeom>
          <a:solidFill>
            <a:srgbClr val="99FF66"/>
          </a:solidFill>
          <a:ln w="9525">
            <a:noFill/>
            <a:miter lim="800000"/>
            <a:headEnd/>
            <a:tailEnd/>
          </a:ln>
        </p:spPr>
        <p:txBody>
          <a:bodyPr>
            <a:spAutoFit/>
          </a:bodyPr>
          <a:lstStyle/>
          <a:p>
            <a:pPr algn="ctr"/>
            <a:r>
              <a:rPr lang="en-US" b="1">
                <a:latin typeface="Century Gothic" pitchFamily="34" charset="0"/>
              </a:rPr>
              <a:t>Course to Programme Outcomes Mapping</a:t>
            </a:r>
          </a:p>
        </p:txBody>
      </p:sp>
    </p:spTree>
  </p:cSld>
  <p:clrMapOvr>
    <a:masterClrMapping/>
  </p:clrMapOvr>
  <p:timing>
    <p:tnLst>
      <p:par>
        <p:cTn xmlns:p14="http://schemas.microsoft.com/office/powerpoint/2010/mai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1204" name="Rectangle 4"/>
          <p:cNvSpPr>
            <a:spLocks noGrp="1" noChangeArrowheads="1"/>
          </p:cNvSpPr>
          <p:nvPr>
            <p:ph type="title"/>
          </p:nvPr>
        </p:nvSpPr>
        <p:spPr>
          <a:xfrm>
            <a:off x="762000" y="2895600"/>
            <a:ext cx="7772400" cy="1143000"/>
          </a:xfrm>
        </p:spPr>
        <p:txBody>
          <a:bodyPr>
            <a:normAutofit fontScale="90000"/>
          </a:bodyPr>
          <a:lstStyle/>
          <a:p>
            <a:r>
              <a:rPr lang="en-US" dirty="0" smtClean="0"/>
              <a:t>Ensuring attainment of outcomes through assessments</a:t>
            </a:r>
            <a:endParaRPr lang="en-US" dirty="0"/>
          </a:p>
        </p:txBody>
      </p:sp>
      <p:pic>
        <p:nvPicPr>
          <p:cNvPr id="691207" name="Picture 7" descr="ani_thinkingcap"/>
          <p:cNvPicPr>
            <a:picLocks noChangeAspect="1" noChangeArrowheads="1" noCrop="1"/>
          </p:cNvPicPr>
          <p:nvPr/>
        </p:nvPicPr>
        <p:blipFill>
          <a:blip r:embed="rId3" cstate="print"/>
          <a:srcRect/>
          <a:stretch>
            <a:fillRect/>
          </a:stretch>
        </p:blipFill>
        <p:spPr bwMode="auto">
          <a:xfrm>
            <a:off x="6629400" y="4419600"/>
            <a:ext cx="1339850" cy="196215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313" y="285750"/>
            <a:ext cx="8715375" cy="928688"/>
          </a:xfrm>
        </p:spPr>
        <p:txBody>
          <a:bodyPr/>
          <a:lstStyle/>
          <a:p>
            <a:pPr>
              <a:defRPr/>
            </a:pPr>
            <a:r>
              <a:rPr lang="en-US" sz="2000" dirty="0" smtClean="0"/>
              <a:t>1.  Assign yourself an anonymous name</a:t>
            </a:r>
            <a:br>
              <a:rPr lang="en-US" sz="2000" dirty="0" smtClean="0"/>
            </a:br>
            <a:r>
              <a:rPr lang="en-US" sz="2000" dirty="0" smtClean="0"/>
              <a:t>2.  Rate between 1 to 5 with 1 “not at all” and 5 “yes a lot”</a:t>
            </a:r>
            <a:endParaRPr lang="en-MY" sz="2000" dirty="0"/>
          </a:p>
        </p:txBody>
      </p:sp>
      <p:sp>
        <p:nvSpPr>
          <p:cNvPr id="6147" name="Text Placeholder 7"/>
          <p:cNvSpPr>
            <a:spLocks noGrp="1"/>
          </p:cNvSpPr>
          <p:nvPr>
            <p:ph type="body" idx="1"/>
          </p:nvPr>
        </p:nvSpPr>
        <p:spPr>
          <a:xfrm>
            <a:off x="357188" y="4786313"/>
            <a:ext cx="8201025" cy="1500187"/>
          </a:xfrm>
        </p:spPr>
        <p:txBody>
          <a:bodyPr anchor="t">
            <a:normAutofit lnSpcReduction="10000"/>
          </a:bodyPr>
          <a:lstStyle/>
          <a:p>
            <a:endParaRPr lang="en-US" sz="2800" smtClean="0"/>
          </a:p>
          <a:p>
            <a:r>
              <a:rPr lang="en-US" sz="2800" smtClean="0"/>
              <a:t>(i)  I would like to know more about …..</a:t>
            </a:r>
          </a:p>
          <a:p>
            <a:r>
              <a:rPr lang="en-US" sz="2800" smtClean="0"/>
              <a:t>(ii) Comments: </a:t>
            </a:r>
            <a:endParaRPr lang="en-MY" sz="2800" smtClean="0"/>
          </a:p>
        </p:txBody>
      </p:sp>
      <p:sp>
        <p:nvSpPr>
          <p:cNvPr id="6148" name="Footer Placeholder 3"/>
          <p:cNvSpPr>
            <a:spLocks noGrp="1"/>
          </p:cNvSpPr>
          <p:nvPr>
            <p:ph type="ftr" sz="quarter" idx="11"/>
          </p:nvPr>
        </p:nvSpPr>
        <p:spPr>
          <a:noFill/>
        </p:spPr>
        <p:txBody>
          <a:bodyPr/>
          <a:lstStyle/>
          <a:p>
            <a:r>
              <a:rPr lang="en-GB" smtClean="0">
                <a:latin typeface="Times New Roman" pitchFamily="18" charset="0"/>
              </a:rPr>
              <a:t>Megat Johari Megat Mohd Noor</a:t>
            </a:r>
          </a:p>
        </p:txBody>
      </p:sp>
      <p:sp>
        <p:nvSpPr>
          <p:cNvPr id="6149" name="Slide Number Placeholder 4"/>
          <p:cNvSpPr>
            <a:spLocks noGrp="1"/>
          </p:cNvSpPr>
          <p:nvPr>
            <p:ph type="sldNum" sz="quarter" idx="12"/>
          </p:nvPr>
        </p:nvSpPr>
        <p:spPr>
          <a:noFill/>
        </p:spPr>
        <p:txBody>
          <a:bodyPr/>
          <a:lstStyle/>
          <a:p>
            <a:fld id="{12DB6A2F-4EE9-491A-9101-6C00E0DAFE1B}" type="slidenum">
              <a:rPr lang="en-GB" smtClean="0">
                <a:latin typeface="Times New Roman" pitchFamily="18" charset="0"/>
              </a:rPr>
              <a:pPr/>
              <a:t>86</a:t>
            </a:fld>
            <a:endParaRPr lang="en-GB" smtClean="0">
              <a:latin typeface="Times New Roman" pitchFamily="18" charset="0"/>
            </a:endParaRPr>
          </a:p>
        </p:txBody>
      </p:sp>
      <p:graphicFrame>
        <p:nvGraphicFramePr>
          <p:cNvPr id="7" name="Content Placeholder 6"/>
          <p:cNvGraphicFramePr>
            <a:graphicFrameLocks noGrp="1"/>
          </p:cNvGraphicFramePr>
          <p:nvPr>
            <p:ph idx="4294967295"/>
          </p:nvPr>
        </p:nvGraphicFramePr>
        <p:xfrm>
          <a:off x="571500" y="1285875"/>
          <a:ext cx="8001028" cy="3000396"/>
        </p:xfrm>
        <a:graphic>
          <a:graphicData uri="http://schemas.openxmlformats.org/drawingml/2006/table">
            <a:tbl>
              <a:tblPr firstRow="1" bandRow="1">
                <a:tableStyleId>{5C22544A-7EE6-4342-B048-85BDC9FD1C3A}</a:tableStyleId>
              </a:tblPr>
              <a:tblGrid>
                <a:gridCol w="518432"/>
                <a:gridCol w="4923452"/>
                <a:gridCol w="1273260"/>
                <a:gridCol w="1285884"/>
              </a:tblGrid>
              <a:tr h="838248">
                <a:tc>
                  <a:txBody>
                    <a:bodyPr/>
                    <a:lstStyle/>
                    <a:p>
                      <a:endParaRPr lang="en-MY" dirty="0"/>
                    </a:p>
                  </a:txBody>
                  <a:tcPr/>
                </a:tc>
                <a:tc>
                  <a:txBody>
                    <a:bodyPr/>
                    <a:lstStyle/>
                    <a:p>
                      <a:endParaRPr lang="en-MY" dirty="0"/>
                    </a:p>
                  </a:txBody>
                  <a:tcPr/>
                </a:tc>
                <a:tc>
                  <a:txBody>
                    <a:bodyPr/>
                    <a:lstStyle/>
                    <a:p>
                      <a:r>
                        <a:rPr lang="en-US" dirty="0" smtClean="0">
                          <a:solidFill>
                            <a:schemeClr val="tx1"/>
                          </a:solidFill>
                        </a:rPr>
                        <a:t>Before Workshop</a:t>
                      </a:r>
                      <a:endParaRPr lang="en-MY" dirty="0">
                        <a:solidFill>
                          <a:schemeClr val="tx1"/>
                        </a:solidFill>
                      </a:endParaRPr>
                    </a:p>
                  </a:txBody>
                  <a:tcPr/>
                </a:tc>
                <a:tc>
                  <a:txBody>
                    <a:bodyPr/>
                    <a:lstStyle/>
                    <a:p>
                      <a:r>
                        <a:rPr lang="en-US" dirty="0" smtClean="0">
                          <a:solidFill>
                            <a:schemeClr val="tx1"/>
                          </a:solidFill>
                        </a:rPr>
                        <a:t>After Workshop</a:t>
                      </a:r>
                      <a:endParaRPr lang="en-MY" dirty="0">
                        <a:solidFill>
                          <a:schemeClr val="tx1"/>
                        </a:solidFill>
                      </a:endParaRPr>
                    </a:p>
                  </a:txBody>
                  <a:tcPr/>
                </a:tc>
              </a:tr>
              <a:tr h="838248">
                <a:tc>
                  <a:txBody>
                    <a:bodyPr/>
                    <a:lstStyle/>
                    <a:p>
                      <a:endParaRPr lang="en-MY" sz="2400" dirty="0"/>
                    </a:p>
                  </a:txBody>
                  <a:tcPr/>
                </a:tc>
                <a:tc>
                  <a:txBody>
                    <a:bodyPr/>
                    <a:lstStyle/>
                    <a:p>
                      <a:endParaRPr lang="en-MY" sz="2400" dirty="0"/>
                    </a:p>
                  </a:txBody>
                  <a:tcPr/>
                </a:tc>
                <a:tc>
                  <a:txBody>
                    <a:bodyPr/>
                    <a:lstStyle/>
                    <a:p>
                      <a:endParaRPr lang="en-MY" dirty="0"/>
                    </a:p>
                  </a:txBody>
                  <a:tcPr/>
                </a:tc>
                <a:tc>
                  <a:txBody>
                    <a:bodyPr/>
                    <a:lstStyle/>
                    <a:p>
                      <a:endParaRPr lang="en-MY"/>
                    </a:p>
                  </a:txBody>
                  <a:tcPr/>
                </a:tc>
              </a:tr>
              <a:tr h="485652">
                <a:tc>
                  <a:txBody>
                    <a:bodyPr/>
                    <a:lstStyle/>
                    <a:p>
                      <a:endParaRPr lang="en-MY" sz="2400" dirty="0"/>
                    </a:p>
                  </a:txBody>
                  <a:tcPr/>
                </a:tc>
                <a:tc>
                  <a:txBody>
                    <a:bodyPr/>
                    <a:lstStyle/>
                    <a:p>
                      <a:endParaRPr lang="en-MY" sz="2400" dirty="0"/>
                    </a:p>
                  </a:txBody>
                  <a:tcPr/>
                </a:tc>
                <a:tc>
                  <a:txBody>
                    <a:bodyPr/>
                    <a:lstStyle/>
                    <a:p>
                      <a:endParaRPr lang="en-MY"/>
                    </a:p>
                  </a:txBody>
                  <a:tcPr/>
                </a:tc>
                <a:tc>
                  <a:txBody>
                    <a:bodyPr/>
                    <a:lstStyle/>
                    <a:p>
                      <a:endParaRPr lang="en-MY"/>
                    </a:p>
                  </a:txBody>
                  <a:tcPr/>
                </a:tc>
              </a:tr>
              <a:tr h="838248">
                <a:tc>
                  <a:txBody>
                    <a:bodyPr/>
                    <a:lstStyle/>
                    <a:p>
                      <a:r>
                        <a:rPr lang="en-US" sz="2400" dirty="0" smtClean="0"/>
                        <a:t>C</a:t>
                      </a:r>
                      <a:endParaRPr lang="en-MY" sz="2400" dirty="0"/>
                    </a:p>
                  </a:txBody>
                  <a:tcPr/>
                </a:tc>
                <a:tc>
                  <a:txBody>
                    <a:bodyPr/>
                    <a:lstStyle/>
                    <a:p>
                      <a:r>
                        <a:rPr lang="en-US" sz="2400" dirty="0" smtClean="0"/>
                        <a:t>My knowledge of  assessment and evaluation is at level</a:t>
                      </a:r>
                      <a:endParaRPr lang="en-MY" sz="2400" dirty="0"/>
                    </a:p>
                  </a:txBody>
                  <a:tcPr/>
                </a:tc>
                <a:tc>
                  <a:txBody>
                    <a:bodyPr/>
                    <a:lstStyle/>
                    <a:p>
                      <a:endParaRPr lang="en-MY"/>
                    </a:p>
                  </a:txBody>
                  <a:tcPr/>
                </a:tc>
                <a:tc>
                  <a:txBody>
                    <a:bodyPr/>
                    <a:lstStyle/>
                    <a:p>
                      <a:endParaRPr lang="en-MY" dirty="0"/>
                    </a:p>
                  </a:txBody>
                  <a:tcP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8322" name="Text Box 2"/>
          <p:cNvSpPr txBox="1">
            <a:spLocks noChangeArrowheads="1"/>
          </p:cNvSpPr>
          <p:nvPr/>
        </p:nvSpPr>
        <p:spPr bwMode="auto">
          <a:xfrm>
            <a:off x="228600" y="2743200"/>
            <a:ext cx="8534400" cy="457200"/>
          </a:xfrm>
          <a:prstGeom prst="rect">
            <a:avLst/>
          </a:prstGeom>
          <a:noFill/>
          <a:ln w="9525">
            <a:noFill/>
            <a:miter lim="800000"/>
            <a:headEnd/>
            <a:tailEnd/>
          </a:ln>
          <a:effectLst/>
        </p:spPr>
        <p:txBody>
          <a:bodyPr>
            <a:spAutoFit/>
          </a:bodyPr>
          <a:lstStyle/>
          <a:p>
            <a:pPr>
              <a:spcBef>
                <a:spcPct val="50000"/>
              </a:spcBef>
            </a:pPr>
            <a:endParaRPr lang="en-GB" sz="2400" b="1">
              <a:latin typeface="Arial" pitchFamily="34" charset="0"/>
            </a:endParaRPr>
          </a:p>
        </p:txBody>
      </p:sp>
      <p:sp>
        <p:nvSpPr>
          <p:cNvPr id="568331" name="Rectangle 11"/>
          <p:cNvSpPr>
            <a:spLocks noGrp="1" noChangeArrowheads="1"/>
          </p:cNvSpPr>
          <p:nvPr>
            <p:ph type="title"/>
          </p:nvPr>
        </p:nvSpPr>
        <p:spPr>
          <a:xfrm>
            <a:off x="457200" y="228600"/>
            <a:ext cx="7772400" cy="1143000"/>
          </a:xfrm>
        </p:spPr>
        <p:txBody>
          <a:bodyPr/>
          <a:lstStyle/>
          <a:p>
            <a:pPr algn="l"/>
            <a:r>
              <a:rPr lang="en-US" dirty="0">
                <a:effectLst/>
              </a:rPr>
              <a:t>Topic Outcomes</a:t>
            </a:r>
          </a:p>
        </p:txBody>
      </p:sp>
      <p:sp>
        <p:nvSpPr>
          <p:cNvPr id="568332" name="Rectangle 12"/>
          <p:cNvSpPr>
            <a:spLocks noGrp="1" noChangeArrowheads="1"/>
          </p:cNvSpPr>
          <p:nvPr>
            <p:ph type="body" idx="1"/>
          </p:nvPr>
        </p:nvSpPr>
        <p:spPr>
          <a:xfrm>
            <a:off x="685800" y="2286000"/>
            <a:ext cx="7772400" cy="3124200"/>
          </a:xfrm>
        </p:spPr>
        <p:txBody>
          <a:bodyPr>
            <a:normAutofit lnSpcReduction="10000"/>
          </a:bodyPr>
          <a:lstStyle/>
          <a:p>
            <a:r>
              <a:rPr lang="ms-MY" sz="4000" dirty="0"/>
              <a:t>Participants can </a:t>
            </a:r>
            <a:r>
              <a:rPr lang="ms-MY" sz="4000" dirty="0" smtClean="0"/>
              <a:t>apply the principles of assessment and evaluation for programme objectives, programme outcomes and course outcomes.</a:t>
            </a:r>
            <a:endParaRPr lang="ms-MY" sz="4000" dirty="0"/>
          </a:p>
        </p:txBody>
      </p:sp>
    </p:spTree>
  </p:cSld>
  <p:clrMapOvr>
    <a:masterClrMapping/>
  </p:clrMapOvr>
  <p:transition xmlns:p14="http://schemas.microsoft.com/office/powerpoint/2010/main">
    <p:zoom/>
  </p:transition>
  <p:timing>
    <p:tnLst>
      <p:par>
        <p:cTn xmlns:p14="http://schemas.microsoft.com/office/powerpoint/2010/mai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MY" dirty="0"/>
          </a:p>
        </p:txBody>
      </p:sp>
      <p:sp>
        <p:nvSpPr>
          <p:cNvPr id="3" name="Content Placeholder 2"/>
          <p:cNvSpPr>
            <a:spLocks noGrp="1"/>
          </p:cNvSpPr>
          <p:nvPr>
            <p:ph idx="1"/>
          </p:nvPr>
        </p:nvSpPr>
        <p:spPr/>
        <p:txBody>
          <a:bodyPr/>
          <a:lstStyle/>
          <a:p>
            <a:endParaRPr lang="en-MY"/>
          </a:p>
        </p:txBody>
      </p:sp>
    </p:spTree>
  </p:cSld>
  <p:clrMapOvr>
    <a:masterClrMapping/>
  </p:clrMapOvr>
  <p:timing>
    <p:tnLst>
      <p:par>
        <p:cTn xmlns:p14="http://schemas.microsoft.com/office/powerpoint/2010/mai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ext Box 2"/>
          <p:cNvSpPr txBox="1">
            <a:spLocks noChangeArrowheads="1"/>
          </p:cNvSpPr>
          <p:nvPr/>
        </p:nvSpPr>
        <p:spPr bwMode="auto">
          <a:xfrm>
            <a:off x="381000" y="381000"/>
            <a:ext cx="7924800" cy="2800350"/>
          </a:xfrm>
          <a:prstGeom prst="rect">
            <a:avLst/>
          </a:prstGeom>
          <a:solidFill>
            <a:srgbClr val="CCFFCC"/>
          </a:solidFill>
          <a:ln w="12700" cap="sq">
            <a:noFill/>
            <a:miter lim="800000"/>
            <a:headEnd type="none" w="sm" len="sm"/>
            <a:tailEnd type="none" w="sm" len="sm"/>
          </a:ln>
        </p:spPr>
        <p:txBody>
          <a:bodyPr>
            <a:spAutoFit/>
          </a:bodyPr>
          <a:lstStyle/>
          <a:p>
            <a:pPr algn="ctr" eaLnBrk="0" hangingPunct="0">
              <a:spcBef>
                <a:spcPct val="50000"/>
              </a:spcBef>
            </a:pPr>
            <a:r>
              <a:rPr lang="en-US" sz="3200" b="1">
                <a:solidFill>
                  <a:srgbClr val="FF0000"/>
                </a:solidFill>
                <a:latin typeface="Arial" pitchFamily="34" charset="0"/>
              </a:rPr>
              <a:t>ASSESSMENT:</a:t>
            </a:r>
          </a:p>
          <a:p>
            <a:pPr algn="ctr" eaLnBrk="0" hangingPunct="0">
              <a:spcBef>
                <a:spcPct val="50000"/>
              </a:spcBef>
            </a:pPr>
            <a:r>
              <a:rPr lang="en-US" sz="3200">
                <a:latin typeface="Arial" pitchFamily="34" charset="0"/>
              </a:rPr>
              <a:t>Processes that identify, collect, use and prepare data for evaluation of achievement of programme outcomes or educational objectives.</a:t>
            </a:r>
          </a:p>
        </p:txBody>
      </p:sp>
      <p:sp>
        <p:nvSpPr>
          <p:cNvPr id="106499" name="Text Box 5"/>
          <p:cNvSpPr txBox="1">
            <a:spLocks noChangeArrowheads="1"/>
          </p:cNvSpPr>
          <p:nvPr/>
        </p:nvSpPr>
        <p:spPr bwMode="auto">
          <a:xfrm>
            <a:off x="381000" y="3276600"/>
            <a:ext cx="7924800" cy="3292475"/>
          </a:xfrm>
          <a:prstGeom prst="rect">
            <a:avLst/>
          </a:prstGeom>
          <a:solidFill>
            <a:srgbClr val="CCFFCC"/>
          </a:solidFill>
          <a:ln w="12700" cap="sq">
            <a:noFill/>
            <a:miter lim="800000"/>
            <a:headEnd type="none" w="sm" len="sm"/>
            <a:tailEnd type="none" w="sm" len="sm"/>
          </a:ln>
        </p:spPr>
        <p:txBody>
          <a:bodyPr>
            <a:spAutoFit/>
          </a:bodyPr>
          <a:lstStyle/>
          <a:p>
            <a:pPr algn="ctr" eaLnBrk="0" hangingPunct="0">
              <a:spcBef>
                <a:spcPct val="50000"/>
              </a:spcBef>
            </a:pPr>
            <a:r>
              <a:rPr lang="en-US" sz="3200" b="1">
                <a:solidFill>
                  <a:srgbClr val="FF0000"/>
                </a:solidFill>
                <a:latin typeface="Arial" pitchFamily="34" charset="0"/>
              </a:rPr>
              <a:t>EVALUATION:</a:t>
            </a:r>
          </a:p>
          <a:p>
            <a:pPr algn="ctr" eaLnBrk="0" hangingPunct="0">
              <a:spcBef>
                <a:spcPct val="50000"/>
              </a:spcBef>
            </a:pPr>
            <a:r>
              <a:rPr lang="en-US" sz="3200">
                <a:latin typeface="Arial" pitchFamily="34" charset="0"/>
              </a:rPr>
              <a:t>Processes for interpretation of data and evidence from assessment practices that determine the program outcomes are achieved or result in actions to improve programme.</a:t>
            </a:r>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643174" y="1643050"/>
            <a:ext cx="2214577" cy="2928945"/>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MY"/>
          </a:p>
        </p:txBody>
      </p:sp>
      <p:sp>
        <p:nvSpPr>
          <p:cNvPr id="5" name="Rectangle 4"/>
          <p:cNvSpPr/>
          <p:nvPr/>
        </p:nvSpPr>
        <p:spPr>
          <a:xfrm>
            <a:off x="4857752" y="1643063"/>
            <a:ext cx="1785930" cy="2928945"/>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MY" dirty="0"/>
          </a:p>
        </p:txBody>
      </p:sp>
      <p:sp>
        <p:nvSpPr>
          <p:cNvPr id="7" name="Rectangle 6"/>
          <p:cNvSpPr/>
          <p:nvPr/>
        </p:nvSpPr>
        <p:spPr>
          <a:xfrm>
            <a:off x="2643175" y="214313"/>
            <a:ext cx="2214578" cy="914400"/>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smtClean="0">
                <a:solidFill>
                  <a:schemeClr val="tx1"/>
                </a:solidFill>
              </a:rPr>
              <a:t>Engineers</a:t>
            </a:r>
            <a:endParaRPr lang="en-MY" dirty="0">
              <a:solidFill>
                <a:schemeClr val="tx1"/>
              </a:solidFill>
            </a:endParaRPr>
          </a:p>
        </p:txBody>
      </p:sp>
      <p:sp>
        <p:nvSpPr>
          <p:cNvPr id="8" name="Rectangle 7"/>
          <p:cNvSpPr/>
          <p:nvPr/>
        </p:nvSpPr>
        <p:spPr>
          <a:xfrm>
            <a:off x="785813" y="214313"/>
            <a:ext cx="1857361" cy="914400"/>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Professional Engineers</a:t>
            </a:r>
            <a:endParaRPr lang="en-MY" dirty="0"/>
          </a:p>
        </p:txBody>
      </p:sp>
      <p:sp>
        <p:nvSpPr>
          <p:cNvPr id="13" name="Rectangle 12"/>
          <p:cNvSpPr/>
          <p:nvPr/>
        </p:nvSpPr>
        <p:spPr>
          <a:xfrm>
            <a:off x="6643702" y="1643063"/>
            <a:ext cx="1714512" cy="2928945"/>
          </a:xfrm>
          <a:prstGeom prst="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MY" dirty="0"/>
          </a:p>
        </p:txBody>
      </p:sp>
      <p:sp>
        <p:nvSpPr>
          <p:cNvPr id="15" name="Rectangle 14"/>
          <p:cNvSpPr/>
          <p:nvPr/>
        </p:nvSpPr>
        <p:spPr>
          <a:xfrm>
            <a:off x="785813" y="1643063"/>
            <a:ext cx="1857361" cy="2928945"/>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MY"/>
          </a:p>
        </p:txBody>
      </p:sp>
      <p:sp>
        <p:nvSpPr>
          <p:cNvPr id="19" name="Rectangle 18"/>
          <p:cNvSpPr/>
          <p:nvPr/>
        </p:nvSpPr>
        <p:spPr>
          <a:xfrm>
            <a:off x="4857752" y="214313"/>
            <a:ext cx="1785937" cy="914400"/>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smtClean="0">
                <a:solidFill>
                  <a:schemeClr val="tx1"/>
                </a:solidFill>
              </a:rPr>
              <a:t>Technologists</a:t>
            </a:r>
            <a:endParaRPr lang="en-MY" dirty="0">
              <a:solidFill>
                <a:schemeClr val="tx1"/>
              </a:solidFill>
            </a:endParaRPr>
          </a:p>
        </p:txBody>
      </p:sp>
      <p:sp>
        <p:nvSpPr>
          <p:cNvPr id="20" name="Rectangle 19"/>
          <p:cNvSpPr/>
          <p:nvPr/>
        </p:nvSpPr>
        <p:spPr>
          <a:xfrm>
            <a:off x="6643702" y="214313"/>
            <a:ext cx="1714512" cy="914400"/>
          </a:xfrm>
          <a:prstGeom prst="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Others</a:t>
            </a:r>
            <a:endParaRPr lang="en-MY" dirty="0">
              <a:solidFill>
                <a:schemeClr val="tx1"/>
              </a:solidFill>
            </a:endParaRPr>
          </a:p>
        </p:txBody>
      </p:sp>
      <p:sp>
        <p:nvSpPr>
          <p:cNvPr id="63506" name="TextBox 20"/>
          <p:cNvSpPr txBox="1">
            <a:spLocks noChangeArrowheads="1"/>
          </p:cNvSpPr>
          <p:nvPr/>
        </p:nvSpPr>
        <p:spPr bwMode="auto">
          <a:xfrm>
            <a:off x="1000100" y="1772816"/>
            <a:ext cx="1416050" cy="3046988"/>
          </a:xfrm>
          <a:prstGeom prst="rect">
            <a:avLst/>
          </a:prstGeom>
          <a:noFill/>
          <a:ln w="9525">
            <a:noFill/>
            <a:miter lim="800000"/>
            <a:headEnd/>
            <a:tailEnd/>
          </a:ln>
        </p:spPr>
        <p:txBody>
          <a:bodyPr>
            <a:spAutoFit/>
          </a:bodyPr>
          <a:lstStyle/>
          <a:p>
            <a:pPr algn="ctr"/>
            <a:r>
              <a:rPr lang="en-US" sz="1600" b="1" dirty="0" smtClean="0">
                <a:solidFill>
                  <a:schemeClr val="bg1"/>
                </a:solidFill>
              </a:rPr>
              <a:t>PAE </a:t>
            </a:r>
          </a:p>
          <a:p>
            <a:pPr algn="ctr"/>
            <a:r>
              <a:rPr lang="en-US" sz="1600" b="1" dirty="0" smtClean="0">
                <a:solidFill>
                  <a:schemeClr val="bg1"/>
                </a:solidFill>
              </a:rPr>
              <a:t>+</a:t>
            </a:r>
          </a:p>
          <a:p>
            <a:pPr algn="ctr"/>
            <a:r>
              <a:rPr lang="en-US" sz="1600" b="1" dirty="0" smtClean="0">
                <a:solidFill>
                  <a:schemeClr val="bg1"/>
                </a:solidFill>
              </a:rPr>
              <a:t>3 years </a:t>
            </a:r>
          </a:p>
          <a:p>
            <a:pPr algn="ctr"/>
            <a:r>
              <a:rPr lang="en-US" sz="1600" b="1" dirty="0" smtClean="0">
                <a:solidFill>
                  <a:schemeClr val="bg1"/>
                </a:solidFill>
              </a:rPr>
              <a:t>Work Experience</a:t>
            </a:r>
          </a:p>
          <a:p>
            <a:pPr algn="ctr"/>
            <a:r>
              <a:rPr lang="en-US" sz="1600" b="1" dirty="0" smtClean="0">
                <a:solidFill>
                  <a:schemeClr val="bg1"/>
                </a:solidFill>
              </a:rPr>
              <a:t>(Normally </a:t>
            </a:r>
          </a:p>
          <a:p>
            <a:pPr algn="ctr">
              <a:buFont typeface="Wingdings" pitchFamily="2" charset="2"/>
              <a:buChar char="Ø"/>
            </a:pPr>
            <a:r>
              <a:rPr lang="en-US" sz="1600" b="1" dirty="0" smtClean="0">
                <a:solidFill>
                  <a:schemeClr val="bg1"/>
                </a:solidFill>
              </a:rPr>
              <a:t>5 year</a:t>
            </a:r>
          </a:p>
          <a:p>
            <a:pPr algn="ctr"/>
            <a:r>
              <a:rPr lang="en-US" sz="1600" b="1" dirty="0" smtClean="0">
                <a:solidFill>
                  <a:schemeClr val="bg1"/>
                </a:solidFill>
              </a:rPr>
              <a:t>+</a:t>
            </a:r>
          </a:p>
          <a:p>
            <a:pPr algn="ctr"/>
            <a:r>
              <a:rPr lang="en-US" sz="1600" b="1" dirty="0" smtClean="0">
                <a:solidFill>
                  <a:schemeClr val="bg1"/>
                </a:solidFill>
              </a:rPr>
              <a:t>Registered </a:t>
            </a:r>
            <a:r>
              <a:rPr lang="en-US" sz="1600" b="1" dirty="0" smtClean="0">
                <a:solidFill>
                  <a:schemeClr val="bg1"/>
                </a:solidFill>
              </a:rPr>
              <a:t>with </a:t>
            </a:r>
            <a:r>
              <a:rPr lang="en-US" sz="1600" b="1" dirty="0" smtClean="0">
                <a:solidFill>
                  <a:schemeClr val="bg1"/>
                </a:solidFill>
              </a:rPr>
              <a:t>the Board</a:t>
            </a:r>
            <a:endParaRPr lang="en-US" sz="1600" b="1" dirty="0" smtClean="0">
              <a:solidFill>
                <a:schemeClr val="bg1"/>
              </a:solidFill>
            </a:endParaRPr>
          </a:p>
          <a:p>
            <a:endParaRPr lang="en-US" sz="1600" b="1" dirty="0" smtClean="0">
              <a:solidFill>
                <a:schemeClr val="bg1"/>
              </a:solidFill>
            </a:endParaRPr>
          </a:p>
        </p:txBody>
      </p:sp>
      <p:sp>
        <p:nvSpPr>
          <p:cNvPr id="23" name="Up Arrow 22"/>
          <p:cNvSpPr/>
          <p:nvPr/>
        </p:nvSpPr>
        <p:spPr>
          <a:xfrm>
            <a:off x="1500166" y="1000125"/>
            <a:ext cx="428628" cy="785813"/>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MY"/>
          </a:p>
        </p:txBody>
      </p:sp>
      <p:sp>
        <p:nvSpPr>
          <p:cNvPr id="24" name="Up Arrow 23"/>
          <p:cNvSpPr/>
          <p:nvPr/>
        </p:nvSpPr>
        <p:spPr>
          <a:xfrm>
            <a:off x="3643306" y="1000125"/>
            <a:ext cx="428629" cy="785813"/>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MY"/>
          </a:p>
        </p:txBody>
      </p:sp>
      <p:sp>
        <p:nvSpPr>
          <p:cNvPr id="25" name="Up Arrow 24"/>
          <p:cNvSpPr/>
          <p:nvPr/>
        </p:nvSpPr>
        <p:spPr>
          <a:xfrm>
            <a:off x="5572132" y="1000125"/>
            <a:ext cx="428629" cy="785813"/>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MY"/>
          </a:p>
        </p:txBody>
      </p:sp>
      <p:sp>
        <p:nvSpPr>
          <p:cNvPr id="26" name="Up Arrow 25"/>
          <p:cNvSpPr/>
          <p:nvPr/>
        </p:nvSpPr>
        <p:spPr>
          <a:xfrm>
            <a:off x="7286644" y="1000125"/>
            <a:ext cx="428628" cy="785813"/>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MY"/>
          </a:p>
        </p:txBody>
      </p:sp>
      <p:sp>
        <p:nvSpPr>
          <p:cNvPr id="2" name="Rectangle 1"/>
          <p:cNvSpPr/>
          <p:nvPr/>
        </p:nvSpPr>
        <p:spPr>
          <a:xfrm>
            <a:off x="785786" y="4572009"/>
            <a:ext cx="7572428" cy="114300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ENGINEERING </a:t>
            </a:r>
            <a:r>
              <a:rPr lang="en-US" dirty="0" smtClean="0"/>
              <a:t>GRADUATES  OUTCOMES</a:t>
            </a:r>
            <a:endParaRPr lang="en-MY" dirty="0"/>
          </a:p>
        </p:txBody>
      </p:sp>
      <p:sp>
        <p:nvSpPr>
          <p:cNvPr id="37" name="TextBox 20"/>
          <p:cNvSpPr txBox="1">
            <a:spLocks noChangeArrowheads="1"/>
          </p:cNvSpPr>
          <p:nvPr/>
        </p:nvSpPr>
        <p:spPr bwMode="auto">
          <a:xfrm>
            <a:off x="3155950" y="2564904"/>
            <a:ext cx="1416050" cy="1077218"/>
          </a:xfrm>
          <a:prstGeom prst="rect">
            <a:avLst/>
          </a:prstGeom>
          <a:noFill/>
          <a:ln w="9525">
            <a:noFill/>
            <a:miter lim="800000"/>
            <a:headEnd/>
            <a:tailEnd/>
          </a:ln>
        </p:spPr>
        <p:txBody>
          <a:bodyPr>
            <a:spAutoFit/>
          </a:bodyPr>
          <a:lstStyle/>
          <a:p>
            <a:pPr algn="ctr"/>
            <a:r>
              <a:rPr lang="en-US" sz="1600" b="1" dirty="0" smtClean="0"/>
              <a:t>Registered </a:t>
            </a:r>
            <a:r>
              <a:rPr lang="en-US" sz="1600" b="1" dirty="0" smtClean="0"/>
              <a:t>with </a:t>
            </a:r>
            <a:r>
              <a:rPr lang="en-US" sz="1600" b="1" dirty="0" smtClean="0"/>
              <a:t>the Board</a:t>
            </a:r>
            <a:endParaRPr lang="en-US" sz="1600" b="1" dirty="0" smtClean="0"/>
          </a:p>
          <a:p>
            <a:endParaRPr lang="en-US" sz="1600" b="1" dirty="0" smtClean="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0962" name="Rectangle 2"/>
          <p:cNvSpPr>
            <a:spLocks noGrp="1" noChangeArrowheads="1"/>
          </p:cNvSpPr>
          <p:nvPr>
            <p:ph type="title"/>
          </p:nvPr>
        </p:nvSpPr>
        <p:spPr>
          <a:xfrm>
            <a:off x="685800" y="457200"/>
            <a:ext cx="7772400" cy="762000"/>
          </a:xfrm>
        </p:spPr>
        <p:txBody>
          <a:bodyPr/>
          <a:lstStyle/>
          <a:p>
            <a:r>
              <a:rPr lang="en-US" dirty="0" smtClean="0"/>
              <a:t>Assessment</a:t>
            </a:r>
            <a:endParaRPr lang="en-US" dirty="0"/>
          </a:p>
        </p:txBody>
      </p:sp>
      <p:sp>
        <p:nvSpPr>
          <p:cNvPr id="680964" name="Rectangle 4"/>
          <p:cNvSpPr>
            <a:spLocks noChangeArrowheads="1"/>
          </p:cNvSpPr>
          <p:nvPr/>
        </p:nvSpPr>
        <p:spPr bwMode="auto">
          <a:xfrm>
            <a:off x="838200" y="381000"/>
            <a:ext cx="6870700" cy="838200"/>
          </a:xfrm>
          <a:prstGeom prst="rect">
            <a:avLst/>
          </a:prstGeom>
          <a:noFill/>
          <a:ln w="9525">
            <a:noFill/>
            <a:miter lim="800000"/>
            <a:headEnd/>
            <a:tailEnd/>
          </a:ln>
        </p:spPr>
        <p:txBody>
          <a:bodyPr anchor="b"/>
          <a:lstStyle/>
          <a:p>
            <a:pPr algn="ctr"/>
            <a:endParaRPr lang="en-US" sz="4400">
              <a:solidFill>
                <a:schemeClr val="tx2"/>
              </a:solidFill>
              <a:effectLst>
                <a:outerShdw blurRad="38100" dist="38100" dir="2700000" algn="tl">
                  <a:srgbClr val="FFFFFF"/>
                </a:outerShdw>
              </a:effectLst>
              <a:latin typeface="Arial" pitchFamily="34" charset="0"/>
            </a:endParaRPr>
          </a:p>
        </p:txBody>
      </p:sp>
      <p:sp>
        <p:nvSpPr>
          <p:cNvPr id="680965" name="Rectangle 5"/>
          <p:cNvSpPr>
            <a:spLocks noChangeArrowheads="1"/>
          </p:cNvSpPr>
          <p:nvPr/>
        </p:nvSpPr>
        <p:spPr bwMode="auto">
          <a:xfrm>
            <a:off x="381000" y="609600"/>
            <a:ext cx="8610600" cy="5334000"/>
          </a:xfrm>
          <a:prstGeom prst="rect">
            <a:avLst/>
          </a:prstGeom>
          <a:noFill/>
          <a:ln w="9525">
            <a:noFill/>
            <a:miter lim="800000"/>
            <a:headEnd/>
            <a:tailEnd/>
          </a:ln>
          <a:effectLst/>
        </p:spPr>
        <p:txBody>
          <a:bodyPr/>
          <a:lstStyle/>
          <a:p>
            <a:pPr marL="342900" indent="-342900">
              <a:lnSpc>
                <a:spcPct val="110000"/>
              </a:lnSpc>
              <a:spcBef>
                <a:spcPct val="40000"/>
              </a:spcBef>
              <a:buClr>
                <a:schemeClr val="accent2"/>
              </a:buClr>
              <a:buSzPct val="80000"/>
              <a:buFont typeface="Wingdings" pitchFamily="2" charset="2"/>
              <a:buNone/>
            </a:pPr>
            <a:endParaRPr lang="en-US" sz="3600" dirty="0"/>
          </a:p>
          <a:p>
            <a:pPr marL="742950" lvl="1" indent="-285750">
              <a:lnSpc>
                <a:spcPct val="110000"/>
              </a:lnSpc>
              <a:spcBef>
                <a:spcPct val="40000"/>
              </a:spcBef>
              <a:buClr>
                <a:schemeClr val="tx1"/>
              </a:buClr>
              <a:buSzPct val="90000"/>
              <a:buFontTx/>
              <a:buChar char="–"/>
            </a:pPr>
            <a:r>
              <a:rPr lang="en-US" sz="3600" dirty="0" smtClean="0"/>
              <a:t>drives learning (necessary evil!)</a:t>
            </a:r>
          </a:p>
          <a:p>
            <a:pPr marL="742950" lvl="1" indent="-285750">
              <a:lnSpc>
                <a:spcPct val="110000"/>
              </a:lnSpc>
              <a:spcBef>
                <a:spcPct val="40000"/>
              </a:spcBef>
              <a:buClr>
                <a:schemeClr val="tx1"/>
              </a:buClr>
              <a:buSzPct val="90000"/>
              <a:buFontTx/>
              <a:buChar char="–"/>
            </a:pPr>
            <a:r>
              <a:rPr lang="en-US" sz="3600" dirty="0" smtClean="0"/>
              <a:t>is formative </a:t>
            </a:r>
            <a:r>
              <a:rPr lang="en-US" sz="3600" dirty="0"/>
              <a:t>or/and </a:t>
            </a:r>
            <a:r>
              <a:rPr lang="en-US" sz="3600" dirty="0" smtClean="0"/>
              <a:t>summative; to demonstrate student’s </a:t>
            </a:r>
            <a:r>
              <a:rPr lang="en-US" sz="3600" dirty="0"/>
              <a:t>competence in demonstrating a specific outcome</a:t>
            </a:r>
          </a:p>
          <a:p>
            <a:pPr marL="742950" lvl="1" indent="-285750">
              <a:lnSpc>
                <a:spcPct val="110000"/>
              </a:lnSpc>
              <a:spcBef>
                <a:spcPct val="40000"/>
              </a:spcBef>
              <a:buClr>
                <a:schemeClr val="tx1"/>
              </a:buClr>
              <a:buSzPct val="90000"/>
              <a:buFontTx/>
              <a:buChar char="–"/>
            </a:pPr>
            <a:r>
              <a:rPr lang="en-US" sz="3600" dirty="0"/>
              <a:t> </a:t>
            </a:r>
            <a:r>
              <a:rPr lang="en-US" sz="3600" dirty="0" smtClean="0"/>
              <a:t>is the process </a:t>
            </a:r>
            <a:r>
              <a:rPr lang="en-US" sz="3600" dirty="0"/>
              <a:t>that identify, collect, use and prepare data that can </a:t>
            </a:r>
            <a:r>
              <a:rPr lang="en-US" sz="3600" dirty="0">
                <a:solidFill>
                  <a:srgbClr val="CC3300"/>
                </a:solidFill>
              </a:rPr>
              <a:t>be used to evaluate</a:t>
            </a:r>
            <a:r>
              <a:rPr lang="en-US" sz="3600" dirty="0"/>
              <a:t> </a:t>
            </a:r>
            <a:r>
              <a:rPr lang="en-US" sz="3600" dirty="0" smtClean="0"/>
              <a:t>attainment.</a:t>
            </a:r>
            <a:endParaRPr lang="en-US" sz="3600" dirty="0"/>
          </a:p>
        </p:txBody>
      </p:sp>
    </p:spTree>
  </p:cSld>
  <p:clrMapOvr>
    <a:masterClrMapping/>
  </p:clrMapOvr>
  <p:timing>
    <p:tnLst>
      <p:par>
        <p:cTn xmlns:p14="http://schemas.microsoft.com/office/powerpoint/2010/mai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defRPr/>
            </a:pPr>
            <a:r>
              <a:rPr lang="en-US" dirty="0" smtClean="0"/>
              <a:t>Assessment</a:t>
            </a:r>
          </a:p>
        </p:txBody>
      </p:sp>
      <p:sp>
        <p:nvSpPr>
          <p:cNvPr id="27651" name="Rectangle 3"/>
          <p:cNvSpPr>
            <a:spLocks noGrp="1" noChangeArrowheads="1"/>
          </p:cNvSpPr>
          <p:nvPr>
            <p:ph type="body" idx="1"/>
          </p:nvPr>
        </p:nvSpPr>
        <p:spPr/>
        <p:txBody>
          <a:bodyPr/>
          <a:lstStyle/>
          <a:p>
            <a:pPr eaLnBrk="1" hangingPunct="1"/>
            <a:r>
              <a:rPr lang="en-US" dirty="0" smtClean="0">
                <a:solidFill>
                  <a:srgbClr val="FF0000"/>
                </a:solidFill>
              </a:rPr>
              <a:t>Do not assess those </a:t>
            </a:r>
            <a:r>
              <a:rPr lang="en-US" dirty="0" smtClean="0"/>
              <a:t>that </a:t>
            </a:r>
            <a:r>
              <a:rPr lang="en-US" dirty="0" smtClean="0">
                <a:solidFill>
                  <a:srgbClr val="FF0000"/>
                </a:solidFill>
              </a:rPr>
              <a:t>have not been taught</a:t>
            </a:r>
          </a:p>
        </p:txBody>
      </p:sp>
      <p:pic>
        <p:nvPicPr>
          <p:cNvPr id="27652" name="Picture 4" descr="j0283219"/>
          <p:cNvPicPr>
            <a:picLocks noChangeAspect="1" noChangeArrowheads="1" noCrop="1"/>
          </p:cNvPicPr>
          <p:nvPr/>
        </p:nvPicPr>
        <p:blipFill>
          <a:blip r:embed="rId2" cstate="print"/>
          <a:srcRect/>
          <a:stretch>
            <a:fillRect/>
          </a:stretch>
        </p:blipFill>
        <p:spPr bwMode="auto">
          <a:xfrm>
            <a:off x="6019800" y="4889500"/>
            <a:ext cx="3124200" cy="19685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Assessment?</a:t>
            </a:r>
            <a:endParaRPr lang="en-MY" dirty="0"/>
          </a:p>
        </p:txBody>
      </p:sp>
      <p:sp>
        <p:nvSpPr>
          <p:cNvPr id="3" name="Content Placeholder 2"/>
          <p:cNvSpPr>
            <a:spLocks noGrp="1"/>
          </p:cNvSpPr>
          <p:nvPr>
            <p:ph idx="1"/>
          </p:nvPr>
        </p:nvSpPr>
        <p:spPr/>
        <p:txBody>
          <a:bodyPr/>
          <a:lstStyle/>
          <a:p>
            <a:r>
              <a:rPr lang="en-US" dirty="0" smtClean="0"/>
              <a:t>Assessing Student/Cohort (Course Outcome)</a:t>
            </a:r>
          </a:p>
          <a:p>
            <a:r>
              <a:rPr lang="en-US" dirty="0" smtClean="0"/>
              <a:t>Assessing Student/Cohort &amp; Faculty (Programme Outcome) </a:t>
            </a:r>
            <a:endParaRPr lang="en-MY" dirty="0"/>
          </a:p>
        </p:txBody>
      </p:sp>
    </p:spTree>
  </p:cSld>
  <p:clrMapOvr>
    <a:masterClrMapping/>
  </p:clrMapOvr>
  <p:timing>
    <p:tnLst>
      <p:par>
        <p:cTn xmlns:p14="http://schemas.microsoft.com/office/powerpoint/2010/mai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Course </a:t>
            </a:r>
            <a:r>
              <a:rPr lang="en-US" dirty="0" err="1" smtClean="0"/>
              <a:t>vs</a:t>
            </a:r>
            <a:r>
              <a:rPr lang="en-US" dirty="0" smtClean="0"/>
              <a:t> Programme Outcomes Assessment</a:t>
            </a:r>
            <a:endParaRPr lang="en-MY" dirty="0"/>
          </a:p>
        </p:txBody>
      </p:sp>
      <p:sp>
        <p:nvSpPr>
          <p:cNvPr id="3" name="Content Placeholder 2"/>
          <p:cNvSpPr>
            <a:spLocks noGrp="1"/>
          </p:cNvSpPr>
          <p:nvPr>
            <p:ph idx="1"/>
          </p:nvPr>
        </p:nvSpPr>
        <p:spPr/>
        <p:txBody>
          <a:bodyPr/>
          <a:lstStyle/>
          <a:p>
            <a:r>
              <a:rPr lang="en-US" dirty="0" smtClean="0"/>
              <a:t>Degree of complexity</a:t>
            </a:r>
          </a:p>
          <a:p>
            <a:r>
              <a:rPr lang="en-US" dirty="0" smtClean="0"/>
              <a:t>Time span</a:t>
            </a:r>
          </a:p>
          <a:p>
            <a:r>
              <a:rPr lang="en-US" dirty="0" smtClean="0"/>
              <a:t>Accountability</a:t>
            </a:r>
          </a:p>
          <a:p>
            <a:r>
              <a:rPr lang="en-US" dirty="0" smtClean="0"/>
              <a:t>Level of Faculty buy-in</a:t>
            </a:r>
          </a:p>
          <a:p>
            <a:r>
              <a:rPr lang="en-US" dirty="0" smtClean="0"/>
              <a:t>Precision of measurement</a:t>
            </a:r>
            <a:endParaRPr lang="en-MY" dirty="0"/>
          </a:p>
        </p:txBody>
      </p:sp>
    </p:spTree>
  </p:cSld>
  <p:clrMapOvr>
    <a:masterClrMapping/>
  </p:clrMapOvr>
  <p:timing>
    <p:tnLst>
      <p:par>
        <p:cTn xmlns:p14="http://schemas.microsoft.com/office/powerpoint/2010/mai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026"/>
          <p:cNvSpPr>
            <a:spLocks noGrp="1" noChangeArrowheads="1"/>
          </p:cNvSpPr>
          <p:nvPr>
            <p:ph type="title"/>
          </p:nvPr>
        </p:nvSpPr>
        <p:spPr>
          <a:xfrm>
            <a:off x="381000" y="214290"/>
            <a:ext cx="8763000" cy="1143000"/>
          </a:xfrm>
        </p:spPr>
        <p:txBody>
          <a:bodyPr/>
          <a:lstStyle/>
          <a:p>
            <a:pPr eaLnBrk="1" hangingPunct="1">
              <a:defRPr/>
            </a:pPr>
            <a:r>
              <a:rPr lang="en-US" sz="4000" dirty="0" smtClean="0"/>
              <a:t>Assessment Process</a:t>
            </a:r>
            <a:endParaRPr lang="en-GB" sz="4000" dirty="0" smtClean="0"/>
          </a:p>
        </p:txBody>
      </p:sp>
      <p:sp>
        <p:nvSpPr>
          <p:cNvPr id="17411" name="Rectangle 1027"/>
          <p:cNvSpPr>
            <a:spLocks noGrp="1" noChangeArrowheads="1"/>
          </p:cNvSpPr>
          <p:nvPr>
            <p:ph idx="1"/>
          </p:nvPr>
        </p:nvSpPr>
        <p:spPr>
          <a:xfrm>
            <a:off x="381000" y="2057400"/>
            <a:ext cx="8229600" cy="4114800"/>
          </a:xfrm>
        </p:spPr>
        <p:txBody>
          <a:bodyPr/>
          <a:lstStyle/>
          <a:p>
            <a:pPr lvl="1" eaLnBrk="1" hangingPunct="1"/>
            <a:r>
              <a:rPr lang="en-US" smtClean="0"/>
              <a:t>Anecdotal vs. measured results</a:t>
            </a:r>
          </a:p>
          <a:p>
            <a:pPr lvl="1" eaLnBrk="1" hangingPunct="1"/>
            <a:r>
              <a:rPr lang="en-US" smtClean="0"/>
              <a:t>Reliance on course grades only</a:t>
            </a:r>
          </a:p>
          <a:p>
            <a:pPr lvl="1" eaLnBrk="1" hangingPunct="1"/>
            <a:r>
              <a:rPr lang="en-US" smtClean="0"/>
              <a:t>Over-reliance on indirect assessment (survey)</a:t>
            </a:r>
          </a:p>
        </p:txBody>
      </p:sp>
      <p:sp>
        <p:nvSpPr>
          <p:cNvPr id="5" name="Slide Number Placeholder 5"/>
          <p:cNvSpPr>
            <a:spLocks noGrp="1"/>
          </p:cNvSpPr>
          <p:nvPr>
            <p:ph type="sldNum" sz="quarter" idx="12"/>
          </p:nvPr>
        </p:nvSpPr>
        <p:spPr/>
        <p:txBody>
          <a:bodyPr/>
          <a:lstStyle/>
          <a:p>
            <a:pPr>
              <a:defRPr/>
            </a:pPr>
            <a:fld id="{68EF7222-D1B8-48E6-AC93-569127E77BDE}" type="slidenum">
              <a:rPr lang="en-GB"/>
              <a:pPr>
                <a:defRPr/>
              </a:pPr>
              <a:t>94</a:t>
            </a:fld>
            <a:endParaRPr lang="en-GB" dirty="0"/>
          </a:p>
        </p:txBody>
      </p:sp>
      <p:pic>
        <p:nvPicPr>
          <p:cNvPr id="17413" name="Picture 4" descr="j0283267"/>
          <p:cNvPicPr>
            <a:picLocks noChangeAspect="1" noChangeArrowheads="1" noCrop="1"/>
          </p:cNvPicPr>
          <p:nvPr/>
        </p:nvPicPr>
        <p:blipFill>
          <a:blip r:embed="rId2" cstate="print"/>
          <a:srcRect/>
          <a:stretch>
            <a:fillRect/>
          </a:stretch>
        </p:blipFill>
        <p:spPr bwMode="auto">
          <a:xfrm>
            <a:off x="6629400" y="4648200"/>
            <a:ext cx="1905000" cy="1868488"/>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ChangeArrowheads="1"/>
          </p:cNvSpPr>
          <p:nvPr/>
        </p:nvSpPr>
        <p:spPr bwMode="auto">
          <a:xfrm>
            <a:off x="323528" y="2133600"/>
            <a:ext cx="5334000" cy="2514600"/>
          </a:xfrm>
          <a:prstGeom prst="rect">
            <a:avLst/>
          </a:prstGeom>
          <a:solidFill>
            <a:schemeClr val="hlink"/>
          </a:solidFill>
          <a:ln w="9525">
            <a:solidFill>
              <a:schemeClr val="bg1"/>
            </a:solidFill>
            <a:miter lim="800000"/>
            <a:headEnd/>
            <a:tailEnd/>
          </a:ln>
        </p:spPr>
        <p:txBody>
          <a:bodyPr/>
          <a:lstStyle/>
          <a:p>
            <a:pPr algn="ctr"/>
            <a:r>
              <a:rPr lang="en-US" sz="1600" b="1" dirty="0">
                <a:solidFill>
                  <a:schemeClr val="bg1"/>
                </a:solidFill>
              </a:rPr>
              <a:t>K </a:t>
            </a:r>
          </a:p>
          <a:p>
            <a:pPr algn="ctr"/>
            <a:r>
              <a:rPr lang="en-US" sz="1600" b="1" dirty="0">
                <a:solidFill>
                  <a:schemeClr val="bg1"/>
                </a:solidFill>
              </a:rPr>
              <a:t>(</a:t>
            </a:r>
            <a:r>
              <a:rPr lang="en-US" sz="1600" b="1" dirty="0" smtClean="0">
                <a:solidFill>
                  <a:schemeClr val="bg1"/>
                </a:solidFill>
              </a:rPr>
              <a:t>70-80%)</a:t>
            </a:r>
            <a:endParaRPr lang="en-GB" sz="1600" b="1" dirty="0">
              <a:solidFill>
                <a:schemeClr val="bg1"/>
              </a:solidFill>
            </a:endParaRPr>
          </a:p>
        </p:txBody>
      </p:sp>
      <p:sp>
        <p:nvSpPr>
          <p:cNvPr id="34819" name="Rectangle 3"/>
          <p:cNvSpPr>
            <a:spLocks noChangeArrowheads="1"/>
          </p:cNvSpPr>
          <p:nvPr/>
        </p:nvSpPr>
        <p:spPr bwMode="auto">
          <a:xfrm>
            <a:off x="5657528" y="2133600"/>
            <a:ext cx="1524000" cy="2514600"/>
          </a:xfrm>
          <a:prstGeom prst="rect">
            <a:avLst/>
          </a:prstGeom>
          <a:solidFill>
            <a:srgbClr val="FFFF66"/>
          </a:solidFill>
          <a:ln w="9525">
            <a:solidFill>
              <a:srgbClr val="000000"/>
            </a:solidFill>
            <a:miter lim="800000"/>
            <a:headEnd/>
            <a:tailEnd/>
          </a:ln>
        </p:spPr>
        <p:txBody>
          <a:bodyPr/>
          <a:lstStyle/>
          <a:p>
            <a:pPr algn="ctr"/>
            <a:r>
              <a:rPr lang="en-US" sz="1600" b="1" dirty="0">
                <a:solidFill>
                  <a:srgbClr val="000000"/>
                </a:solidFill>
              </a:rPr>
              <a:t>S </a:t>
            </a:r>
          </a:p>
          <a:p>
            <a:pPr algn="ctr"/>
            <a:r>
              <a:rPr lang="en-US" sz="1600" b="1" dirty="0" smtClean="0">
                <a:solidFill>
                  <a:srgbClr val="000000"/>
                </a:solidFill>
              </a:rPr>
              <a:t>(10-20</a:t>
            </a:r>
            <a:r>
              <a:rPr lang="en-US" sz="1600" b="1" dirty="0">
                <a:solidFill>
                  <a:srgbClr val="000000"/>
                </a:solidFill>
              </a:rPr>
              <a:t>%)</a:t>
            </a:r>
            <a:endParaRPr lang="en-GB" sz="1600" b="1" dirty="0">
              <a:solidFill>
                <a:srgbClr val="000000"/>
              </a:solidFill>
            </a:endParaRPr>
          </a:p>
        </p:txBody>
      </p:sp>
      <p:sp>
        <p:nvSpPr>
          <p:cNvPr id="34820" name="Rectangle 4"/>
          <p:cNvSpPr>
            <a:spLocks noChangeArrowheads="1"/>
          </p:cNvSpPr>
          <p:nvPr/>
        </p:nvSpPr>
        <p:spPr bwMode="auto">
          <a:xfrm>
            <a:off x="7181528" y="2138536"/>
            <a:ext cx="1494928" cy="2514600"/>
          </a:xfrm>
          <a:prstGeom prst="rect">
            <a:avLst/>
          </a:prstGeom>
          <a:solidFill>
            <a:srgbClr val="99FF66"/>
          </a:solidFill>
          <a:ln w="9525">
            <a:solidFill>
              <a:srgbClr val="000000"/>
            </a:solidFill>
            <a:miter lim="800000"/>
            <a:headEnd/>
            <a:tailEnd/>
          </a:ln>
        </p:spPr>
        <p:txBody>
          <a:bodyPr/>
          <a:lstStyle/>
          <a:p>
            <a:pPr algn="ctr"/>
            <a:r>
              <a:rPr lang="en-US" sz="1600" b="1" dirty="0" smtClean="0">
                <a:solidFill>
                  <a:srgbClr val="000000"/>
                </a:solidFill>
              </a:rPr>
              <a:t>A</a:t>
            </a:r>
          </a:p>
          <a:p>
            <a:pPr algn="ctr"/>
            <a:r>
              <a:rPr lang="en-US" sz="1600" b="1" dirty="0" smtClean="0">
                <a:solidFill>
                  <a:srgbClr val="000000"/>
                </a:solidFill>
              </a:rPr>
              <a:t>(10-20%)</a:t>
            </a:r>
            <a:endParaRPr lang="en-GB" sz="1600" b="1" dirty="0">
              <a:solidFill>
                <a:srgbClr val="000000"/>
              </a:solidFill>
            </a:endParaRPr>
          </a:p>
        </p:txBody>
      </p:sp>
      <p:sp>
        <p:nvSpPr>
          <p:cNvPr id="34821" name="Rectangle 5"/>
          <p:cNvSpPr>
            <a:spLocks noChangeArrowheads="1"/>
          </p:cNvSpPr>
          <p:nvPr/>
        </p:nvSpPr>
        <p:spPr bwMode="auto">
          <a:xfrm>
            <a:off x="0" y="4876800"/>
            <a:ext cx="9144000" cy="1066800"/>
          </a:xfrm>
          <a:prstGeom prst="rect">
            <a:avLst/>
          </a:prstGeom>
          <a:solidFill>
            <a:srgbClr val="FFCCFF"/>
          </a:solidFill>
          <a:ln w="9525">
            <a:solidFill>
              <a:schemeClr val="tx1"/>
            </a:solidFill>
            <a:miter lim="800000"/>
            <a:headEnd/>
            <a:tailEnd/>
          </a:ln>
        </p:spPr>
        <p:txBody>
          <a:bodyPr anchor="ctr"/>
          <a:lstStyle/>
          <a:p>
            <a:pPr algn="ctr"/>
            <a:r>
              <a:rPr lang="en-US" sz="2400">
                <a:solidFill>
                  <a:srgbClr val="000000"/>
                </a:solidFill>
              </a:rPr>
              <a:t>Depth of coverage is subject to the required level of outcomes, </a:t>
            </a:r>
          </a:p>
          <a:p>
            <a:pPr algn="ctr"/>
            <a:r>
              <a:rPr lang="en-US" sz="2400">
                <a:solidFill>
                  <a:srgbClr val="000000"/>
                </a:solidFill>
              </a:rPr>
              <a:t>1(low), 2 (medium) or 3 (high)</a:t>
            </a:r>
          </a:p>
        </p:txBody>
      </p:sp>
      <p:sp>
        <p:nvSpPr>
          <p:cNvPr id="34822" name="Line 6"/>
          <p:cNvSpPr>
            <a:spLocks noChangeShapeType="1"/>
          </p:cNvSpPr>
          <p:nvPr/>
        </p:nvSpPr>
        <p:spPr bwMode="auto">
          <a:xfrm>
            <a:off x="3066728" y="2286000"/>
            <a:ext cx="2590800" cy="0"/>
          </a:xfrm>
          <a:prstGeom prst="line">
            <a:avLst/>
          </a:prstGeom>
          <a:noFill/>
          <a:ln w="9525">
            <a:solidFill>
              <a:schemeClr val="bg1"/>
            </a:solidFill>
            <a:round/>
            <a:headEnd/>
            <a:tailEnd type="triangle" w="med" len="med"/>
          </a:ln>
        </p:spPr>
        <p:txBody>
          <a:bodyPr/>
          <a:lstStyle/>
          <a:p>
            <a:endParaRPr lang="en-MY">
              <a:solidFill>
                <a:schemeClr val="bg1"/>
              </a:solidFill>
            </a:endParaRPr>
          </a:p>
        </p:txBody>
      </p:sp>
      <p:sp>
        <p:nvSpPr>
          <p:cNvPr id="34823" name="Line 7"/>
          <p:cNvSpPr>
            <a:spLocks noChangeShapeType="1"/>
          </p:cNvSpPr>
          <p:nvPr/>
        </p:nvSpPr>
        <p:spPr bwMode="auto">
          <a:xfrm flipH="1">
            <a:off x="323528" y="2286000"/>
            <a:ext cx="2438400" cy="0"/>
          </a:xfrm>
          <a:prstGeom prst="line">
            <a:avLst/>
          </a:prstGeom>
          <a:noFill/>
          <a:ln w="9525">
            <a:solidFill>
              <a:schemeClr val="bg1"/>
            </a:solidFill>
            <a:round/>
            <a:headEnd/>
            <a:tailEnd type="triangle" w="med" len="med"/>
          </a:ln>
        </p:spPr>
        <p:txBody>
          <a:bodyPr/>
          <a:lstStyle/>
          <a:p>
            <a:endParaRPr lang="en-MY">
              <a:solidFill>
                <a:schemeClr val="bg1"/>
              </a:solidFill>
            </a:endParaRPr>
          </a:p>
        </p:txBody>
      </p:sp>
      <p:sp>
        <p:nvSpPr>
          <p:cNvPr id="34824" name="Line 8"/>
          <p:cNvSpPr>
            <a:spLocks noChangeShapeType="1"/>
          </p:cNvSpPr>
          <p:nvPr/>
        </p:nvSpPr>
        <p:spPr bwMode="auto">
          <a:xfrm>
            <a:off x="6495728" y="2286000"/>
            <a:ext cx="685800" cy="0"/>
          </a:xfrm>
          <a:prstGeom prst="line">
            <a:avLst/>
          </a:prstGeom>
          <a:noFill/>
          <a:ln w="9525">
            <a:solidFill>
              <a:srgbClr val="000000"/>
            </a:solidFill>
            <a:round/>
            <a:headEnd/>
            <a:tailEnd type="triangle" w="med" len="med"/>
          </a:ln>
        </p:spPr>
        <p:txBody>
          <a:bodyPr/>
          <a:lstStyle/>
          <a:p>
            <a:endParaRPr lang="en-MY"/>
          </a:p>
        </p:txBody>
      </p:sp>
      <p:sp>
        <p:nvSpPr>
          <p:cNvPr id="34825" name="Line 9"/>
          <p:cNvSpPr>
            <a:spLocks noChangeShapeType="1"/>
          </p:cNvSpPr>
          <p:nvPr/>
        </p:nvSpPr>
        <p:spPr bwMode="auto">
          <a:xfrm flipH="1">
            <a:off x="5657528" y="2286000"/>
            <a:ext cx="457200" cy="0"/>
          </a:xfrm>
          <a:prstGeom prst="line">
            <a:avLst/>
          </a:prstGeom>
          <a:noFill/>
          <a:ln w="9525">
            <a:solidFill>
              <a:srgbClr val="000000"/>
            </a:solidFill>
            <a:round/>
            <a:headEnd/>
            <a:tailEnd type="triangle" w="med" len="med"/>
          </a:ln>
        </p:spPr>
        <p:txBody>
          <a:bodyPr/>
          <a:lstStyle/>
          <a:p>
            <a:endParaRPr lang="en-MY"/>
          </a:p>
        </p:txBody>
      </p:sp>
      <p:sp>
        <p:nvSpPr>
          <p:cNvPr id="34826" name="Line 10"/>
          <p:cNvSpPr>
            <a:spLocks noChangeShapeType="1"/>
          </p:cNvSpPr>
          <p:nvPr/>
        </p:nvSpPr>
        <p:spPr bwMode="auto">
          <a:xfrm>
            <a:off x="8100392" y="2276872"/>
            <a:ext cx="592832" cy="9128"/>
          </a:xfrm>
          <a:prstGeom prst="line">
            <a:avLst/>
          </a:prstGeom>
          <a:noFill/>
          <a:ln w="9525">
            <a:solidFill>
              <a:srgbClr val="000000"/>
            </a:solidFill>
            <a:round/>
            <a:headEnd/>
            <a:tailEnd type="triangle" w="med" len="med"/>
          </a:ln>
        </p:spPr>
        <p:txBody>
          <a:bodyPr/>
          <a:lstStyle/>
          <a:p>
            <a:endParaRPr lang="en-MY"/>
          </a:p>
        </p:txBody>
      </p:sp>
      <p:sp>
        <p:nvSpPr>
          <p:cNvPr id="34827" name="Line 11"/>
          <p:cNvSpPr>
            <a:spLocks noChangeShapeType="1"/>
          </p:cNvSpPr>
          <p:nvPr/>
        </p:nvSpPr>
        <p:spPr bwMode="auto">
          <a:xfrm flipH="1">
            <a:off x="7181528" y="2276872"/>
            <a:ext cx="558824" cy="9128"/>
          </a:xfrm>
          <a:prstGeom prst="line">
            <a:avLst/>
          </a:prstGeom>
          <a:noFill/>
          <a:ln w="9525">
            <a:solidFill>
              <a:srgbClr val="000000"/>
            </a:solidFill>
            <a:round/>
            <a:headEnd/>
            <a:tailEnd type="triangle" w="med" len="med"/>
          </a:ln>
        </p:spPr>
        <p:txBody>
          <a:bodyPr/>
          <a:lstStyle/>
          <a:p>
            <a:endParaRPr lang="en-MY"/>
          </a:p>
        </p:txBody>
      </p:sp>
      <p:sp>
        <p:nvSpPr>
          <p:cNvPr id="34828" name="Rectangle 12"/>
          <p:cNvSpPr>
            <a:spLocks noChangeArrowheads="1"/>
          </p:cNvSpPr>
          <p:nvPr/>
        </p:nvSpPr>
        <p:spPr bwMode="auto">
          <a:xfrm>
            <a:off x="0" y="914400"/>
            <a:ext cx="9144000" cy="1066800"/>
          </a:xfrm>
          <a:prstGeom prst="rect">
            <a:avLst/>
          </a:prstGeom>
          <a:solidFill>
            <a:srgbClr val="FFCCFF"/>
          </a:solidFill>
          <a:ln w="9525">
            <a:solidFill>
              <a:schemeClr val="tx1"/>
            </a:solidFill>
            <a:miter lim="800000"/>
            <a:headEnd/>
            <a:tailEnd/>
          </a:ln>
        </p:spPr>
        <p:txBody>
          <a:bodyPr anchor="ctr"/>
          <a:lstStyle/>
          <a:p>
            <a:pPr algn="ctr"/>
            <a:r>
              <a:rPr lang="en-US" sz="2400" dirty="0">
                <a:solidFill>
                  <a:srgbClr val="000000"/>
                </a:solidFill>
              </a:rPr>
              <a:t>Breadth of coverage is subject to the required outcomes, </a:t>
            </a:r>
          </a:p>
          <a:p>
            <a:pPr algn="ctr"/>
            <a:r>
              <a:rPr lang="en-US" sz="2400" dirty="0">
                <a:solidFill>
                  <a:srgbClr val="000000"/>
                </a:solidFill>
              </a:rPr>
              <a:t>(Knowledge (K) = </a:t>
            </a:r>
            <a:r>
              <a:rPr lang="en-US" sz="2400" dirty="0" smtClean="0">
                <a:solidFill>
                  <a:srgbClr val="000000"/>
                </a:solidFill>
              </a:rPr>
              <a:t>70-80 %, </a:t>
            </a:r>
            <a:r>
              <a:rPr lang="en-US" sz="2400" dirty="0">
                <a:solidFill>
                  <a:srgbClr val="000000"/>
                </a:solidFill>
              </a:rPr>
              <a:t>Skills (S) = </a:t>
            </a:r>
            <a:r>
              <a:rPr lang="en-US" sz="2400" dirty="0" smtClean="0">
                <a:solidFill>
                  <a:srgbClr val="000000"/>
                </a:solidFill>
              </a:rPr>
              <a:t>10-20</a:t>
            </a:r>
            <a:r>
              <a:rPr lang="en-US" sz="2400" dirty="0">
                <a:solidFill>
                  <a:srgbClr val="000000"/>
                </a:solidFill>
              </a:rPr>
              <a:t>%, Attitude (A) = </a:t>
            </a:r>
            <a:r>
              <a:rPr lang="en-US" sz="2400" dirty="0" smtClean="0">
                <a:solidFill>
                  <a:srgbClr val="000000"/>
                </a:solidFill>
              </a:rPr>
              <a:t>10-20%)</a:t>
            </a:r>
            <a:endParaRPr lang="en-US" sz="2400" dirty="0">
              <a:solidFill>
                <a:srgbClr val="000000"/>
              </a:solidFill>
            </a:endParaRPr>
          </a:p>
        </p:txBody>
      </p:sp>
      <p:sp>
        <p:nvSpPr>
          <p:cNvPr id="34829" name="Rectangle 13"/>
          <p:cNvSpPr>
            <a:spLocks noChangeArrowheads="1"/>
          </p:cNvSpPr>
          <p:nvPr/>
        </p:nvSpPr>
        <p:spPr bwMode="auto">
          <a:xfrm>
            <a:off x="704528" y="2819400"/>
            <a:ext cx="381000" cy="1828800"/>
          </a:xfrm>
          <a:prstGeom prst="rect">
            <a:avLst/>
          </a:prstGeom>
          <a:solidFill>
            <a:schemeClr val="hlink"/>
          </a:solidFill>
          <a:ln w="9525">
            <a:solidFill>
              <a:schemeClr val="bg1"/>
            </a:solidFill>
            <a:miter lim="800000"/>
            <a:headEnd/>
            <a:tailEnd/>
          </a:ln>
        </p:spPr>
        <p:txBody>
          <a:bodyPr wrap="none" anchor="b" anchorCtr="1"/>
          <a:lstStyle/>
          <a:p>
            <a:pPr algn="ctr"/>
            <a:r>
              <a:rPr lang="en-US" sz="2400">
                <a:solidFill>
                  <a:schemeClr val="bg1"/>
                </a:solidFill>
              </a:rPr>
              <a:t>3</a:t>
            </a:r>
          </a:p>
        </p:txBody>
      </p:sp>
      <p:sp>
        <p:nvSpPr>
          <p:cNvPr id="34830" name="Rectangle 14"/>
          <p:cNvSpPr>
            <a:spLocks noChangeArrowheads="1"/>
          </p:cNvSpPr>
          <p:nvPr/>
        </p:nvSpPr>
        <p:spPr bwMode="auto">
          <a:xfrm>
            <a:off x="323528" y="2819400"/>
            <a:ext cx="381000" cy="1828800"/>
          </a:xfrm>
          <a:prstGeom prst="rect">
            <a:avLst/>
          </a:prstGeom>
          <a:solidFill>
            <a:schemeClr val="hlink"/>
          </a:solidFill>
          <a:ln w="9525">
            <a:solidFill>
              <a:schemeClr val="bg1"/>
            </a:solidFill>
            <a:miter lim="800000"/>
            <a:headEnd/>
            <a:tailEnd/>
          </a:ln>
        </p:spPr>
        <p:txBody>
          <a:bodyPr wrap="none" anchor="b" anchorCtr="1"/>
          <a:lstStyle/>
          <a:p>
            <a:pPr algn="ctr"/>
            <a:r>
              <a:rPr lang="en-US" sz="2400">
                <a:solidFill>
                  <a:schemeClr val="bg1"/>
                </a:solidFill>
              </a:rPr>
              <a:t>3</a:t>
            </a:r>
          </a:p>
        </p:txBody>
      </p:sp>
      <p:sp>
        <p:nvSpPr>
          <p:cNvPr id="34831" name="Rectangle 15"/>
          <p:cNvSpPr>
            <a:spLocks noChangeArrowheads="1"/>
          </p:cNvSpPr>
          <p:nvPr/>
        </p:nvSpPr>
        <p:spPr bwMode="auto">
          <a:xfrm>
            <a:off x="1466528" y="3429000"/>
            <a:ext cx="381000" cy="1219200"/>
          </a:xfrm>
          <a:prstGeom prst="rect">
            <a:avLst/>
          </a:prstGeom>
          <a:solidFill>
            <a:schemeClr val="hlink"/>
          </a:solidFill>
          <a:ln w="9525">
            <a:solidFill>
              <a:schemeClr val="bg1"/>
            </a:solidFill>
            <a:miter lim="800000"/>
            <a:headEnd/>
            <a:tailEnd/>
          </a:ln>
        </p:spPr>
        <p:txBody>
          <a:bodyPr wrap="none" anchor="b" anchorCtr="1"/>
          <a:lstStyle/>
          <a:p>
            <a:pPr algn="ctr"/>
            <a:r>
              <a:rPr lang="en-US" sz="2400">
                <a:solidFill>
                  <a:schemeClr val="bg1"/>
                </a:solidFill>
              </a:rPr>
              <a:t>2</a:t>
            </a:r>
          </a:p>
        </p:txBody>
      </p:sp>
      <p:sp>
        <p:nvSpPr>
          <p:cNvPr id="34832" name="Rectangle 16"/>
          <p:cNvSpPr>
            <a:spLocks noChangeArrowheads="1"/>
          </p:cNvSpPr>
          <p:nvPr/>
        </p:nvSpPr>
        <p:spPr bwMode="auto">
          <a:xfrm>
            <a:off x="1847528" y="4038600"/>
            <a:ext cx="381000" cy="609600"/>
          </a:xfrm>
          <a:prstGeom prst="rect">
            <a:avLst/>
          </a:prstGeom>
          <a:solidFill>
            <a:schemeClr val="hlink"/>
          </a:solidFill>
          <a:ln w="9525">
            <a:solidFill>
              <a:schemeClr val="bg1"/>
            </a:solidFill>
            <a:miter lim="800000"/>
            <a:headEnd/>
            <a:tailEnd/>
          </a:ln>
        </p:spPr>
        <p:txBody>
          <a:bodyPr wrap="none" anchor="b" anchorCtr="1"/>
          <a:lstStyle/>
          <a:p>
            <a:pPr algn="ctr"/>
            <a:r>
              <a:rPr lang="en-US" sz="2400">
                <a:solidFill>
                  <a:schemeClr val="bg1"/>
                </a:solidFill>
              </a:rPr>
              <a:t>1</a:t>
            </a:r>
          </a:p>
        </p:txBody>
      </p:sp>
      <p:sp>
        <p:nvSpPr>
          <p:cNvPr id="34833" name="Rectangle 17"/>
          <p:cNvSpPr>
            <a:spLocks noChangeArrowheads="1"/>
          </p:cNvSpPr>
          <p:nvPr/>
        </p:nvSpPr>
        <p:spPr bwMode="auto">
          <a:xfrm>
            <a:off x="1085528" y="4038600"/>
            <a:ext cx="381000" cy="609600"/>
          </a:xfrm>
          <a:prstGeom prst="rect">
            <a:avLst/>
          </a:prstGeom>
          <a:solidFill>
            <a:schemeClr val="hlink"/>
          </a:solidFill>
          <a:ln w="9525">
            <a:solidFill>
              <a:schemeClr val="bg1"/>
            </a:solidFill>
            <a:miter lim="800000"/>
            <a:headEnd/>
            <a:tailEnd/>
          </a:ln>
        </p:spPr>
        <p:txBody>
          <a:bodyPr wrap="none" anchor="b" anchorCtr="1"/>
          <a:lstStyle/>
          <a:p>
            <a:pPr algn="ctr"/>
            <a:r>
              <a:rPr lang="en-US" sz="2400">
                <a:solidFill>
                  <a:schemeClr val="bg1"/>
                </a:solidFill>
              </a:rPr>
              <a:t>1</a:t>
            </a:r>
          </a:p>
        </p:txBody>
      </p:sp>
      <p:sp>
        <p:nvSpPr>
          <p:cNvPr id="34834" name="Rectangle 18"/>
          <p:cNvSpPr>
            <a:spLocks noChangeArrowheads="1"/>
          </p:cNvSpPr>
          <p:nvPr/>
        </p:nvSpPr>
        <p:spPr bwMode="auto">
          <a:xfrm>
            <a:off x="5276528" y="2819400"/>
            <a:ext cx="381000" cy="1828800"/>
          </a:xfrm>
          <a:prstGeom prst="rect">
            <a:avLst/>
          </a:prstGeom>
          <a:solidFill>
            <a:schemeClr val="hlink"/>
          </a:solidFill>
          <a:ln w="9525">
            <a:solidFill>
              <a:schemeClr val="bg1"/>
            </a:solidFill>
            <a:miter lim="800000"/>
            <a:headEnd/>
            <a:tailEnd/>
          </a:ln>
        </p:spPr>
        <p:txBody>
          <a:bodyPr wrap="none" anchor="b" anchorCtr="1"/>
          <a:lstStyle/>
          <a:p>
            <a:pPr algn="ctr"/>
            <a:r>
              <a:rPr lang="en-US" sz="2400">
                <a:solidFill>
                  <a:schemeClr val="bg1"/>
                </a:solidFill>
              </a:rPr>
              <a:t>3</a:t>
            </a:r>
          </a:p>
        </p:txBody>
      </p:sp>
      <p:sp>
        <p:nvSpPr>
          <p:cNvPr id="34835" name="Rectangle 19"/>
          <p:cNvSpPr>
            <a:spLocks noChangeArrowheads="1"/>
          </p:cNvSpPr>
          <p:nvPr/>
        </p:nvSpPr>
        <p:spPr bwMode="auto">
          <a:xfrm>
            <a:off x="3371528" y="2819400"/>
            <a:ext cx="381000" cy="1828800"/>
          </a:xfrm>
          <a:prstGeom prst="rect">
            <a:avLst/>
          </a:prstGeom>
          <a:solidFill>
            <a:schemeClr val="hlink"/>
          </a:solidFill>
          <a:ln w="9525">
            <a:solidFill>
              <a:schemeClr val="bg1"/>
            </a:solidFill>
            <a:miter lim="800000"/>
            <a:headEnd/>
            <a:tailEnd/>
          </a:ln>
        </p:spPr>
        <p:txBody>
          <a:bodyPr wrap="none" anchor="b" anchorCtr="1"/>
          <a:lstStyle/>
          <a:p>
            <a:pPr algn="ctr"/>
            <a:r>
              <a:rPr lang="en-US" sz="2400">
                <a:solidFill>
                  <a:schemeClr val="bg1"/>
                </a:solidFill>
              </a:rPr>
              <a:t>3</a:t>
            </a:r>
          </a:p>
        </p:txBody>
      </p:sp>
      <p:sp>
        <p:nvSpPr>
          <p:cNvPr id="34836" name="Rectangle 20"/>
          <p:cNvSpPr>
            <a:spLocks noChangeArrowheads="1"/>
          </p:cNvSpPr>
          <p:nvPr/>
        </p:nvSpPr>
        <p:spPr bwMode="auto">
          <a:xfrm>
            <a:off x="2990528" y="2819400"/>
            <a:ext cx="381000" cy="1828800"/>
          </a:xfrm>
          <a:prstGeom prst="rect">
            <a:avLst/>
          </a:prstGeom>
          <a:solidFill>
            <a:schemeClr val="hlink"/>
          </a:solidFill>
          <a:ln w="9525">
            <a:solidFill>
              <a:schemeClr val="bg1"/>
            </a:solidFill>
            <a:miter lim="800000"/>
            <a:headEnd/>
            <a:tailEnd/>
          </a:ln>
        </p:spPr>
        <p:txBody>
          <a:bodyPr wrap="none" anchor="b" anchorCtr="1"/>
          <a:lstStyle/>
          <a:p>
            <a:pPr algn="ctr"/>
            <a:r>
              <a:rPr lang="en-US" sz="2400">
                <a:solidFill>
                  <a:schemeClr val="bg1"/>
                </a:solidFill>
              </a:rPr>
              <a:t>3</a:t>
            </a:r>
          </a:p>
        </p:txBody>
      </p:sp>
      <p:sp>
        <p:nvSpPr>
          <p:cNvPr id="34837" name="Rectangle 21"/>
          <p:cNvSpPr>
            <a:spLocks noChangeArrowheads="1"/>
          </p:cNvSpPr>
          <p:nvPr/>
        </p:nvSpPr>
        <p:spPr bwMode="auto">
          <a:xfrm>
            <a:off x="2609528" y="2819400"/>
            <a:ext cx="381000" cy="1828800"/>
          </a:xfrm>
          <a:prstGeom prst="rect">
            <a:avLst/>
          </a:prstGeom>
          <a:solidFill>
            <a:schemeClr val="hlink"/>
          </a:solidFill>
          <a:ln w="9525">
            <a:solidFill>
              <a:schemeClr val="bg1"/>
            </a:solidFill>
            <a:miter lim="800000"/>
            <a:headEnd/>
            <a:tailEnd/>
          </a:ln>
        </p:spPr>
        <p:txBody>
          <a:bodyPr wrap="none" anchor="b" anchorCtr="1"/>
          <a:lstStyle/>
          <a:p>
            <a:pPr algn="ctr"/>
            <a:r>
              <a:rPr lang="en-US" sz="2400">
                <a:solidFill>
                  <a:schemeClr val="bg1"/>
                </a:solidFill>
              </a:rPr>
              <a:t>3</a:t>
            </a:r>
          </a:p>
        </p:txBody>
      </p:sp>
      <p:sp>
        <p:nvSpPr>
          <p:cNvPr id="34838" name="Rectangle 22"/>
          <p:cNvSpPr>
            <a:spLocks noChangeArrowheads="1"/>
          </p:cNvSpPr>
          <p:nvPr/>
        </p:nvSpPr>
        <p:spPr bwMode="auto">
          <a:xfrm>
            <a:off x="2228528" y="2819400"/>
            <a:ext cx="381000" cy="1828800"/>
          </a:xfrm>
          <a:prstGeom prst="rect">
            <a:avLst/>
          </a:prstGeom>
          <a:solidFill>
            <a:schemeClr val="hlink"/>
          </a:solidFill>
          <a:ln w="9525">
            <a:solidFill>
              <a:schemeClr val="bg1"/>
            </a:solidFill>
            <a:miter lim="800000"/>
            <a:headEnd/>
            <a:tailEnd/>
          </a:ln>
        </p:spPr>
        <p:txBody>
          <a:bodyPr wrap="none" anchor="b" anchorCtr="1"/>
          <a:lstStyle/>
          <a:p>
            <a:pPr algn="ctr"/>
            <a:r>
              <a:rPr lang="en-US" sz="2400">
                <a:solidFill>
                  <a:schemeClr val="bg1"/>
                </a:solidFill>
              </a:rPr>
              <a:t>3</a:t>
            </a:r>
          </a:p>
        </p:txBody>
      </p:sp>
      <p:sp>
        <p:nvSpPr>
          <p:cNvPr id="34839" name="Rectangle 23"/>
          <p:cNvSpPr>
            <a:spLocks noChangeArrowheads="1"/>
          </p:cNvSpPr>
          <p:nvPr/>
        </p:nvSpPr>
        <p:spPr bwMode="auto">
          <a:xfrm>
            <a:off x="4895528" y="3429000"/>
            <a:ext cx="381000" cy="1219200"/>
          </a:xfrm>
          <a:prstGeom prst="rect">
            <a:avLst/>
          </a:prstGeom>
          <a:solidFill>
            <a:schemeClr val="hlink"/>
          </a:solidFill>
          <a:ln w="9525">
            <a:solidFill>
              <a:schemeClr val="bg1"/>
            </a:solidFill>
            <a:miter lim="800000"/>
            <a:headEnd/>
            <a:tailEnd/>
          </a:ln>
        </p:spPr>
        <p:txBody>
          <a:bodyPr wrap="none" anchor="b" anchorCtr="1"/>
          <a:lstStyle/>
          <a:p>
            <a:pPr algn="ctr"/>
            <a:r>
              <a:rPr lang="en-US" sz="2400">
                <a:solidFill>
                  <a:schemeClr val="bg1"/>
                </a:solidFill>
              </a:rPr>
              <a:t>2</a:t>
            </a:r>
          </a:p>
        </p:txBody>
      </p:sp>
      <p:sp>
        <p:nvSpPr>
          <p:cNvPr id="34840" name="Rectangle 24"/>
          <p:cNvSpPr>
            <a:spLocks noChangeArrowheads="1"/>
          </p:cNvSpPr>
          <p:nvPr/>
        </p:nvSpPr>
        <p:spPr bwMode="auto">
          <a:xfrm>
            <a:off x="4133528" y="3429000"/>
            <a:ext cx="381000" cy="1219200"/>
          </a:xfrm>
          <a:prstGeom prst="rect">
            <a:avLst/>
          </a:prstGeom>
          <a:solidFill>
            <a:schemeClr val="hlink"/>
          </a:solidFill>
          <a:ln w="9525">
            <a:solidFill>
              <a:schemeClr val="bg1"/>
            </a:solidFill>
            <a:miter lim="800000"/>
            <a:headEnd/>
            <a:tailEnd/>
          </a:ln>
        </p:spPr>
        <p:txBody>
          <a:bodyPr wrap="none" anchor="b" anchorCtr="1"/>
          <a:lstStyle/>
          <a:p>
            <a:pPr algn="ctr"/>
            <a:r>
              <a:rPr lang="en-US" sz="2400">
                <a:solidFill>
                  <a:schemeClr val="bg1"/>
                </a:solidFill>
              </a:rPr>
              <a:t>2</a:t>
            </a:r>
          </a:p>
        </p:txBody>
      </p:sp>
      <p:sp>
        <p:nvSpPr>
          <p:cNvPr id="34841" name="Rectangle 25"/>
          <p:cNvSpPr>
            <a:spLocks noChangeArrowheads="1"/>
          </p:cNvSpPr>
          <p:nvPr/>
        </p:nvSpPr>
        <p:spPr bwMode="auto">
          <a:xfrm>
            <a:off x="3752528" y="3429000"/>
            <a:ext cx="381000" cy="1219200"/>
          </a:xfrm>
          <a:prstGeom prst="rect">
            <a:avLst/>
          </a:prstGeom>
          <a:solidFill>
            <a:schemeClr val="hlink"/>
          </a:solidFill>
          <a:ln w="9525">
            <a:solidFill>
              <a:schemeClr val="bg1"/>
            </a:solidFill>
            <a:miter lim="800000"/>
            <a:headEnd/>
            <a:tailEnd/>
          </a:ln>
        </p:spPr>
        <p:txBody>
          <a:bodyPr wrap="none" anchor="b" anchorCtr="1"/>
          <a:lstStyle/>
          <a:p>
            <a:pPr algn="ctr"/>
            <a:r>
              <a:rPr lang="en-US" sz="2400">
                <a:solidFill>
                  <a:schemeClr val="bg1"/>
                </a:solidFill>
              </a:rPr>
              <a:t>2</a:t>
            </a:r>
          </a:p>
        </p:txBody>
      </p:sp>
      <p:sp>
        <p:nvSpPr>
          <p:cNvPr id="34842" name="Rectangle 26"/>
          <p:cNvSpPr>
            <a:spLocks noChangeArrowheads="1"/>
          </p:cNvSpPr>
          <p:nvPr/>
        </p:nvSpPr>
        <p:spPr bwMode="auto">
          <a:xfrm>
            <a:off x="4514528" y="4038600"/>
            <a:ext cx="381000" cy="609600"/>
          </a:xfrm>
          <a:prstGeom prst="rect">
            <a:avLst/>
          </a:prstGeom>
          <a:solidFill>
            <a:schemeClr val="hlink"/>
          </a:solidFill>
          <a:ln w="9525">
            <a:solidFill>
              <a:schemeClr val="bg1"/>
            </a:solidFill>
            <a:miter lim="800000"/>
            <a:headEnd/>
            <a:tailEnd/>
          </a:ln>
        </p:spPr>
        <p:txBody>
          <a:bodyPr wrap="none" anchor="b" anchorCtr="1"/>
          <a:lstStyle/>
          <a:p>
            <a:pPr algn="ctr"/>
            <a:r>
              <a:rPr lang="en-US" sz="2400">
                <a:solidFill>
                  <a:schemeClr val="bg1"/>
                </a:solidFill>
              </a:rPr>
              <a:t>1</a:t>
            </a:r>
          </a:p>
        </p:txBody>
      </p:sp>
      <p:sp>
        <p:nvSpPr>
          <p:cNvPr id="34843" name="Rectangle 27"/>
          <p:cNvSpPr>
            <a:spLocks noChangeArrowheads="1"/>
          </p:cNvSpPr>
          <p:nvPr/>
        </p:nvSpPr>
        <p:spPr bwMode="auto">
          <a:xfrm>
            <a:off x="6038528" y="2819400"/>
            <a:ext cx="381000" cy="1828800"/>
          </a:xfrm>
          <a:prstGeom prst="rect">
            <a:avLst/>
          </a:prstGeom>
          <a:solidFill>
            <a:srgbClr val="FFFF66"/>
          </a:solidFill>
          <a:ln w="9525">
            <a:solidFill>
              <a:srgbClr val="000000"/>
            </a:solidFill>
            <a:miter lim="800000"/>
            <a:headEnd/>
            <a:tailEnd/>
          </a:ln>
        </p:spPr>
        <p:txBody>
          <a:bodyPr wrap="none" anchor="b" anchorCtr="1"/>
          <a:lstStyle/>
          <a:p>
            <a:pPr algn="ctr"/>
            <a:r>
              <a:rPr lang="en-US" sz="2400">
                <a:solidFill>
                  <a:srgbClr val="000000"/>
                </a:solidFill>
              </a:rPr>
              <a:t>3</a:t>
            </a:r>
          </a:p>
        </p:txBody>
      </p:sp>
      <p:sp>
        <p:nvSpPr>
          <p:cNvPr id="34844" name="Rectangle 28"/>
          <p:cNvSpPr>
            <a:spLocks noChangeArrowheads="1"/>
          </p:cNvSpPr>
          <p:nvPr/>
        </p:nvSpPr>
        <p:spPr bwMode="auto">
          <a:xfrm>
            <a:off x="5657528" y="3429000"/>
            <a:ext cx="381000" cy="1219200"/>
          </a:xfrm>
          <a:prstGeom prst="rect">
            <a:avLst/>
          </a:prstGeom>
          <a:solidFill>
            <a:srgbClr val="FFFF66"/>
          </a:solidFill>
          <a:ln w="9525">
            <a:solidFill>
              <a:srgbClr val="000000"/>
            </a:solidFill>
            <a:miter lim="800000"/>
            <a:headEnd/>
            <a:tailEnd/>
          </a:ln>
        </p:spPr>
        <p:txBody>
          <a:bodyPr wrap="none" anchor="b" anchorCtr="1"/>
          <a:lstStyle/>
          <a:p>
            <a:pPr algn="ctr"/>
            <a:r>
              <a:rPr lang="en-US" sz="2400">
                <a:solidFill>
                  <a:srgbClr val="000000"/>
                </a:solidFill>
              </a:rPr>
              <a:t>2</a:t>
            </a:r>
          </a:p>
        </p:txBody>
      </p:sp>
      <p:sp>
        <p:nvSpPr>
          <p:cNvPr id="34845" name="Rectangle 29"/>
          <p:cNvSpPr>
            <a:spLocks noChangeArrowheads="1"/>
          </p:cNvSpPr>
          <p:nvPr/>
        </p:nvSpPr>
        <p:spPr bwMode="auto">
          <a:xfrm>
            <a:off x="6419528" y="3429000"/>
            <a:ext cx="381000" cy="1219200"/>
          </a:xfrm>
          <a:prstGeom prst="rect">
            <a:avLst/>
          </a:prstGeom>
          <a:solidFill>
            <a:srgbClr val="FFFF66"/>
          </a:solidFill>
          <a:ln w="9525">
            <a:solidFill>
              <a:srgbClr val="000000"/>
            </a:solidFill>
            <a:miter lim="800000"/>
            <a:headEnd/>
            <a:tailEnd/>
          </a:ln>
        </p:spPr>
        <p:txBody>
          <a:bodyPr wrap="none" anchor="b" anchorCtr="1"/>
          <a:lstStyle/>
          <a:p>
            <a:pPr algn="ctr"/>
            <a:r>
              <a:rPr lang="en-US" sz="2400">
                <a:solidFill>
                  <a:srgbClr val="000000"/>
                </a:solidFill>
              </a:rPr>
              <a:t>2</a:t>
            </a:r>
          </a:p>
        </p:txBody>
      </p:sp>
      <p:sp>
        <p:nvSpPr>
          <p:cNvPr id="34846" name="Rectangle 30"/>
          <p:cNvSpPr>
            <a:spLocks noChangeArrowheads="1"/>
          </p:cNvSpPr>
          <p:nvPr/>
        </p:nvSpPr>
        <p:spPr bwMode="auto">
          <a:xfrm>
            <a:off x="6800528" y="2819400"/>
            <a:ext cx="381000" cy="1828800"/>
          </a:xfrm>
          <a:prstGeom prst="rect">
            <a:avLst/>
          </a:prstGeom>
          <a:solidFill>
            <a:srgbClr val="FFFF66"/>
          </a:solidFill>
          <a:ln w="9525">
            <a:solidFill>
              <a:srgbClr val="000000"/>
            </a:solidFill>
            <a:miter lim="800000"/>
            <a:headEnd/>
            <a:tailEnd/>
          </a:ln>
        </p:spPr>
        <p:txBody>
          <a:bodyPr wrap="none" anchor="b" anchorCtr="1"/>
          <a:lstStyle/>
          <a:p>
            <a:pPr algn="ctr"/>
            <a:r>
              <a:rPr lang="en-US" sz="2400">
                <a:solidFill>
                  <a:srgbClr val="000000"/>
                </a:solidFill>
              </a:rPr>
              <a:t>3</a:t>
            </a:r>
          </a:p>
        </p:txBody>
      </p:sp>
      <p:sp>
        <p:nvSpPr>
          <p:cNvPr id="34847" name="Rectangle 31"/>
          <p:cNvSpPr>
            <a:spLocks noChangeArrowheads="1"/>
          </p:cNvSpPr>
          <p:nvPr/>
        </p:nvSpPr>
        <p:spPr bwMode="auto">
          <a:xfrm>
            <a:off x="7181528" y="4038600"/>
            <a:ext cx="381000" cy="609600"/>
          </a:xfrm>
          <a:prstGeom prst="rect">
            <a:avLst/>
          </a:prstGeom>
          <a:solidFill>
            <a:srgbClr val="99FF66"/>
          </a:solidFill>
          <a:ln w="9525">
            <a:solidFill>
              <a:srgbClr val="000000"/>
            </a:solidFill>
            <a:miter lim="800000"/>
            <a:headEnd/>
            <a:tailEnd/>
          </a:ln>
        </p:spPr>
        <p:txBody>
          <a:bodyPr wrap="none" anchor="b" anchorCtr="1"/>
          <a:lstStyle/>
          <a:p>
            <a:pPr algn="ctr"/>
            <a:r>
              <a:rPr lang="en-US" sz="2400">
                <a:solidFill>
                  <a:srgbClr val="000000"/>
                </a:solidFill>
              </a:rPr>
              <a:t>1</a:t>
            </a:r>
          </a:p>
        </p:txBody>
      </p:sp>
      <p:sp>
        <p:nvSpPr>
          <p:cNvPr id="34848" name="Rectangle 32"/>
          <p:cNvSpPr>
            <a:spLocks noChangeArrowheads="1"/>
          </p:cNvSpPr>
          <p:nvPr/>
        </p:nvSpPr>
        <p:spPr bwMode="auto">
          <a:xfrm>
            <a:off x="7562528" y="4038600"/>
            <a:ext cx="381000" cy="609600"/>
          </a:xfrm>
          <a:prstGeom prst="rect">
            <a:avLst/>
          </a:prstGeom>
          <a:solidFill>
            <a:srgbClr val="99FF66"/>
          </a:solidFill>
          <a:ln w="9525">
            <a:solidFill>
              <a:srgbClr val="000000"/>
            </a:solidFill>
            <a:miter lim="800000"/>
            <a:headEnd/>
            <a:tailEnd/>
          </a:ln>
        </p:spPr>
        <p:txBody>
          <a:bodyPr wrap="none" anchor="b" anchorCtr="1"/>
          <a:lstStyle/>
          <a:p>
            <a:pPr algn="ctr"/>
            <a:r>
              <a:rPr lang="en-US" sz="2400">
                <a:solidFill>
                  <a:srgbClr val="000000"/>
                </a:solidFill>
              </a:rPr>
              <a:t>1</a:t>
            </a:r>
          </a:p>
        </p:txBody>
      </p:sp>
      <p:sp>
        <p:nvSpPr>
          <p:cNvPr id="34849" name="Rectangle 33"/>
          <p:cNvSpPr>
            <a:spLocks noChangeArrowheads="1"/>
          </p:cNvSpPr>
          <p:nvPr/>
        </p:nvSpPr>
        <p:spPr bwMode="auto">
          <a:xfrm>
            <a:off x="0" y="0"/>
            <a:ext cx="9144000" cy="928688"/>
          </a:xfrm>
          <a:prstGeom prst="rect">
            <a:avLst/>
          </a:prstGeom>
          <a:solidFill>
            <a:srgbClr val="FFFF00"/>
          </a:solidFill>
          <a:ln w="9525">
            <a:solidFill>
              <a:schemeClr val="tx1"/>
            </a:solidFill>
            <a:miter lim="800000"/>
            <a:headEnd/>
            <a:tailEnd/>
          </a:ln>
        </p:spPr>
        <p:txBody>
          <a:bodyPr wrap="none" anchor="ctr"/>
          <a:lstStyle/>
          <a:p>
            <a:pPr algn="ctr"/>
            <a:r>
              <a:rPr lang="en-US" sz="3200" b="1"/>
              <a:t>COURSE COVERAGE</a:t>
            </a:r>
          </a:p>
        </p:txBody>
      </p:sp>
      <p:sp>
        <p:nvSpPr>
          <p:cNvPr id="34850" name="Rectangle 34"/>
          <p:cNvSpPr>
            <a:spLocks noChangeArrowheads="1"/>
          </p:cNvSpPr>
          <p:nvPr/>
        </p:nvSpPr>
        <p:spPr bwMode="auto">
          <a:xfrm>
            <a:off x="0" y="5929313"/>
            <a:ext cx="9144000" cy="928687"/>
          </a:xfrm>
          <a:prstGeom prst="rect">
            <a:avLst/>
          </a:prstGeom>
          <a:solidFill>
            <a:srgbClr val="FFFF00"/>
          </a:solidFill>
          <a:ln w="9525">
            <a:solidFill>
              <a:schemeClr val="tx1"/>
            </a:solidFill>
            <a:miter lim="800000"/>
            <a:headEnd/>
            <a:tailEnd/>
          </a:ln>
        </p:spPr>
        <p:txBody>
          <a:bodyPr wrap="none" anchor="ctr"/>
          <a:lstStyle/>
          <a:p>
            <a:pPr algn="ctr"/>
            <a:r>
              <a:rPr lang="en-US" sz="3200" b="1"/>
              <a:t>COURSE ASSESSMENT </a:t>
            </a:r>
          </a:p>
        </p:txBody>
      </p:sp>
      <p:sp>
        <p:nvSpPr>
          <p:cNvPr id="35" name="Rectangle 32"/>
          <p:cNvSpPr>
            <a:spLocks noChangeArrowheads="1"/>
          </p:cNvSpPr>
          <p:nvPr/>
        </p:nvSpPr>
        <p:spPr bwMode="auto">
          <a:xfrm>
            <a:off x="7956376" y="4043536"/>
            <a:ext cx="381000" cy="609600"/>
          </a:xfrm>
          <a:prstGeom prst="rect">
            <a:avLst/>
          </a:prstGeom>
          <a:solidFill>
            <a:srgbClr val="99FF66"/>
          </a:solidFill>
          <a:ln w="9525">
            <a:solidFill>
              <a:srgbClr val="000000"/>
            </a:solidFill>
            <a:miter lim="800000"/>
            <a:headEnd/>
            <a:tailEnd/>
          </a:ln>
        </p:spPr>
        <p:txBody>
          <a:bodyPr wrap="none" anchor="b" anchorCtr="1"/>
          <a:lstStyle/>
          <a:p>
            <a:pPr algn="ctr"/>
            <a:r>
              <a:rPr lang="en-US" sz="2400">
                <a:solidFill>
                  <a:srgbClr val="000000"/>
                </a:solidFill>
              </a:rPr>
              <a:t>1</a:t>
            </a:r>
          </a:p>
        </p:txBody>
      </p:sp>
      <p:sp>
        <p:nvSpPr>
          <p:cNvPr id="36" name="Rectangle 32"/>
          <p:cNvSpPr>
            <a:spLocks noChangeArrowheads="1"/>
          </p:cNvSpPr>
          <p:nvPr/>
        </p:nvSpPr>
        <p:spPr bwMode="auto">
          <a:xfrm>
            <a:off x="8316416" y="4043536"/>
            <a:ext cx="381000" cy="609600"/>
          </a:xfrm>
          <a:prstGeom prst="rect">
            <a:avLst/>
          </a:prstGeom>
          <a:solidFill>
            <a:srgbClr val="99FF66"/>
          </a:solidFill>
          <a:ln w="9525">
            <a:solidFill>
              <a:srgbClr val="000000"/>
            </a:solidFill>
            <a:miter lim="800000"/>
            <a:headEnd/>
            <a:tailEnd/>
          </a:ln>
        </p:spPr>
        <p:txBody>
          <a:bodyPr wrap="none" anchor="b" anchorCtr="1"/>
          <a:lstStyle/>
          <a:p>
            <a:pPr algn="ctr"/>
            <a:r>
              <a:rPr lang="en-US" sz="2400">
                <a:solidFill>
                  <a:srgbClr val="000000"/>
                </a:solidFill>
              </a:rPr>
              <a:t>1</a:t>
            </a:r>
          </a:p>
        </p:txBody>
      </p:sp>
    </p:spTree>
  </p:cSld>
  <p:clrMapOvr>
    <a:masterClrMapping/>
  </p:clrMapOvr>
  <p:timing>
    <p:tnLst>
      <p:par>
        <p:cTn xmlns:p14="http://schemas.microsoft.com/office/powerpoint/2010/mai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685800" y="228600"/>
            <a:ext cx="7772400" cy="533400"/>
          </a:xfrm>
          <a:solidFill>
            <a:srgbClr val="FFFF00"/>
          </a:solidFill>
        </p:spPr>
        <p:txBody>
          <a:bodyPr>
            <a:normAutofit fontScale="90000"/>
          </a:bodyPr>
          <a:lstStyle/>
          <a:p>
            <a:pPr algn="ctr" eaLnBrk="1" hangingPunct="1">
              <a:defRPr/>
            </a:pPr>
            <a:r>
              <a:rPr lang="en-US" dirty="0" smtClean="0">
                <a:solidFill>
                  <a:schemeClr val="tx1"/>
                </a:solidFill>
              </a:rPr>
              <a:t>Course Coverage &amp; Assessment</a:t>
            </a:r>
            <a:endParaRPr lang="en-GB" dirty="0" smtClean="0">
              <a:solidFill>
                <a:schemeClr val="tx1"/>
              </a:solidFill>
            </a:endParaRPr>
          </a:p>
        </p:txBody>
      </p:sp>
      <p:sp>
        <p:nvSpPr>
          <p:cNvPr id="33795" name="Rectangle 3"/>
          <p:cNvSpPr>
            <a:spLocks noChangeArrowheads="1"/>
          </p:cNvSpPr>
          <p:nvPr/>
        </p:nvSpPr>
        <p:spPr bwMode="auto">
          <a:xfrm>
            <a:off x="381000" y="2590800"/>
            <a:ext cx="3886200" cy="3657600"/>
          </a:xfrm>
          <a:prstGeom prst="rect">
            <a:avLst/>
          </a:prstGeom>
          <a:noFill/>
          <a:ln w="9525">
            <a:solidFill>
              <a:schemeClr val="tx1"/>
            </a:solidFill>
            <a:miter lim="800000"/>
            <a:headEnd/>
            <a:tailEnd/>
          </a:ln>
        </p:spPr>
        <p:txBody>
          <a:bodyPr wrap="none" anchor="ctr"/>
          <a:lstStyle/>
          <a:p>
            <a:pPr eaLnBrk="0" hangingPunct="0"/>
            <a:endParaRPr lang="en-MY"/>
          </a:p>
        </p:txBody>
      </p:sp>
      <p:sp>
        <p:nvSpPr>
          <p:cNvPr id="33796" name="Oval 4"/>
          <p:cNvSpPr>
            <a:spLocks noChangeArrowheads="1"/>
          </p:cNvSpPr>
          <p:nvPr/>
        </p:nvSpPr>
        <p:spPr bwMode="auto">
          <a:xfrm>
            <a:off x="1066800" y="3276600"/>
            <a:ext cx="2112963" cy="2062163"/>
          </a:xfrm>
          <a:prstGeom prst="ellipse">
            <a:avLst/>
          </a:prstGeom>
          <a:noFill/>
          <a:ln w="9525">
            <a:solidFill>
              <a:schemeClr val="tx1"/>
            </a:solidFill>
            <a:round/>
            <a:headEnd/>
            <a:tailEnd/>
          </a:ln>
        </p:spPr>
        <p:txBody>
          <a:bodyPr wrap="none" anchor="ctr"/>
          <a:lstStyle/>
          <a:p>
            <a:pPr eaLnBrk="0" hangingPunct="0"/>
            <a:endParaRPr lang="en-MY"/>
          </a:p>
        </p:txBody>
      </p:sp>
      <p:sp>
        <p:nvSpPr>
          <p:cNvPr id="33797" name="Oval 5"/>
          <p:cNvSpPr>
            <a:spLocks noChangeArrowheads="1"/>
          </p:cNvSpPr>
          <p:nvPr/>
        </p:nvSpPr>
        <p:spPr bwMode="auto">
          <a:xfrm>
            <a:off x="2133600" y="5029200"/>
            <a:ext cx="817563" cy="798513"/>
          </a:xfrm>
          <a:prstGeom prst="ellipse">
            <a:avLst/>
          </a:prstGeom>
          <a:noFill/>
          <a:ln w="9525">
            <a:solidFill>
              <a:schemeClr val="tx1"/>
            </a:solidFill>
            <a:round/>
            <a:headEnd/>
            <a:tailEnd/>
          </a:ln>
        </p:spPr>
        <p:txBody>
          <a:bodyPr wrap="none" anchor="ctr"/>
          <a:lstStyle/>
          <a:p>
            <a:pPr eaLnBrk="0" hangingPunct="0"/>
            <a:endParaRPr lang="en-MY"/>
          </a:p>
        </p:txBody>
      </p:sp>
      <p:sp>
        <p:nvSpPr>
          <p:cNvPr id="33798" name="Oval 6"/>
          <p:cNvSpPr>
            <a:spLocks noChangeArrowheads="1"/>
          </p:cNvSpPr>
          <p:nvPr/>
        </p:nvSpPr>
        <p:spPr bwMode="auto">
          <a:xfrm>
            <a:off x="2514600" y="4343400"/>
            <a:ext cx="1295400" cy="1263650"/>
          </a:xfrm>
          <a:prstGeom prst="ellipse">
            <a:avLst/>
          </a:prstGeom>
          <a:noFill/>
          <a:ln w="9525">
            <a:solidFill>
              <a:schemeClr val="tx1"/>
            </a:solidFill>
            <a:round/>
            <a:headEnd/>
            <a:tailEnd/>
          </a:ln>
        </p:spPr>
        <p:txBody>
          <a:bodyPr wrap="none" anchor="ctr"/>
          <a:lstStyle/>
          <a:p>
            <a:pPr eaLnBrk="0" hangingPunct="0"/>
            <a:endParaRPr lang="en-MY"/>
          </a:p>
        </p:txBody>
      </p:sp>
      <p:sp>
        <p:nvSpPr>
          <p:cNvPr id="33799" name="Text Box 7"/>
          <p:cNvSpPr txBox="1">
            <a:spLocks noChangeArrowheads="1"/>
          </p:cNvSpPr>
          <p:nvPr/>
        </p:nvSpPr>
        <p:spPr bwMode="auto">
          <a:xfrm>
            <a:off x="2971800" y="4800600"/>
            <a:ext cx="877888" cy="457200"/>
          </a:xfrm>
          <a:prstGeom prst="rect">
            <a:avLst/>
          </a:prstGeom>
          <a:noFill/>
          <a:ln w="9525">
            <a:noFill/>
            <a:miter lim="800000"/>
            <a:headEnd/>
            <a:tailEnd/>
          </a:ln>
        </p:spPr>
        <p:txBody>
          <a:bodyPr wrap="none">
            <a:spAutoFit/>
          </a:bodyPr>
          <a:lstStyle/>
          <a:p>
            <a:r>
              <a:rPr lang="en-US" sz="2400"/>
              <a:t>Skills</a:t>
            </a:r>
            <a:endParaRPr lang="en-GB" sz="2400"/>
          </a:p>
        </p:txBody>
      </p:sp>
      <p:sp>
        <p:nvSpPr>
          <p:cNvPr id="33800" name="Text Box 8"/>
          <p:cNvSpPr txBox="1">
            <a:spLocks noChangeArrowheads="1"/>
          </p:cNvSpPr>
          <p:nvPr/>
        </p:nvSpPr>
        <p:spPr bwMode="auto">
          <a:xfrm>
            <a:off x="2057400" y="5410200"/>
            <a:ext cx="1014413" cy="396875"/>
          </a:xfrm>
          <a:prstGeom prst="rect">
            <a:avLst/>
          </a:prstGeom>
          <a:noFill/>
          <a:ln w="9525">
            <a:noFill/>
            <a:miter lim="800000"/>
            <a:headEnd/>
            <a:tailEnd/>
          </a:ln>
        </p:spPr>
        <p:txBody>
          <a:bodyPr wrap="none">
            <a:spAutoFit/>
          </a:bodyPr>
          <a:lstStyle/>
          <a:p>
            <a:r>
              <a:rPr lang="en-US" sz="2000"/>
              <a:t>Attitude</a:t>
            </a:r>
            <a:endParaRPr lang="en-GB" sz="2000"/>
          </a:p>
        </p:txBody>
      </p:sp>
      <p:sp>
        <p:nvSpPr>
          <p:cNvPr id="33801" name="Text Box 9"/>
          <p:cNvSpPr txBox="1">
            <a:spLocks noChangeArrowheads="1"/>
          </p:cNvSpPr>
          <p:nvPr/>
        </p:nvSpPr>
        <p:spPr bwMode="auto">
          <a:xfrm>
            <a:off x="1371600" y="3886200"/>
            <a:ext cx="1589088" cy="457200"/>
          </a:xfrm>
          <a:prstGeom prst="rect">
            <a:avLst/>
          </a:prstGeom>
          <a:noFill/>
          <a:ln w="9525">
            <a:noFill/>
            <a:miter lim="800000"/>
            <a:headEnd/>
            <a:tailEnd/>
          </a:ln>
        </p:spPr>
        <p:txBody>
          <a:bodyPr wrap="none">
            <a:spAutoFit/>
          </a:bodyPr>
          <a:lstStyle/>
          <a:p>
            <a:r>
              <a:rPr lang="en-US" sz="2400"/>
              <a:t>Knowledge</a:t>
            </a:r>
            <a:endParaRPr lang="en-GB" sz="2400"/>
          </a:p>
        </p:txBody>
      </p:sp>
      <p:sp>
        <p:nvSpPr>
          <p:cNvPr id="33802" name="Text Box 10"/>
          <p:cNvSpPr txBox="1">
            <a:spLocks noChangeArrowheads="1"/>
          </p:cNvSpPr>
          <p:nvPr/>
        </p:nvSpPr>
        <p:spPr bwMode="auto">
          <a:xfrm>
            <a:off x="593725" y="2708275"/>
            <a:ext cx="1908175" cy="457200"/>
          </a:xfrm>
          <a:prstGeom prst="rect">
            <a:avLst/>
          </a:prstGeom>
          <a:noFill/>
          <a:ln w="9525">
            <a:noFill/>
            <a:miter lim="800000"/>
            <a:headEnd/>
            <a:tailEnd/>
          </a:ln>
        </p:spPr>
        <p:txBody>
          <a:bodyPr wrap="none">
            <a:spAutoFit/>
          </a:bodyPr>
          <a:lstStyle/>
          <a:p>
            <a:r>
              <a:rPr lang="en-US" sz="2400"/>
              <a:t>Competencies</a:t>
            </a:r>
            <a:endParaRPr lang="en-GB" sz="2400"/>
          </a:p>
        </p:txBody>
      </p:sp>
      <p:sp>
        <p:nvSpPr>
          <p:cNvPr id="33803" name="Text Box 11"/>
          <p:cNvSpPr txBox="1">
            <a:spLocks noChangeArrowheads="1"/>
          </p:cNvSpPr>
          <p:nvPr/>
        </p:nvSpPr>
        <p:spPr bwMode="auto">
          <a:xfrm>
            <a:off x="0" y="914400"/>
            <a:ext cx="9144000" cy="1187450"/>
          </a:xfrm>
          <a:prstGeom prst="rect">
            <a:avLst/>
          </a:prstGeom>
          <a:solidFill>
            <a:srgbClr val="FFFF99"/>
          </a:solidFill>
          <a:ln w="9525">
            <a:noFill/>
            <a:miter lim="800000"/>
            <a:headEnd/>
            <a:tailEnd/>
          </a:ln>
        </p:spPr>
        <p:txBody>
          <a:bodyPr>
            <a:spAutoFit/>
          </a:bodyPr>
          <a:lstStyle/>
          <a:p>
            <a:pPr algn="ctr"/>
            <a:r>
              <a:rPr lang="en-US" sz="2400">
                <a:solidFill>
                  <a:srgbClr val="000000"/>
                </a:solidFill>
              </a:rPr>
              <a:t>When assessing, an instructor must consciously assess and evaluate the applicable elements (Knowledge, Skills, Attitude). An activity may be used to examine all the three elements</a:t>
            </a:r>
            <a:endParaRPr lang="en-GB" sz="2400">
              <a:solidFill>
                <a:srgbClr val="000000"/>
              </a:solidFill>
            </a:endParaRPr>
          </a:p>
        </p:txBody>
      </p:sp>
      <p:sp>
        <p:nvSpPr>
          <p:cNvPr id="33804" name="Rectangle 12"/>
          <p:cNvSpPr>
            <a:spLocks noChangeArrowheads="1"/>
          </p:cNvSpPr>
          <p:nvPr/>
        </p:nvSpPr>
        <p:spPr bwMode="auto">
          <a:xfrm>
            <a:off x="4953000" y="2590800"/>
            <a:ext cx="3886200" cy="3657600"/>
          </a:xfrm>
          <a:prstGeom prst="rect">
            <a:avLst/>
          </a:prstGeom>
          <a:noFill/>
          <a:ln w="9525">
            <a:solidFill>
              <a:schemeClr val="tx1"/>
            </a:solidFill>
            <a:miter lim="800000"/>
            <a:headEnd/>
            <a:tailEnd/>
          </a:ln>
        </p:spPr>
        <p:txBody>
          <a:bodyPr wrap="none" anchor="ctr"/>
          <a:lstStyle/>
          <a:p>
            <a:pPr eaLnBrk="0" hangingPunct="0"/>
            <a:endParaRPr lang="en-MY"/>
          </a:p>
        </p:txBody>
      </p:sp>
      <p:sp>
        <p:nvSpPr>
          <p:cNvPr id="33805" name="Oval 13"/>
          <p:cNvSpPr>
            <a:spLocks noChangeArrowheads="1"/>
          </p:cNvSpPr>
          <p:nvPr/>
        </p:nvSpPr>
        <p:spPr bwMode="auto">
          <a:xfrm>
            <a:off x="5638800" y="3276600"/>
            <a:ext cx="2112963" cy="2062163"/>
          </a:xfrm>
          <a:prstGeom prst="ellipse">
            <a:avLst/>
          </a:prstGeom>
          <a:noFill/>
          <a:ln w="9525">
            <a:solidFill>
              <a:schemeClr val="tx1"/>
            </a:solidFill>
            <a:round/>
            <a:headEnd/>
            <a:tailEnd/>
          </a:ln>
        </p:spPr>
        <p:txBody>
          <a:bodyPr wrap="none" anchor="ctr"/>
          <a:lstStyle/>
          <a:p>
            <a:pPr eaLnBrk="0" hangingPunct="0"/>
            <a:endParaRPr lang="en-MY"/>
          </a:p>
        </p:txBody>
      </p:sp>
      <p:sp>
        <p:nvSpPr>
          <p:cNvPr id="33806" name="Oval 14"/>
          <p:cNvSpPr>
            <a:spLocks noChangeArrowheads="1"/>
          </p:cNvSpPr>
          <p:nvPr/>
        </p:nvSpPr>
        <p:spPr bwMode="auto">
          <a:xfrm>
            <a:off x="6019800" y="5029200"/>
            <a:ext cx="817563" cy="798513"/>
          </a:xfrm>
          <a:prstGeom prst="ellipse">
            <a:avLst/>
          </a:prstGeom>
          <a:noFill/>
          <a:ln w="9525">
            <a:solidFill>
              <a:schemeClr val="tx1"/>
            </a:solidFill>
            <a:round/>
            <a:headEnd/>
            <a:tailEnd/>
          </a:ln>
        </p:spPr>
        <p:txBody>
          <a:bodyPr wrap="none" anchor="ctr"/>
          <a:lstStyle/>
          <a:p>
            <a:pPr eaLnBrk="0" hangingPunct="0"/>
            <a:endParaRPr lang="en-MY"/>
          </a:p>
        </p:txBody>
      </p:sp>
      <p:sp>
        <p:nvSpPr>
          <p:cNvPr id="33807" name="Oval 15"/>
          <p:cNvSpPr>
            <a:spLocks noChangeArrowheads="1"/>
          </p:cNvSpPr>
          <p:nvPr/>
        </p:nvSpPr>
        <p:spPr bwMode="auto">
          <a:xfrm>
            <a:off x="7086600" y="4343400"/>
            <a:ext cx="1295400" cy="1263650"/>
          </a:xfrm>
          <a:prstGeom prst="ellipse">
            <a:avLst/>
          </a:prstGeom>
          <a:noFill/>
          <a:ln w="9525">
            <a:solidFill>
              <a:schemeClr val="tx1"/>
            </a:solidFill>
            <a:round/>
            <a:headEnd/>
            <a:tailEnd/>
          </a:ln>
        </p:spPr>
        <p:txBody>
          <a:bodyPr wrap="none" anchor="ctr"/>
          <a:lstStyle/>
          <a:p>
            <a:pPr eaLnBrk="0" hangingPunct="0"/>
            <a:endParaRPr lang="en-MY"/>
          </a:p>
        </p:txBody>
      </p:sp>
      <p:sp>
        <p:nvSpPr>
          <p:cNvPr id="33808" name="Text Box 16"/>
          <p:cNvSpPr txBox="1">
            <a:spLocks noChangeArrowheads="1"/>
          </p:cNvSpPr>
          <p:nvPr/>
        </p:nvSpPr>
        <p:spPr bwMode="auto">
          <a:xfrm>
            <a:off x="7391400" y="4876800"/>
            <a:ext cx="877888" cy="457200"/>
          </a:xfrm>
          <a:prstGeom prst="rect">
            <a:avLst/>
          </a:prstGeom>
          <a:noFill/>
          <a:ln w="9525">
            <a:noFill/>
            <a:miter lim="800000"/>
            <a:headEnd/>
            <a:tailEnd/>
          </a:ln>
        </p:spPr>
        <p:txBody>
          <a:bodyPr wrap="none">
            <a:spAutoFit/>
          </a:bodyPr>
          <a:lstStyle/>
          <a:p>
            <a:r>
              <a:rPr lang="en-US" sz="2400"/>
              <a:t>Skills</a:t>
            </a:r>
            <a:endParaRPr lang="en-GB" sz="2400"/>
          </a:p>
        </p:txBody>
      </p:sp>
      <p:sp>
        <p:nvSpPr>
          <p:cNvPr id="33809" name="Text Box 17"/>
          <p:cNvSpPr txBox="1">
            <a:spLocks noChangeArrowheads="1"/>
          </p:cNvSpPr>
          <p:nvPr/>
        </p:nvSpPr>
        <p:spPr bwMode="auto">
          <a:xfrm>
            <a:off x="5943600" y="5410200"/>
            <a:ext cx="1014413" cy="396875"/>
          </a:xfrm>
          <a:prstGeom prst="rect">
            <a:avLst/>
          </a:prstGeom>
          <a:noFill/>
          <a:ln w="9525">
            <a:noFill/>
            <a:miter lim="800000"/>
            <a:headEnd/>
            <a:tailEnd/>
          </a:ln>
        </p:spPr>
        <p:txBody>
          <a:bodyPr wrap="none">
            <a:spAutoFit/>
          </a:bodyPr>
          <a:lstStyle/>
          <a:p>
            <a:r>
              <a:rPr lang="en-US" sz="2000"/>
              <a:t>Attitude</a:t>
            </a:r>
            <a:endParaRPr lang="en-GB" sz="2000"/>
          </a:p>
        </p:txBody>
      </p:sp>
      <p:sp>
        <p:nvSpPr>
          <p:cNvPr id="33810" name="Text Box 18"/>
          <p:cNvSpPr txBox="1">
            <a:spLocks noChangeArrowheads="1"/>
          </p:cNvSpPr>
          <p:nvPr/>
        </p:nvSpPr>
        <p:spPr bwMode="auto">
          <a:xfrm>
            <a:off x="5867400" y="3810000"/>
            <a:ext cx="1589088" cy="457200"/>
          </a:xfrm>
          <a:prstGeom prst="rect">
            <a:avLst/>
          </a:prstGeom>
          <a:noFill/>
          <a:ln w="9525">
            <a:noFill/>
            <a:miter lim="800000"/>
            <a:headEnd/>
            <a:tailEnd/>
          </a:ln>
        </p:spPr>
        <p:txBody>
          <a:bodyPr wrap="none">
            <a:spAutoFit/>
          </a:bodyPr>
          <a:lstStyle/>
          <a:p>
            <a:r>
              <a:rPr lang="en-US" sz="2400"/>
              <a:t>Knowledge</a:t>
            </a:r>
            <a:endParaRPr lang="en-GB" sz="2400"/>
          </a:p>
        </p:txBody>
      </p:sp>
      <p:sp>
        <p:nvSpPr>
          <p:cNvPr id="33811" name="Text Box 19"/>
          <p:cNvSpPr txBox="1">
            <a:spLocks noChangeArrowheads="1"/>
          </p:cNvSpPr>
          <p:nvPr/>
        </p:nvSpPr>
        <p:spPr bwMode="auto">
          <a:xfrm>
            <a:off x="5165725" y="2708275"/>
            <a:ext cx="1908175" cy="457200"/>
          </a:xfrm>
          <a:prstGeom prst="rect">
            <a:avLst/>
          </a:prstGeom>
          <a:noFill/>
          <a:ln w="9525">
            <a:noFill/>
            <a:miter lim="800000"/>
            <a:headEnd/>
            <a:tailEnd/>
          </a:ln>
        </p:spPr>
        <p:txBody>
          <a:bodyPr wrap="none">
            <a:spAutoFit/>
          </a:bodyPr>
          <a:lstStyle/>
          <a:p>
            <a:r>
              <a:rPr lang="en-US" sz="2400"/>
              <a:t>Competencies</a:t>
            </a:r>
            <a:endParaRPr lang="en-GB" sz="2400"/>
          </a:p>
        </p:txBody>
      </p:sp>
      <p:sp>
        <p:nvSpPr>
          <p:cNvPr id="33812" name="Text Box 20"/>
          <p:cNvSpPr txBox="1">
            <a:spLocks noChangeArrowheads="1"/>
          </p:cNvSpPr>
          <p:nvPr/>
        </p:nvSpPr>
        <p:spPr bwMode="auto">
          <a:xfrm>
            <a:off x="1905000" y="2133600"/>
            <a:ext cx="1276350" cy="457200"/>
          </a:xfrm>
          <a:prstGeom prst="rect">
            <a:avLst/>
          </a:prstGeom>
          <a:noFill/>
          <a:ln w="9525">
            <a:noFill/>
            <a:miter lim="800000"/>
            <a:headEnd/>
            <a:tailEnd/>
          </a:ln>
        </p:spPr>
        <p:txBody>
          <a:bodyPr wrap="none">
            <a:spAutoFit/>
          </a:bodyPr>
          <a:lstStyle/>
          <a:p>
            <a:r>
              <a:rPr lang="en-US" sz="2400"/>
              <a:t>Model A</a:t>
            </a:r>
          </a:p>
        </p:txBody>
      </p:sp>
      <p:sp>
        <p:nvSpPr>
          <p:cNvPr id="33813" name="Text Box 21"/>
          <p:cNvSpPr txBox="1">
            <a:spLocks noChangeArrowheads="1"/>
          </p:cNvSpPr>
          <p:nvPr/>
        </p:nvSpPr>
        <p:spPr bwMode="auto">
          <a:xfrm>
            <a:off x="6096000" y="2133600"/>
            <a:ext cx="1258888" cy="457200"/>
          </a:xfrm>
          <a:prstGeom prst="rect">
            <a:avLst/>
          </a:prstGeom>
          <a:noFill/>
          <a:ln w="9525">
            <a:noFill/>
            <a:miter lim="800000"/>
            <a:headEnd/>
            <a:tailEnd/>
          </a:ln>
        </p:spPr>
        <p:txBody>
          <a:bodyPr wrap="none">
            <a:spAutoFit/>
          </a:bodyPr>
          <a:lstStyle/>
          <a:p>
            <a:r>
              <a:rPr lang="en-US" sz="2400"/>
              <a:t>Model B</a:t>
            </a:r>
          </a:p>
        </p:txBody>
      </p:sp>
    </p:spTree>
  </p:cSld>
  <p:clrMapOvr>
    <a:masterClrMapping/>
  </p:clrMapOvr>
  <p:timing>
    <p:tnLst>
      <p:par>
        <p:cTn xmlns:p14="http://schemas.microsoft.com/office/powerpoint/2010/mai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685800" y="214298"/>
            <a:ext cx="7772400" cy="1143000"/>
          </a:xfrm>
        </p:spPr>
        <p:txBody>
          <a:bodyPr/>
          <a:lstStyle/>
          <a:p>
            <a:pPr eaLnBrk="1" hangingPunct="1">
              <a:defRPr/>
            </a:pPr>
            <a:r>
              <a:rPr lang="en-US" dirty="0" smtClean="0">
                <a:latin typeface="Tahoma" pitchFamily="34" charset="0"/>
                <a:cs typeface="Tahoma" pitchFamily="34" charset="0"/>
              </a:rPr>
              <a:t>Assessment tools </a:t>
            </a:r>
          </a:p>
        </p:txBody>
      </p:sp>
      <p:sp>
        <p:nvSpPr>
          <p:cNvPr id="25603" name="Rectangle 3"/>
          <p:cNvSpPr>
            <a:spLocks noGrp="1" noChangeArrowheads="1"/>
          </p:cNvSpPr>
          <p:nvPr>
            <p:ph idx="1"/>
          </p:nvPr>
        </p:nvSpPr>
        <p:spPr>
          <a:xfrm>
            <a:off x="395536" y="1340768"/>
            <a:ext cx="8458200" cy="5181600"/>
          </a:xfrm>
        </p:spPr>
        <p:txBody>
          <a:bodyPr/>
          <a:lstStyle/>
          <a:p>
            <a:pPr eaLnBrk="1" hangingPunct="1">
              <a:lnSpc>
                <a:spcPct val="90000"/>
              </a:lnSpc>
            </a:pPr>
            <a:r>
              <a:rPr lang="en-US" sz="2800" dirty="0" smtClean="0">
                <a:latin typeface="Tahoma" pitchFamily="34" charset="0"/>
                <a:cs typeface="Tahoma" pitchFamily="34" charset="0"/>
              </a:rPr>
              <a:t>Exit surveys, Exit interviews (P)</a:t>
            </a:r>
            <a:endParaRPr lang="en-US" sz="2800" dirty="0" smtClean="0">
              <a:cs typeface="Times New Roman" pitchFamily="18" charset="0"/>
            </a:endParaRPr>
          </a:p>
          <a:p>
            <a:pPr eaLnBrk="1" hangingPunct="1">
              <a:lnSpc>
                <a:spcPct val="90000"/>
              </a:lnSpc>
            </a:pPr>
            <a:r>
              <a:rPr lang="en-US" sz="2800" dirty="0" smtClean="0">
                <a:latin typeface="Tahoma" pitchFamily="34" charset="0"/>
                <a:cs typeface="Tahoma" pitchFamily="34" charset="0"/>
              </a:rPr>
              <a:t>Alumni surveys and interviews (P)</a:t>
            </a:r>
            <a:endParaRPr lang="en-US" sz="2800" dirty="0" smtClean="0">
              <a:cs typeface="Times New Roman" pitchFamily="18" charset="0"/>
            </a:endParaRPr>
          </a:p>
          <a:p>
            <a:pPr eaLnBrk="1" hangingPunct="1">
              <a:lnSpc>
                <a:spcPct val="90000"/>
              </a:lnSpc>
            </a:pPr>
            <a:r>
              <a:rPr lang="en-US" sz="2800" dirty="0" smtClean="0">
                <a:latin typeface="Tahoma" pitchFamily="34" charset="0"/>
                <a:cs typeface="Tahoma" pitchFamily="34" charset="0"/>
              </a:rPr>
              <a:t>Employer surveys and interviews (P)</a:t>
            </a:r>
            <a:endParaRPr lang="en-US" sz="2800" dirty="0" smtClean="0">
              <a:cs typeface="Times New Roman" pitchFamily="18" charset="0"/>
            </a:endParaRPr>
          </a:p>
          <a:p>
            <a:pPr eaLnBrk="1" hangingPunct="1">
              <a:lnSpc>
                <a:spcPct val="90000"/>
              </a:lnSpc>
            </a:pPr>
            <a:r>
              <a:rPr lang="en-US" sz="2800" dirty="0" smtClean="0">
                <a:latin typeface="Tahoma" pitchFamily="34" charset="0"/>
                <a:cs typeface="Tahoma" pitchFamily="34" charset="0"/>
              </a:rPr>
              <a:t>Job offers, starting salaries (relative to national benchmark) (P)</a:t>
            </a:r>
            <a:endParaRPr lang="en-US" sz="2800" dirty="0" smtClean="0">
              <a:cs typeface="Times New Roman" pitchFamily="18" charset="0"/>
            </a:endParaRPr>
          </a:p>
          <a:p>
            <a:pPr eaLnBrk="1" hangingPunct="1">
              <a:lnSpc>
                <a:spcPct val="90000"/>
              </a:lnSpc>
            </a:pPr>
            <a:r>
              <a:rPr lang="en-US" sz="2800" dirty="0" smtClean="0">
                <a:latin typeface="Tahoma" pitchFamily="34" charset="0"/>
                <a:cs typeface="Tahoma" pitchFamily="34" charset="0"/>
              </a:rPr>
              <a:t>Admission to graduate schools (P)</a:t>
            </a:r>
          </a:p>
          <a:p>
            <a:pPr eaLnBrk="1" hangingPunct="1">
              <a:lnSpc>
                <a:spcPct val="90000"/>
              </a:lnSpc>
            </a:pPr>
            <a:r>
              <a:rPr lang="en-US" sz="2800" dirty="0" smtClean="0">
                <a:latin typeface="Tahoma" pitchFamily="34" charset="0"/>
                <a:cs typeface="Tahoma" pitchFamily="34" charset="0"/>
              </a:rPr>
              <a:t>Performance in group and internship assignments and in PBL situation (P,C)</a:t>
            </a:r>
          </a:p>
          <a:p>
            <a:pPr eaLnBrk="1" hangingPunct="1">
              <a:lnSpc>
                <a:spcPct val="90000"/>
              </a:lnSpc>
            </a:pPr>
            <a:r>
              <a:rPr lang="en-US" sz="2800" dirty="0" smtClean="0">
                <a:latin typeface="Tahoma" pitchFamily="34" charset="0"/>
                <a:cs typeface="Tahoma" pitchFamily="34" charset="0"/>
              </a:rPr>
              <a:t>Assignments, report and tests in capstone design course (P,C)</a:t>
            </a:r>
            <a:endParaRPr lang="en-US" sz="2800" dirty="0" smtClean="0">
              <a:cs typeface="Times New Roman" pitchFamily="18" charset="0"/>
            </a:endParaRPr>
          </a:p>
          <a:p>
            <a:pPr eaLnBrk="1" hangingPunct="1">
              <a:lnSpc>
                <a:spcPct val="90000"/>
              </a:lnSpc>
            </a:pPr>
            <a:r>
              <a:rPr lang="en-US" sz="2800" dirty="0" smtClean="0">
                <a:latin typeface="Tahoma" pitchFamily="34" charset="0"/>
                <a:cs typeface="Tahoma" pitchFamily="34" charset="0"/>
              </a:rPr>
              <a:t>Standardized tests (P,C)</a:t>
            </a:r>
          </a:p>
        </p:txBody>
      </p:sp>
      <p:sp>
        <p:nvSpPr>
          <p:cNvPr id="25604" name="Text Box 4"/>
          <p:cNvSpPr txBox="1">
            <a:spLocks noChangeArrowheads="1"/>
          </p:cNvSpPr>
          <p:nvPr/>
        </p:nvSpPr>
        <p:spPr bwMode="auto">
          <a:xfrm>
            <a:off x="5470525" y="5984875"/>
            <a:ext cx="3036888" cy="369888"/>
          </a:xfrm>
          <a:prstGeom prst="rect">
            <a:avLst/>
          </a:prstGeom>
          <a:solidFill>
            <a:schemeClr val="accent2"/>
          </a:solidFill>
          <a:ln w="9525">
            <a:noFill/>
            <a:miter lim="800000"/>
            <a:headEnd/>
            <a:tailEnd/>
          </a:ln>
        </p:spPr>
        <p:txBody>
          <a:bodyPr wrap="none">
            <a:spAutoFit/>
          </a:bodyPr>
          <a:lstStyle/>
          <a:p>
            <a:r>
              <a:rPr lang="en-US">
                <a:solidFill>
                  <a:schemeClr val="bg1"/>
                </a:solidFill>
              </a:rPr>
              <a:t>P: Program   C: Course</a:t>
            </a:r>
          </a:p>
        </p:txBody>
      </p:sp>
    </p:spTree>
  </p:cSld>
  <p:clrMapOvr>
    <a:masterClrMapping/>
  </p:clrMapOvr>
  <p:timing>
    <p:tnLst>
      <p:par>
        <p:cTn xmlns:p14="http://schemas.microsoft.com/office/powerpoint/2010/mai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85800" y="214298"/>
            <a:ext cx="7772400" cy="1143000"/>
          </a:xfrm>
        </p:spPr>
        <p:txBody>
          <a:bodyPr/>
          <a:lstStyle/>
          <a:p>
            <a:pPr eaLnBrk="1" hangingPunct="1">
              <a:defRPr/>
            </a:pPr>
            <a:r>
              <a:rPr lang="en-US" dirty="0" smtClean="0">
                <a:latin typeface="Tahoma" pitchFamily="34" charset="0"/>
                <a:cs typeface="Tahoma" pitchFamily="34" charset="0"/>
              </a:rPr>
              <a:t>Assessment tools </a:t>
            </a:r>
            <a:r>
              <a:rPr lang="en-US" sz="2000" dirty="0" smtClean="0">
                <a:latin typeface="Tahoma" pitchFamily="34" charset="0"/>
                <a:cs typeface="Tahoma" pitchFamily="34" charset="0"/>
              </a:rPr>
              <a:t>(cont)</a:t>
            </a:r>
          </a:p>
        </p:txBody>
      </p:sp>
      <p:sp>
        <p:nvSpPr>
          <p:cNvPr id="26627" name="Rectangle 3"/>
          <p:cNvSpPr>
            <a:spLocks noGrp="1" noChangeArrowheads="1"/>
          </p:cNvSpPr>
          <p:nvPr>
            <p:ph idx="1"/>
          </p:nvPr>
        </p:nvSpPr>
        <p:spPr>
          <a:xfrm>
            <a:off x="683568" y="1412776"/>
            <a:ext cx="7848600" cy="5181600"/>
          </a:xfrm>
        </p:spPr>
        <p:txBody>
          <a:bodyPr/>
          <a:lstStyle/>
          <a:p>
            <a:pPr eaLnBrk="1" hangingPunct="1">
              <a:lnSpc>
                <a:spcPct val="90000"/>
              </a:lnSpc>
            </a:pPr>
            <a:r>
              <a:rPr lang="en-US" sz="2800" dirty="0" smtClean="0">
                <a:latin typeface="Tahoma" pitchFamily="34" charset="0"/>
                <a:cs typeface="Tahoma" pitchFamily="34" charset="0"/>
              </a:rPr>
              <a:t>Student surveys, individual and focus group interviews (P,C)</a:t>
            </a:r>
            <a:endParaRPr lang="en-US" sz="2800" dirty="0" smtClean="0">
              <a:cs typeface="Times New Roman" pitchFamily="18" charset="0"/>
            </a:endParaRPr>
          </a:p>
          <a:p>
            <a:pPr eaLnBrk="1" hangingPunct="1">
              <a:lnSpc>
                <a:spcPct val="90000"/>
              </a:lnSpc>
            </a:pPr>
            <a:r>
              <a:rPr lang="en-US" sz="2800" dirty="0" smtClean="0">
                <a:latin typeface="Tahoma" pitchFamily="34" charset="0"/>
                <a:cs typeface="Tahoma" pitchFamily="34" charset="0"/>
              </a:rPr>
              <a:t>Peer-evaluations, self evaluations (P,C)</a:t>
            </a:r>
            <a:endParaRPr lang="en-US" sz="2800" dirty="0" smtClean="0">
              <a:cs typeface="Times New Roman" pitchFamily="18" charset="0"/>
            </a:endParaRPr>
          </a:p>
          <a:p>
            <a:pPr eaLnBrk="1" hangingPunct="1">
              <a:lnSpc>
                <a:spcPct val="90000"/>
              </a:lnSpc>
            </a:pPr>
            <a:r>
              <a:rPr lang="en-US" sz="2800" dirty="0" smtClean="0">
                <a:latin typeface="Tahoma" pitchFamily="34" charset="0"/>
                <a:cs typeface="Tahoma" pitchFamily="34" charset="0"/>
              </a:rPr>
              <a:t>Student portfolios (P,C)</a:t>
            </a:r>
            <a:endParaRPr lang="en-US" sz="2800" dirty="0" smtClean="0">
              <a:cs typeface="Times New Roman" pitchFamily="18" charset="0"/>
            </a:endParaRPr>
          </a:p>
          <a:p>
            <a:pPr eaLnBrk="1" hangingPunct="1">
              <a:lnSpc>
                <a:spcPct val="90000"/>
              </a:lnSpc>
            </a:pPr>
            <a:r>
              <a:rPr lang="en-US" sz="2800" dirty="0" smtClean="0">
                <a:latin typeface="Tahoma" pitchFamily="34" charset="0"/>
                <a:cs typeface="Tahoma" pitchFamily="34" charset="0"/>
              </a:rPr>
              <a:t>Behavioral observation (P,C)</a:t>
            </a:r>
            <a:endParaRPr lang="en-US" sz="2800" dirty="0" smtClean="0">
              <a:cs typeface="Times New Roman" pitchFamily="18" charset="0"/>
            </a:endParaRPr>
          </a:p>
          <a:p>
            <a:pPr eaLnBrk="1" hangingPunct="1">
              <a:lnSpc>
                <a:spcPct val="90000"/>
              </a:lnSpc>
            </a:pPr>
            <a:r>
              <a:rPr lang="en-US" sz="2800" dirty="0" smtClean="0">
                <a:latin typeface="Tahoma" pitchFamily="34" charset="0"/>
                <a:cs typeface="Tahoma" pitchFamily="34" charset="0"/>
              </a:rPr>
              <a:t>Written tests linked to learning objectives (C)</a:t>
            </a:r>
            <a:endParaRPr lang="en-US" sz="2800" dirty="0" smtClean="0">
              <a:cs typeface="Times New Roman" pitchFamily="18" charset="0"/>
            </a:endParaRPr>
          </a:p>
          <a:p>
            <a:pPr eaLnBrk="1" hangingPunct="1">
              <a:lnSpc>
                <a:spcPct val="90000"/>
              </a:lnSpc>
            </a:pPr>
            <a:r>
              <a:rPr lang="en-US" sz="2800" dirty="0" smtClean="0">
                <a:latin typeface="Tahoma" pitchFamily="34" charset="0"/>
                <a:cs typeface="Tahoma" pitchFamily="34" charset="0"/>
              </a:rPr>
              <a:t>Written project reports (C)</a:t>
            </a:r>
            <a:endParaRPr lang="en-US" sz="2800" dirty="0" smtClean="0">
              <a:cs typeface="Times New Roman" pitchFamily="18" charset="0"/>
            </a:endParaRPr>
          </a:p>
          <a:p>
            <a:pPr eaLnBrk="1" hangingPunct="1">
              <a:lnSpc>
                <a:spcPct val="90000"/>
              </a:lnSpc>
            </a:pPr>
            <a:r>
              <a:rPr lang="en-US" sz="2800" dirty="0" smtClean="0">
                <a:latin typeface="Tahoma" pitchFamily="34" charset="0"/>
                <a:cs typeface="Tahoma" pitchFamily="34" charset="0"/>
              </a:rPr>
              <a:t>Oral presentation, live or videotape (C)</a:t>
            </a:r>
            <a:endParaRPr lang="en-US" sz="2800" dirty="0" smtClean="0">
              <a:cs typeface="Times New Roman" pitchFamily="18" charset="0"/>
            </a:endParaRPr>
          </a:p>
          <a:p>
            <a:pPr eaLnBrk="1" hangingPunct="1">
              <a:lnSpc>
                <a:spcPct val="90000"/>
              </a:lnSpc>
            </a:pPr>
            <a:r>
              <a:rPr lang="en-US" sz="2800" dirty="0" smtClean="0">
                <a:latin typeface="Tahoma" pitchFamily="34" charset="0"/>
                <a:cs typeface="Tahoma" pitchFamily="34" charset="0"/>
              </a:rPr>
              <a:t>Research proposals, student-formulated problems (C)</a:t>
            </a:r>
            <a:endParaRPr lang="en-US" sz="2800" dirty="0" smtClean="0">
              <a:cs typeface="Times New Roman" pitchFamily="18" charset="0"/>
            </a:endParaRPr>
          </a:p>
          <a:p>
            <a:pPr eaLnBrk="1" hangingPunct="1">
              <a:lnSpc>
                <a:spcPct val="90000"/>
              </a:lnSpc>
            </a:pPr>
            <a:r>
              <a:rPr lang="en-US" sz="2800" dirty="0" smtClean="0">
                <a:latin typeface="Tahoma" pitchFamily="34" charset="0"/>
                <a:cs typeface="Tahoma" pitchFamily="34" charset="0"/>
              </a:rPr>
              <a:t>Classrooms assessment Techniques (C)</a:t>
            </a:r>
            <a:endParaRPr lang="en-US" sz="2800" dirty="0" smtClean="0">
              <a:cs typeface="Times New Roman" pitchFamily="18" charset="0"/>
            </a:endParaRPr>
          </a:p>
          <a:p>
            <a:pPr eaLnBrk="1" hangingPunct="1">
              <a:lnSpc>
                <a:spcPct val="90000"/>
              </a:lnSpc>
            </a:pPr>
            <a:endParaRPr lang="en-US" sz="2800" dirty="0" smtClean="0"/>
          </a:p>
        </p:txBody>
      </p:sp>
    </p:spTree>
  </p:cSld>
  <p:clrMapOvr>
    <a:masterClrMapping/>
  </p:clrMapOvr>
  <p:timing>
    <p:tnLst>
      <p:par>
        <p:cTn xmlns:p14="http://schemas.microsoft.com/office/powerpoint/2010/mai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MY" dirty="0" smtClean="0">
                <a:solidFill>
                  <a:schemeClr val="accent1">
                    <a:satMod val="150000"/>
                  </a:schemeClr>
                </a:solidFill>
              </a:rPr>
              <a:t>Expectations from Evaluators</a:t>
            </a:r>
            <a:br>
              <a:rPr lang="en-MY" dirty="0" smtClean="0">
                <a:solidFill>
                  <a:schemeClr val="accent1">
                    <a:satMod val="150000"/>
                  </a:schemeClr>
                </a:solidFill>
              </a:rPr>
            </a:br>
            <a:r>
              <a:rPr lang="en-MY" dirty="0" smtClean="0">
                <a:solidFill>
                  <a:schemeClr val="accent1">
                    <a:satMod val="150000"/>
                  </a:schemeClr>
                </a:solidFill>
              </a:rPr>
              <a:t>on Assessment</a:t>
            </a:r>
            <a:endParaRPr lang="en-MY" dirty="0">
              <a:solidFill>
                <a:schemeClr val="accent1">
                  <a:satMod val="150000"/>
                </a:schemeClr>
              </a:solidFill>
            </a:endParaRPr>
          </a:p>
        </p:txBody>
      </p:sp>
      <p:sp>
        <p:nvSpPr>
          <p:cNvPr id="18435" name="Content Placeholder 2"/>
          <p:cNvSpPr>
            <a:spLocks noGrp="1"/>
          </p:cNvSpPr>
          <p:nvPr>
            <p:ph idx="1"/>
          </p:nvPr>
        </p:nvSpPr>
        <p:spPr/>
        <p:txBody>
          <a:bodyPr/>
          <a:lstStyle/>
          <a:p>
            <a:pPr eaLnBrk="1" hangingPunct="1"/>
            <a:r>
              <a:rPr lang="en-US" smtClean="0"/>
              <a:t>Course Assessment links to Course Outcomes / Programme Outcomes</a:t>
            </a:r>
          </a:p>
          <a:p>
            <a:pPr eaLnBrk="1" hangingPunct="1"/>
            <a:r>
              <a:rPr lang="en-US" smtClean="0"/>
              <a:t>Formative Assessment </a:t>
            </a:r>
          </a:p>
          <a:p>
            <a:pPr eaLnBrk="1" hangingPunct="1"/>
            <a:r>
              <a:rPr lang="en-US" smtClean="0"/>
              <a:t>Summative Assessment </a:t>
            </a:r>
            <a:endParaRPr lang="en-MY" smtClean="0"/>
          </a:p>
          <a:p>
            <a:pPr eaLnBrk="1" hangingPunct="1"/>
            <a:r>
              <a:rPr lang="en-US" smtClean="0"/>
              <a:t>Looking for content breadth &amp; depth from direct assessment</a:t>
            </a:r>
          </a:p>
          <a:p>
            <a:pPr eaLnBrk="1" hangingPunct="1"/>
            <a:r>
              <a:rPr lang="en-US" smtClean="0"/>
              <a:t>Looking for students ability to attain the highest level (depth)</a:t>
            </a:r>
          </a:p>
        </p:txBody>
      </p:sp>
      <p:pic>
        <p:nvPicPr>
          <p:cNvPr id="18436" name="Picture 2" descr="C:\Users\Valued User\AppData\Local\Microsoft\Windows\Temporary Internet Files\Content.IE5\BH5Q3ID5\MMj03567740000[1].gif"/>
          <p:cNvPicPr>
            <a:picLocks noChangeAspect="1" noChangeArrowheads="1" noCrop="1"/>
          </p:cNvPicPr>
          <p:nvPr/>
        </p:nvPicPr>
        <p:blipFill>
          <a:blip r:embed="rId2" cstate="print"/>
          <a:srcRect/>
          <a:stretch>
            <a:fillRect/>
          </a:stretch>
        </p:blipFill>
        <p:spPr bwMode="auto">
          <a:xfrm>
            <a:off x="7572375" y="5286375"/>
            <a:ext cx="1019175" cy="1019175"/>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919</TotalTime>
  <Words>8831</Words>
  <Application>Microsoft Macintosh PowerPoint</Application>
  <PresentationFormat>On-screen Show (4:3)</PresentationFormat>
  <Paragraphs>1648</Paragraphs>
  <Slides>187</Slides>
  <Notes>28</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187</vt:i4>
      </vt:variant>
    </vt:vector>
  </HeadingPairs>
  <TitlesOfParts>
    <vt:vector size="190" baseType="lpstr">
      <vt:lpstr>Office Theme</vt:lpstr>
      <vt:lpstr>Bitmap Image</vt:lpstr>
      <vt:lpstr>PBrush</vt:lpstr>
      <vt:lpstr>One Day Workshop on  Outcome Based Education</vt:lpstr>
      <vt:lpstr>Programme</vt:lpstr>
      <vt:lpstr>Reminder</vt:lpstr>
      <vt:lpstr>Expectations of Accreditation</vt:lpstr>
      <vt:lpstr>Introduction</vt:lpstr>
      <vt:lpstr>ACCULTURALISATION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 Knowledge of Engineering Sciences</vt:lpstr>
      <vt:lpstr>(ii) Problem Analysis</vt:lpstr>
      <vt:lpstr>(iii) Design/ development of solutions</vt:lpstr>
      <vt:lpstr>(iv) Investigation</vt:lpstr>
      <vt:lpstr>(v) Modern Tool Usage Differentiating Characteristic: Level of Understanding of the Appropriateness of the Tool</vt:lpstr>
      <vt:lpstr>(vi) The Engineer and Society</vt:lpstr>
      <vt:lpstr>(vii) Environment and Sustainability</vt:lpstr>
      <vt:lpstr>(viii) Ethics Differentiating Characteristic: None</vt:lpstr>
      <vt:lpstr>(ix) Communication</vt:lpstr>
      <vt:lpstr>(x) Individual and Teamwork</vt:lpstr>
      <vt:lpstr>(xi) Life long learning</vt:lpstr>
      <vt:lpstr>(xii) Project Management and Finance</vt:lpstr>
      <vt:lpstr>PowerPoint Presentation</vt:lpstr>
      <vt:lpstr>Linking Programme Objectives  and Outcomes &amp; Course Outcomes </vt:lpstr>
      <vt:lpstr>1.  Assign yourself an anonymous name 2.  Rate between 1 to 5 with 1 “not at all” and 5 “yes a lot”</vt:lpstr>
      <vt:lpstr>Introduction to OBE</vt:lpstr>
      <vt:lpstr>OBE Meets IHL (Before ... 2005)</vt:lpstr>
      <vt:lpstr>PowerPoint Presentation</vt:lpstr>
      <vt:lpstr>Buy-in</vt:lpstr>
      <vt:lpstr>OBE Meets IHL (Now ... 2010)</vt:lpstr>
      <vt:lpstr>Outcome Based Education</vt:lpstr>
      <vt:lpstr>PowerPoint Presentation</vt:lpstr>
      <vt:lpstr>PowerPoint Presentation</vt:lpstr>
      <vt:lpstr>PowerPoint Presentation</vt:lpstr>
      <vt:lpstr>OBE in a nut shell</vt:lpstr>
      <vt:lpstr>Strategy of OBE</vt:lpstr>
      <vt:lpstr>Developing OBE Curricula</vt:lpstr>
      <vt:lpstr>Characteristics of OBE curricula</vt:lpstr>
      <vt:lpstr>Characteristics of OBE curricula cont….</vt:lpstr>
      <vt:lpstr>Characteristics of OBE curricula cont….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Programme Objectives</vt:lpstr>
      <vt:lpstr>Programme Objectives</vt:lpstr>
      <vt:lpstr>CHARACTERISTICS OF GOOD PROGRAMME OBJECTIVE (PEO) STATEMENTS</vt:lpstr>
      <vt:lpstr>CHARACTERISTICS OF GOOD POGRAMME OBJECTIVE (PEO) STATEMENTS</vt:lpstr>
      <vt:lpstr>eg. Programme Educational Objectives</vt:lpstr>
      <vt:lpstr>Programme Outcomes</vt:lpstr>
      <vt:lpstr>Programme Outcomes</vt:lpstr>
      <vt:lpstr>Employers Rating of Skills/Qualities – 2002 </vt:lpstr>
      <vt:lpstr>PEC 2014 Manual Programme Outcomes</vt:lpstr>
      <vt:lpstr>PROGRAMME OUTCOME</vt:lpstr>
      <vt:lpstr>PROGRAMME OUTCOME</vt:lpstr>
      <vt:lpstr>PROGRAMME OUTCOME</vt:lpstr>
      <vt:lpstr>PROGRAMME OUTCOME</vt:lpstr>
      <vt:lpstr>PROGRAMME OUTCOME</vt:lpstr>
      <vt:lpstr>PROGRAMME OUTCOME</vt:lpstr>
      <vt:lpstr>PROGRAMME OUTCOME</vt:lpstr>
      <vt:lpstr>PROGRAMME OUTCOME</vt:lpstr>
      <vt:lpstr>PROGRAMME OUTCOME</vt:lpstr>
      <vt:lpstr>PROGRAMME OUTCOME</vt:lpstr>
      <vt:lpstr>PROGRAMME OUTCOME</vt:lpstr>
      <vt:lpstr>PROGRAMME OUTCOME</vt:lpstr>
      <vt:lpstr>Exercise 1</vt:lpstr>
      <vt:lpstr>Curricula</vt:lpstr>
      <vt:lpstr>Curricula Models</vt:lpstr>
      <vt:lpstr>Curriculum</vt:lpstr>
      <vt:lpstr>Lecture &amp; Project</vt:lpstr>
      <vt:lpstr>Problem Organised Project Work or POPBL (Project Oriented Problem Based Learning)</vt:lpstr>
      <vt:lpstr>Requirements</vt:lpstr>
      <vt:lpstr>Graduates </vt:lpstr>
      <vt:lpstr>Chinese Proverb</vt:lpstr>
      <vt:lpstr>Instructors/Supervisors </vt:lpstr>
      <vt:lpstr>Requirements for the students</vt:lpstr>
      <vt:lpstr>Linking topics to Programme Educational Objectives</vt:lpstr>
      <vt:lpstr>PowerPoint Presentation</vt:lpstr>
      <vt:lpstr>Ensuring attainment of outcomes through assessments</vt:lpstr>
      <vt:lpstr>1.  Assign yourself an anonymous name 2.  Rate between 1 to 5 with 1 “not at all” and 5 “yes a lot”</vt:lpstr>
      <vt:lpstr>Topic Outcomes</vt:lpstr>
      <vt:lpstr>Introduction</vt:lpstr>
      <vt:lpstr>PowerPoint Presentation</vt:lpstr>
      <vt:lpstr>Assessment</vt:lpstr>
      <vt:lpstr>Assessment</vt:lpstr>
      <vt:lpstr>What Assessment?</vt:lpstr>
      <vt:lpstr>Course vs Programme Outcomes Assessment</vt:lpstr>
      <vt:lpstr>Assessment Process</vt:lpstr>
      <vt:lpstr>PowerPoint Presentation</vt:lpstr>
      <vt:lpstr>Course Coverage &amp; Assessment</vt:lpstr>
      <vt:lpstr>Assessment tools </vt:lpstr>
      <vt:lpstr>Assessment tools (cont)</vt:lpstr>
      <vt:lpstr>Expectations from Evaluators on Assessment</vt:lpstr>
      <vt:lpstr>Lessons learnt from accreditation activities related to assessment</vt:lpstr>
      <vt:lpstr>Course Summary Sheet</vt:lpstr>
      <vt:lpstr>Assessing &amp; Evaluating Course Outcomes</vt:lpstr>
      <vt:lpstr>Course Outcomes (CO)  -NUTRITION</vt:lpstr>
      <vt:lpstr>Course outcomes (CO) -  Natural Science</vt:lpstr>
      <vt:lpstr>Observation</vt:lpstr>
      <vt:lpstr>What skills do observers need?</vt:lpstr>
      <vt:lpstr>Write notes / capture  </vt:lpstr>
      <vt:lpstr>Observing </vt:lpstr>
      <vt:lpstr>Indicators of student interest </vt:lpstr>
      <vt:lpstr>Know the student</vt:lpstr>
      <vt:lpstr>Rubrics</vt:lpstr>
      <vt:lpstr>Rubric</vt:lpstr>
      <vt:lpstr>Rubrics - What are they good for?</vt:lpstr>
      <vt:lpstr>3 common features of rubrics</vt:lpstr>
      <vt:lpstr>Rubric</vt:lpstr>
      <vt:lpstr>Types of Rubrics</vt:lpstr>
      <vt:lpstr>Rubric Scoring</vt:lpstr>
      <vt:lpstr>Levels?</vt:lpstr>
      <vt:lpstr>Effective Rubrics</vt:lpstr>
      <vt:lpstr>Presenting Assessment Results</vt:lpstr>
      <vt:lpstr>Advantages</vt:lpstr>
      <vt:lpstr>Advantages (cont)</vt:lpstr>
      <vt:lpstr>Outcome-based Assessment</vt:lpstr>
      <vt:lpstr>Some Thoughts</vt:lpstr>
      <vt:lpstr>Unified key outcomes</vt:lpstr>
      <vt:lpstr>Performance Criteria/ Indicators - Good Teamwork</vt:lpstr>
      <vt:lpstr>Performance Criteria/ Indicators – Public Speaking</vt:lpstr>
      <vt:lpstr>Programme Outcome Assessment Matrix</vt:lpstr>
      <vt:lpstr>Course Assessment Matrix</vt:lpstr>
      <vt:lpstr>Exercise 2</vt:lpstr>
      <vt:lpstr>Developing Course Outcomes that address the taxonomy</vt:lpstr>
      <vt:lpstr>Course Development</vt:lpstr>
      <vt:lpstr>Creating a Course</vt:lpstr>
      <vt:lpstr> Why are course outcomes important? </vt:lpstr>
      <vt:lpstr>3 components of a learning outcome</vt:lpstr>
      <vt:lpstr>3 components of a learning outcome</vt:lpstr>
      <vt:lpstr>3 components of a learning outcome</vt:lpstr>
      <vt:lpstr>Learning outcomes by adding a condition and standard</vt:lpstr>
      <vt:lpstr>Course Outcomes</vt:lpstr>
      <vt:lpstr>New Bloom’s Taxonomy</vt:lpstr>
      <vt:lpstr>PowerPoint Presentation</vt:lpstr>
      <vt:lpstr>PowerPoint Presentation</vt:lpstr>
      <vt:lpstr>PowerPoint Presentation</vt:lpstr>
      <vt:lpstr>PowerPoint Presentation</vt:lpstr>
      <vt:lpstr>Course Outcomes (CO) Contribution to Programme Outcomes (PO)</vt:lpstr>
      <vt:lpstr>Course Outcomes (CO)Contribution to Programme Outcomes (PO)</vt:lpstr>
      <vt:lpstr>PowerPoint Presentation</vt:lpstr>
      <vt:lpstr>PowerPoint Presentation</vt:lpstr>
      <vt:lpstr>Exercise 3</vt:lpstr>
      <vt:lpstr>Job as a Lecturer</vt:lpstr>
      <vt:lpstr>PowerPoint Presentation</vt:lpstr>
      <vt:lpstr>PowerPoint Presentation</vt:lpstr>
      <vt:lpstr>Appendix</vt:lpstr>
      <vt:lpstr>1.  Assign yourself an anonymous name 2.  Rate between 1 to 5 with 1 “not at all” and 5 “yes a lot”</vt:lpstr>
      <vt:lpstr>Students Learning</vt:lpstr>
      <vt:lpstr>Know your students</vt:lpstr>
      <vt:lpstr>Learning Style Model</vt:lpstr>
      <vt:lpstr>PowerPoint Presentation</vt:lpstr>
      <vt:lpstr>PowerPoint Presentation</vt:lpstr>
      <vt:lpstr>PowerPoint Presentation</vt:lpstr>
      <vt:lpstr>Sensor &amp; Intuitor</vt:lpstr>
      <vt:lpstr>Approach</vt:lpstr>
      <vt:lpstr>Learning and Teaching Styles</vt:lpstr>
      <vt:lpstr>PowerPoint Presentation</vt:lpstr>
      <vt:lpstr>PowerPoint Presentation</vt:lpstr>
      <vt:lpstr>How can you best help students achieve it?</vt:lpstr>
      <vt:lpstr>Socratic Concept</vt:lpstr>
      <vt:lpstr>Case Method</vt:lpstr>
      <vt:lpstr>Case Method – cont…</vt:lpstr>
      <vt:lpstr>Why are cases used?</vt:lpstr>
      <vt:lpstr>Why are cases used?   Cont….</vt:lpstr>
      <vt:lpstr>Why are cases used? – cont….</vt:lpstr>
      <vt:lpstr>Skills developed from Case Method</vt:lpstr>
      <vt:lpstr>Skills developed from Case Method – cont…..</vt:lpstr>
      <vt:lpstr>Skills developed from Case Method – Cont…..</vt:lpstr>
      <vt:lpstr>Problem-based Learning</vt:lpstr>
      <vt:lpstr>PROJECT/PROBLEM BASED</vt:lpstr>
      <vt:lpstr>How will you know what they have achieved it?</vt:lpstr>
      <vt:lpstr>How do you close the loop ?</vt:lpstr>
      <vt:lpstr>Exercise 4</vt:lpstr>
      <vt:lpstr>Scenario</vt:lpstr>
      <vt:lpstr>Questions</vt:lpstr>
      <vt:lpstr>Questions</vt:lpstr>
      <vt:lpstr>Exercise 5</vt:lpstr>
      <vt:lpstr>Exercise 6</vt:lpstr>
      <vt:lpstr>Exercise 7</vt:lpstr>
      <vt:lpstr>Exercise 8</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Valued User</dc:creator>
  <cp:lastModifiedBy>Megat Johari Megat Mohd Noor</cp:lastModifiedBy>
  <cp:revision>56</cp:revision>
  <dcterms:created xsi:type="dcterms:W3CDTF">2010-07-19T14:19:40Z</dcterms:created>
  <dcterms:modified xsi:type="dcterms:W3CDTF">2014-04-20T02:17:31Z</dcterms:modified>
</cp:coreProperties>
</file>